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9" r:id="rId2"/>
    <p:sldId id="347" r:id="rId3"/>
    <p:sldId id="357" r:id="rId4"/>
    <p:sldId id="358" r:id="rId5"/>
    <p:sldId id="359" r:id="rId6"/>
    <p:sldId id="360" r:id="rId7"/>
    <p:sldId id="361" r:id="rId8"/>
    <p:sldId id="362" r:id="rId9"/>
    <p:sldId id="348" r:id="rId10"/>
    <p:sldId id="349" r:id="rId11"/>
    <p:sldId id="351" r:id="rId12"/>
    <p:sldId id="350" r:id="rId13"/>
    <p:sldId id="356" r:id="rId14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5">
          <p15:clr>
            <a:srgbClr val="A4A3A4"/>
          </p15:clr>
        </p15:guide>
        <p15:guide id="2" orient="horz" pos="4176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816">
          <p15:clr>
            <a:srgbClr val="A4A3A4"/>
          </p15:clr>
        </p15:guide>
        <p15:guide id="5" orient="horz" pos="1272">
          <p15:clr>
            <a:srgbClr val="A4A3A4"/>
          </p15:clr>
        </p15:guide>
        <p15:guide id="6" orient="horz" pos="1658">
          <p15:clr>
            <a:srgbClr val="A4A3A4"/>
          </p15:clr>
        </p15:guide>
        <p15:guide id="7" orient="horz" pos="2048">
          <p15:clr>
            <a:srgbClr val="A4A3A4"/>
          </p15:clr>
        </p15:guide>
        <p15:guide id="8" orient="horz" pos="2440">
          <p15:clr>
            <a:srgbClr val="A4A3A4"/>
          </p15:clr>
        </p15:guide>
        <p15:guide id="9" pos="352">
          <p15:clr>
            <a:srgbClr val="A4A3A4"/>
          </p15:clr>
        </p15:guide>
        <p15:guide id="10" pos="736">
          <p15:clr>
            <a:srgbClr val="A4A3A4"/>
          </p15:clr>
        </p15:guide>
        <p15:guide id="11" pos="5008">
          <p15:clr>
            <a:srgbClr val="A4A3A4"/>
          </p15:clr>
        </p15:guide>
        <p15:guide id="12" pos="4235">
          <p15:clr>
            <a:srgbClr val="A4A3A4"/>
          </p15:clr>
        </p15:guide>
        <p15:guide id="13" pos="4624">
          <p15:clr>
            <a:srgbClr val="A4A3A4"/>
          </p15:clr>
        </p15:guide>
        <p15:guide id="14" pos="5398">
          <p15:clr>
            <a:srgbClr val="A4A3A4"/>
          </p15:clr>
        </p15:guide>
        <p15:guide id="15" pos="1904">
          <p15:clr>
            <a:srgbClr val="A4A3A4"/>
          </p15:clr>
        </p15:guide>
        <p15:guide id="16" pos="26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910"/>
    <a:srgbClr val="FF9900"/>
    <a:srgbClr val="40090B"/>
    <a:srgbClr val="322ACC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34" autoAdjust="0"/>
  </p:normalViewPr>
  <p:slideViewPr>
    <p:cSldViewPr>
      <p:cViewPr varScale="1">
        <p:scale>
          <a:sx n="74" d="100"/>
          <a:sy n="74" d="100"/>
        </p:scale>
        <p:origin x="1386" y="72"/>
      </p:cViewPr>
      <p:guideLst>
        <p:guide orient="horz" pos="875"/>
        <p:guide orient="horz" pos="4176"/>
        <p:guide orient="horz" pos="432"/>
        <p:guide orient="horz" pos="816"/>
        <p:guide orient="horz" pos="1272"/>
        <p:guide orient="horz" pos="1658"/>
        <p:guide orient="horz" pos="2048"/>
        <p:guide orient="horz" pos="2440"/>
        <p:guide pos="352"/>
        <p:guide pos="736"/>
        <p:guide pos="5008"/>
        <p:guide pos="4235"/>
        <p:guide pos="4624"/>
        <p:guide pos="5398"/>
        <p:guide pos="1904"/>
        <p:guide pos="2688"/>
      </p:guideLst>
    </p:cSldViewPr>
  </p:slideViewPr>
  <p:outlineViewPr>
    <p:cViewPr>
      <p:scale>
        <a:sx n="33" d="100"/>
        <a:sy n="33" d="100"/>
      </p:scale>
      <p:origin x="0" y="11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058" y="-108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072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5" rIns="91751" bIns="458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02" y="1"/>
            <a:ext cx="2945072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5" rIns="91751" bIns="458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F00C6-8BF7-4CE3-ABC3-CC235AB2836A}" type="datetimeFigureOut">
              <a:rPr lang="de-DE"/>
              <a:pPr>
                <a:defRPr/>
              </a:pPr>
              <a:t>10.06.2017</a:t>
            </a:fld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9" y="4690229"/>
            <a:ext cx="5437179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5" rIns="91751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71"/>
            <a:ext cx="2945072" cy="4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5" rIns="91751" bIns="458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02" y="9378871"/>
            <a:ext cx="2945072" cy="49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1" tIns="45875" rIns="91751" bIns="458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212448-E4CA-46A3-96C7-48BE8D3F2F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8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LHM_Logo_RGB_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338" y="6211888"/>
            <a:ext cx="1695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115888"/>
            <a:ext cx="8569325" cy="360362"/>
          </a:xfrm>
          <a:prstGeom prst="rect">
            <a:avLst/>
          </a:prstGeom>
        </p:spPr>
        <p:txBody>
          <a:bodyPr/>
          <a:lstStyle>
            <a:lvl1pPr algn="r" defTabSz="273050">
              <a:defRPr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3. DIGITALISIERUNGSKONFERENZ MAGDEBURG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115888"/>
            <a:ext cx="8569325" cy="36036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3. DIGITALISIERUNGSKONFERENZ MAGDEBURG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1027" name="Picture 7" descr="LHM_Logo_RGB_M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1338" y="6211888"/>
            <a:ext cx="16954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449263" y="573088"/>
            <a:ext cx="8237537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sz="2500">
              <a:solidFill>
                <a:srgbClr val="40090B"/>
              </a:solidFill>
              <a:latin typeface="Arial Bold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457200" y="1547813"/>
            <a:ext cx="8077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2000">
              <a:solidFill>
                <a:srgbClr val="E03910"/>
              </a:solidFill>
            </a:endParaRP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457200" y="685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e-DE" sz="2500"/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457200" y="12954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9525">
            <a:solidFill>
              <a:srgbClr val="40090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Rectangle 6"/>
          <p:cNvSpPr txBox="1">
            <a:spLocks noChangeArrowheads="1"/>
          </p:cNvSpPr>
          <p:nvPr userDrawn="1"/>
        </p:nvSpPr>
        <p:spPr>
          <a:xfrm>
            <a:off x="611560" y="6283138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>
              <a:defRPr/>
            </a:pPr>
            <a:r>
              <a:rPr lang="de-DE" dirty="0" smtClean="0"/>
              <a:t>16.06.2017</a:t>
            </a:r>
            <a:endParaRPr lang="de-DE" dirty="0"/>
          </a:p>
        </p:txBody>
      </p:sp>
      <p:sp>
        <p:nvSpPr>
          <p:cNvPr id="10" name="Textplatzhalter 4"/>
          <p:cNvSpPr txBox="1">
            <a:spLocks/>
          </p:cNvSpPr>
          <p:nvPr userDrawn="1"/>
        </p:nvSpPr>
        <p:spPr>
          <a:xfrm>
            <a:off x="323850" y="115888"/>
            <a:ext cx="8569325" cy="360362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05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38100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666750" indent="-95250" algn="l" rtl="0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2057400" indent="-120015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12001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12001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12001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1200150" algn="l" rtl="0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r>
              <a:rPr lang="de-DE" kern="0" cap="all" dirty="0" smtClean="0"/>
              <a:t>German</a:t>
            </a:r>
            <a:r>
              <a:rPr lang="de-DE" kern="0" cap="all" baseline="0" dirty="0" smtClean="0"/>
              <a:t> Business &amp; Technology Forum on </a:t>
            </a:r>
            <a:r>
              <a:rPr lang="de-DE" kern="0" cap="all" baseline="0" dirty="0" err="1" smtClean="0"/>
              <a:t>Industry</a:t>
            </a:r>
            <a:r>
              <a:rPr lang="de-DE" kern="0" cap="all" baseline="0" dirty="0" smtClean="0"/>
              <a:t> 4.0</a:t>
            </a:r>
            <a:endParaRPr lang="de-DE" kern="0" cap="al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5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40090B"/>
          </a:solidFill>
          <a:latin typeface="Arial Bold" charset="0"/>
          <a:ea typeface="ＭＳ Ｐゴシック" pitchFamily="1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2pPr>
      <a:lvl3pPr marL="3810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Arial" charset="0"/>
          <a:ea typeface="+mn-ea"/>
        </a:defRPr>
      </a:lvl3pPr>
      <a:lvl4pPr marL="666750" indent="-9525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120015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120015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120015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120015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120015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P_Vorlage_LHM1"/>
          <p:cNvPicPr>
            <a:picLocks noChangeAspect="1" noChangeArrowheads="1"/>
          </p:cNvPicPr>
          <p:nvPr/>
        </p:nvPicPr>
        <p:blipFill>
          <a:blip r:embed="rId2" cstate="print"/>
          <a:srcRect b="10020"/>
          <a:stretch>
            <a:fillRect/>
          </a:stretch>
        </p:blipFill>
        <p:spPr bwMode="auto">
          <a:xfrm>
            <a:off x="-25354" y="2056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-12852" y="2312293"/>
            <a:ext cx="81852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de-DE" sz="3200" b="1" cap="all" dirty="0" err="1" smtClean="0">
                <a:solidFill>
                  <a:srgbClr val="E03910"/>
                </a:solidFill>
              </a:rPr>
              <a:t>Digitalization</a:t>
            </a:r>
            <a:r>
              <a:rPr lang="de-DE" sz="3200" b="1" cap="all" dirty="0" smtClean="0">
                <a:solidFill>
                  <a:srgbClr val="E03910"/>
                </a:solidFill>
              </a:rPr>
              <a:t> in </a:t>
            </a:r>
            <a:r>
              <a:rPr lang="de-DE" sz="3200" b="1" cap="all" dirty="0" smtClean="0">
                <a:solidFill>
                  <a:srgbClr val="E03910"/>
                </a:solidFill>
              </a:rPr>
              <a:t>Magdeburg</a:t>
            </a:r>
          </a:p>
          <a:p>
            <a:pPr algn="r"/>
            <a:r>
              <a:rPr lang="zh-CN" altLang="de-DE" sz="3200" cap="all" dirty="0">
                <a:solidFill>
                  <a:srgbClr val="E039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马格德</a:t>
            </a:r>
            <a:r>
              <a:rPr lang="zh-CN" altLang="de-DE" sz="3200" cap="all" dirty="0" smtClean="0">
                <a:solidFill>
                  <a:srgbClr val="E0391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堡的数字化进程</a:t>
            </a:r>
            <a:endParaRPr lang="de-DE" sz="3200" cap="all" dirty="0" smtClean="0">
              <a:solidFill>
                <a:srgbClr val="E0391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de-DE" sz="1000" b="1" dirty="0">
              <a:solidFill>
                <a:srgbClr val="E03910"/>
              </a:solidFill>
            </a:endParaRPr>
          </a:p>
          <a:p>
            <a:pPr algn="r"/>
            <a:r>
              <a:rPr lang="de-DE" b="1" dirty="0" smtClean="0">
                <a:solidFill>
                  <a:srgbClr val="E03910"/>
                </a:solidFill>
              </a:rPr>
              <a:t>German Business &amp; Technology </a:t>
            </a:r>
            <a:r>
              <a:rPr lang="de-DE" b="1" dirty="0" smtClean="0">
                <a:solidFill>
                  <a:srgbClr val="E03910"/>
                </a:solidFill>
              </a:rPr>
              <a:t>Forum</a:t>
            </a:r>
            <a:endParaRPr lang="de-DE" b="1" dirty="0" smtClean="0">
              <a:solidFill>
                <a:srgbClr val="E03910"/>
              </a:solidFill>
            </a:endParaRPr>
          </a:p>
          <a:p>
            <a:pPr algn="r"/>
            <a:r>
              <a:rPr lang="de-DE" b="1" dirty="0" smtClean="0">
                <a:solidFill>
                  <a:srgbClr val="E03910"/>
                </a:solidFill>
              </a:rPr>
              <a:t> on </a:t>
            </a:r>
            <a:r>
              <a:rPr lang="de-DE" b="1" dirty="0" err="1" smtClean="0">
                <a:solidFill>
                  <a:srgbClr val="E03910"/>
                </a:solidFill>
              </a:rPr>
              <a:t>Industry</a:t>
            </a:r>
            <a:r>
              <a:rPr lang="de-DE" b="1" dirty="0" smtClean="0">
                <a:solidFill>
                  <a:srgbClr val="E03910"/>
                </a:solidFill>
              </a:rPr>
              <a:t> </a:t>
            </a:r>
            <a:r>
              <a:rPr lang="de-DE" b="1" dirty="0" smtClean="0">
                <a:solidFill>
                  <a:srgbClr val="E03910"/>
                </a:solidFill>
              </a:rPr>
              <a:t>4.0</a:t>
            </a:r>
          </a:p>
          <a:p>
            <a:pPr algn="r"/>
            <a:r>
              <a:rPr lang="zh-CN" altLang="de-DE" b="1" dirty="0">
                <a:solidFill>
                  <a:srgbClr val="E03910"/>
                </a:solidFill>
              </a:rPr>
              <a:t>德</a:t>
            </a:r>
            <a:r>
              <a:rPr lang="zh-CN" altLang="de-DE" b="1" dirty="0" smtClean="0">
                <a:solidFill>
                  <a:srgbClr val="E03910"/>
                </a:solidFill>
              </a:rPr>
              <a:t>国经济经济贸易论坛</a:t>
            </a:r>
            <a:endParaRPr lang="de-DE" b="1" dirty="0" smtClean="0">
              <a:solidFill>
                <a:srgbClr val="E03910"/>
              </a:solidFill>
            </a:endParaRPr>
          </a:p>
          <a:p>
            <a:pPr algn="r"/>
            <a:endParaRPr lang="de-DE" b="1" dirty="0">
              <a:solidFill>
                <a:srgbClr val="E03910"/>
              </a:solidFill>
            </a:endParaRPr>
          </a:p>
          <a:p>
            <a:pPr algn="r"/>
            <a:endParaRPr lang="de-DE" sz="4000" b="1" dirty="0">
              <a:solidFill>
                <a:srgbClr val="FF0000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115616" y="4544914"/>
            <a:ext cx="70567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800" b="1" dirty="0" smtClean="0">
                <a:solidFill>
                  <a:srgbClr val="40090B"/>
                </a:solidFill>
              </a:rPr>
              <a:t>Rainer </a:t>
            </a:r>
            <a:r>
              <a:rPr lang="de-DE" sz="1800" b="1" dirty="0" smtClean="0">
                <a:solidFill>
                  <a:srgbClr val="40090B"/>
                </a:solidFill>
              </a:rPr>
              <a:t>Nitsche</a:t>
            </a:r>
          </a:p>
          <a:p>
            <a:pPr algn="r">
              <a:spcBef>
                <a:spcPct val="50000"/>
              </a:spcBef>
            </a:pPr>
            <a:r>
              <a:rPr lang="zh-CN" altLang="de-DE" sz="1800" b="1" dirty="0" smtClean="0">
                <a:solidFill>
                  <a:srgbClr val="40090B"/>
                </a:solidFill>
              </a:rPr>
              <a:t>雷纳</a:t>
            </a:r>
            <a:r>
              <a:rPr lang="de-DE" altLang="zh-CN" sz="1800" b="1" dirty="0" smtClean="0">
                <a:solidFill>
                  <a:srgbClr val="40090B"/>
                </a:solidFill>
              </a:rPr>
              <a:t>•</a:t>
            </a:r>
            <a:r>
              <a:rPr lang="zh-CN" altLang="de-DE" sz="1800" b="1" dirty="0" smtClean="0">
                <a:solidFill>
                  <a:srgbClr val="40090B"/>
                </a:solidFill>
              </a:rPr>
              <a:t>尼</a:t>
            </a:r>
            <a:r>
              <a:rPr lang="zh-CN" altLang="de-DE" sz="1800" b="1" dirty="0">
                <a:solidFill>
                  <a:srgbClr val="40090B"/>
                </a:solidFill>
              </a:rPr>
              <a:t>采</a:t>
            </a:r>
            <a:r>
              <a:rPr lang="de-DE" sz="1800" b="1" dirty="0" smtClean="0">
                <a:solidFill>
                  <a:srgbClr val="40090B"/>
                </a:solidFill>
              </a:rPr>
              <a:t> </a:t>
            </a:r>
            <a:endParaRPr lang="de-DE" sz="1800" b="1" dirty="0" smtClean="0">
              <a:solidFill>
                <a:srgbClr val="40090B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de-DE" sz="1800" dirty="0" smtClean="0">
                <a:solidFill>
                  <a:srgbClr val="40090B"/>
                </a:solidFill>
              </a:rPr>
              <a:t>Landeshauptstadt Magdeburg</a:t>
            </a:r>
            <a:br>
              <a:rPr lang="de-DE" sz="1800" dirty="0" smtClean="0">
                <a:solidFill>
                  <a:srgbClr val="40090B"/>
                </a:solidFill>
              </a:rPr>
            </a:br>
            <a:r>
              <a:rPr lang="de-DE" sz="1800" dirty="0" smtClean="0">
                <a:solidFill>
                  <a:srgbClr val="40090B"/>
                </a:solidFill>
              </a:rPr>
              <a:t>Beigeordneter für Wirtschaft, Tourismus</a:t>
            </a:r>
            <a:br>
              <a:rPr lang="de-DE" sz="1800" dirty="0" smtClean="0">
                <a:solidFill>
                  <a:srgbClr val="40090B"/>
                </a:solidFill>
              </a:rPr>
            </a:br>
            <a:r>
              <a:rPr lang="de-DE" sz="1800" dirty="0" smtClean="0">
                <a:solidFill>
                  <a:srgbClr val="40090B"/>
                </a:solidFill>
              </a:rPr>
              <a:t>und regionale Zusammenarbeit </a:t>
            </a:r>
            <a:r>
              <a:rPr lang="de-DE" sz="2000" dirty="0" smtClean="0">
                <a:solidFill>
                  <a:srgbClr val="40090B"/>
                </a:solidFill>
              </a:rPr>
              <a:t> </a:t>
            </a:r>
            <a:endParaRPr lang="de-DE" sz="2000" dirty="0">
              <a:solidFill>
                <a:srgbClr val="40090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88640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600" dirty="0"/>
          </a:p>
          <a:p>
            <a:pPr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Digitale Wirtschaft als Treiber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Digitalisierung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数字经济作为数字化的动力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lvl="0"/>
            <a:endParaRPr lang="de-DE" sz="1400" b="1" dirty="0" smtClean="0"/>
          </a:p>
          <a:p>
            <a:pPr lvl="0"/>
            <a:r>
              <a:rPr lang="de-DE" sz="1400" b="1" dirty="0" smtClean="0"/>
              <a:t>Standortindex DIGITAL</a:t>
            </a:r>
            <a:r>
              <a:rPr lang="de-DE" sz="1400" b="1" dirty="0" smtClean="0"/>
              <a:t>: </a:t>
            </a:r>
            <a:r>
              <a:rPr lang="zh-CN" altLang="de-DE" sz="1400" b="1" dirty="0" smtClean="0"/>
              <a:t>数字化城市的世界排名</a:t>
            </a:r>
            <a:endParaRPr lang="de-DE" sz="1400" b="1" dirty="0" smtClean="0"/>
          </a:p>
          <a:p>
            <a:pPr lvl="0"/>
            <a:r>
              <a:rPr lang="de-DE" sz="1400" dirty="0" smtClean="0"/>
              <a:t>6</a:t>
            </a:r>
            <a:r>
              <a:rPr lang="de-DE" sz="1400" dirty="0"/>
              <a:t>. Platz im Vergleich der international zehn wichtigsten Standorte der Digitalen Wirtschaft hinter den USA, Südkorea, Großbritannien, Finnland und </a:t>
            </a:r>
            <a:r>
              <a:rPr lang="de-DE" sz="1400" dirty="0" smtClean="0"/>
              <a:t>Japan </a:t>
            </a:r>
            <a:r>
              <a:rPr lang="zh-CN" altLang="de-DE" sz="1400" dirty="0" smtClean="0"/>
              <a:t>世界数字经济发展前十位的国家，德国居于第</a:t>
            </a:r>
            <a:r>
              <a:rPr lang="de-DE" altLang="zh-CN" sz="1400" dirty="0" smtClean="0"/>
              <a:t>6</a:t>
            </a:r>
            <a:r>
              <a:rPr lang="zh-CN" altLang="de-DE" sz="1400" dirty="0" smtClean="0"/>
              <a:t>位，位列美国、韩国、英国、芬兰和日本之后</a:t>
            </a:r>
            <a:endParaRPr lang="de-DE" sz="1400" dirty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de-DE" sz="1400" b="1" dirty="0" smtClean="0"/>
              <a:t>Markt</a:t>
            </a:r>
            <a:r>
              <a:rPr lang="de-DE" sz="1400" dirty="0" smtClean="0"/>
              <a:t> </a:t>
            </a:r>
            <a:r>
              <a:rPr lang="de-DE" sz="1400" i="1" dirty="0"/>
              <a:t>(Angebot und Nachfrage, Umsätze und </a:t>
            </a:r>
            <a:r>
              <a:rPr lang="de-DE" sz="1400" i="1" dirty="0" smtClean="0"/>
              <a:t>Exporte)</a:t>
            </a:r>
            <a:r>
              <a:rPr lang="zh-CN" altLang="de-DE" sz="1400" b="1" dirty="0"/>
              <a:t>市</a:t>
            </a:r>
            <a:r>
              <a:rPr lang="zh-CN" altLang="de-DE" sz="1400" b="1" dirty="0" smtClean="0"/>
              <a:t>场</a:t>
            </a:r>
            <a:r>
              <a:rPr lang="zh-CN" altLang="de-DE" sz="1400" dirty="0" smtClean="0"/>
              <a:t>（需求、营业额和出口）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guter </a:t>
            </a:r>
            <a:r>
              <a:rPr lang="de-DE" sz="1400" dirty="0" smtClean="0"/>
              <a:t>Marktzugang national/international  </a:t>
            </a:r>
            <a:r>
              <a:rPr lang="de-DE" sz="1400" dirty="0"/>
              <a:t>für den Vertrieb von Produkten und </a:t>
            </a:r>
            <a:r>
              <a:rPr lang="de-DE" sz="1400" dirty="0" smtClean="0"/>
              <a:t>Services</a:t>
            </a:r>
          </a:p>
          <a:p>
            <a:pPr marL="355600" lvl="0"/>
            <a:r>
              <a:rPr lang="zh-CN" altLang="de-DE" sz="1400" dirty="0" smtClean="0"/>
              <a:t>     在产品营销和服务领域能够提供更</a:t>
            </a:r>
            <a:r>
              <a:rPr lang="zh-CN" altLang="de-DE" sz="1400" dirty="0"/>
              <a:t>好的国内</a:t>
            </a:r>
            <a:r>
              <a:rPr lang="de-DE" altLang="zh-CN" sz="1400" dirty="0"/>
              <a:t>/</a:t>
            </a:r>
            <a:r>
              <a:rPr lang="zh-CN" altLang="de-DE" sz="1400" dirty="0"/>
              <a:t>国际市场接入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Hohe Nachfrage nach </a:t>
            </a:r>
            <a:r>
              <a:rPr lang="de-DE" sz="1400" dirty="0" smtClean="0"/>
              <a:t>ITK-Produkten und Wachstum </a:t>
            </a:r>
            <a:r>
              <a:rPr lang="de-DE" sz="1400" dirty="0" smtClean="0"/>
              <a:t>IKT-Umsätze </a:t>
            </a:r>
            <a:r>
              <a:rPr lang="zh-CN" altLang="de-DE" sz="1400" dirty="0" smtClean="0"/>
              <a:t>数字经济需求高、增长快</a:t>
            </a:r>
            <a:endParaRPr lang="de-DE" sz="1400" dirty="0" smtClean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Anteil </a:t>
            </a:r>
            <a:r>
              <a:rPr lang="de-DE" sz="1400" dirty="0"/>
              <a:t>am weltweiten Umsatz 4% (USA 30%, China 12,2%, Japan 6,2</a:t>
            </a:r>
            <a:r>
              <a:rPr lang="de-DE" sz="1400" dirty="0" smtClean="0"/>
              <a:t>%) </a:t>
            </a:r>
            <a:r>
              <a:rPr lang="zh-CN" altLang="de-DE" sz="1400" dirty="0" smtClean="0"/>
              <a:t>占世界数字经济总额的</a:t>
            </a:r>
            <a:r>
              <a:rPr lang="de-DE" altLang="zh-CN" sz="1400" dirty="0" smtClean="0"/>
              <a:t>4%</a:t>
            </a:r>
            <a:r>
              <a:rPr lang="zh-CN" altLang="de-DE" sz="1400" dirty="0" smtClean="0"/>
              <a:t>（美国</a:t>
            </a:r>
            <a:r>
              <a:rPr lang="de-DE" altLang="zh-CN" sz="1400" dirty="0" smtClean="0"/>
              <a:t>30%</a:t>
            </a:r>
            <a:r>
              <a:rPr lang="zh-CN" altLang="de-DE" sz="1400" dirty="0" smtClean="0"/>
              <a:t>，中国</a:t>
            </a:r>
            <a:r>
              <a:rPr lang="de-DE" altLang="zh-CN" sz="1400" dirty="0" smtClean="0"/>
              <a:t>12.2%</a:t>
            </a:r>
            <a:r>
              <a:rPr lang="zh-CN" altLang="de-DE" sz="1400" dirty="0" smtClean="0"/>
              <a:t>，日本</a:t>
            </a:r>
            <a:r>
              <a:rPr lang="de-DE" altLang="zh-CN" sz="1400" dirty="0" smtClean="0"/>
              <a:t>6.2%</a:t>
            </a:r>
            <a:r>
              <a:rPr lang="zh-CN" altLang="de-DE" sz="1400" dirty="0" smtClean="0"/>
              <a:t>）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Exportanteil IKT-Gütern und Dienstleistungen ist mit 9% schwach ausgeprägt (Rang 9</a:t>
            </a:r>
            <a:r>
              <a:rPr lang="de-DE" sz="1400" dirty="0" smtClean="0"/>
              <a:t>)</a:t>
            </a:r>
            <a:r>
              <a:rPr lang="de-DE" sz="1400" dirty="0"/>
              <a:t> </a:t>
            </a:r>
            <a:r>
              <a:rPr lang="zh-CN" altLang="de-DE" sz="1400" dirty="0" smtClean="0"/>
              <a:t>数字创新经济的产品和服务</a:t>
            </a:r>
            <a:r>
              <a:rPr lang="zh-CN" altLang="de-DE" sz="1400" dirty="0" smtClean="0"/>
              <a:t>占</a:t>
            </a:r>
            <a:r>
              <a:rPr lang="de-DE" altLang="zh-CN" sz="1400" dirty="0" smtClean="0"/>
              <a:t>9%</a:t>
            </a:r>
            <a:endParaRPr lang="de-DE" sz="1400" dirty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de-DE" sz="1400" b="1" dirty="0"/>
              <a:t>Infrastruktur </a:t>
            </a:r>
            <a:r>
              <a:rPr lang="de-DE" sz="1400" i="1" dirty="0"/>
              <a:t>(technische Infrastruktur und wirtschaftspolitische Rahmenbedingungen</a:t>
            </a:r>
            <a:r>
              <a:rPr lang="de-DE" sz="1400" i="1" dirty="0" smtClean="0"/>
              <a:t>) </a:t>
            </a:r>
            <a:r>
              <a:rPr lang="zh-CN" altLang="de-DE" sz="1400" b="1" dirty="0" smtClean="0"/>
              <a:t>基础设施</a:t>
            </a:r>
            <a:r>
              <a:rPr lang="zh-CN" altLang="de-DE" sz="1400" dirty="0" smtClean="0"/>
              <a:t>（技术的基础设施和经济的框架条件）</a:t>
            </a:r>
            <a:endParaRPr lang="de-DE" sz="1400" dirty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starke Kooperation/Vernetzung der </a:t>
            </a:r>
            <a:r>
              <a:rPr lang="de-DE" sz="1400" dirty="0"/>
              <a:t>digitalen Wirtschaft mit traditionellen Branchen (Rang </a:t>
            </a:r>
            <a:r>
              <a:rPr lang="de-DE" sz="1400" dirty="0" smtClean="0"/>
              <a:t>1)</a:t>
            </a:r>
            <a:r>
              <a:rPr lang="zh-CN" altLang="de-DE" sz="1400" dirty="0" smtClean="0"/>
              <a:t>将传统经济与数字经济紧密结合（排名第一）</a:t>
            </a:r>
            <a:endParaRPr lang="de-DE" sz="1400" dirty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/>
              <a:t>Breitbandinternetversorgung gut (Rang 4), </a:t>
            </a:r>
            <a:r>
              <a:rPr lang="de-DE" sz="1400" dirty="0" smtClean="0"/>
              <a:t>jedoch </a:t>
            </a:r>
            <a:r>
              <a:rPr lang="de-DE" sz="1400" dirty="0"/>
              <a:t>deutlicher Nachholbedarf bei </a:t>
            </a:r>
            <a:r>
              <a:rPr lang="de-DE" sz="1400" dirty="0" smtClean="0"/>
              <a:t>Glasfasernetzen </a:t>
            </a:r>
            <a:r>
              <a:rPr lang="zh-CN" altLang="de-DE" sz="1400" dirty="0" smtClean="0"/>
              <a:t>宽带基础设施建设（排名第四）， 但是因为是光纤一步到位，所以还有赶超的潜力</a:t>
            </a:r>
            <a:endParaRPr lang="de-DE" sz="1400" dirty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Fachkräfteverfügbarkeit </a:t>
            </a:r>
            <a:r>
              <a:rPr lang="de-DE" sz="1400" dirty="0"/>
              <a:t>(Rang 9</a:t>
            </a:r>
            <a:r>
              <a:rPr lang="de-DE" sz="1400" dirty="0" smtClean="0"/>
              <a:t>) </a:t>
            </a:r>
            <a:r>
              <a:rPr lang="zh-CN" altLang="de-DE" sz="1400" dirty="0"/>
              <a:t>专</a:t>
            </a:r>
            <a:r>
              <a:rPr lang="zh-CN" altLang="de-DE" sz="1400" dirty="0" smtClean="0"/>
              <a:t>业人才可用性（排名第</a:t>
            </a:r>
            <a:r>
              <a:rPr lang="zh-CN" altLang="de-DE" sz="1400" dirty="0"/>
              <a:t>九</a:t>
            </a:r>
            <a:r>
              <a:rPr lang="zh-CN" altLang="de-DE" sz="1400" dirty="0" smtClean="0"/>
              <a:t>）</a:t>
            </a:r>
            <a:endParaRPr lang="de-DE" sz="1400" dirty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/>
              <a:t>Regulatorische Rahmenbedingungen </a:t>
            </a:r>
            <a:r>
              <a:rPr lang="de-DE" sz="1400" dirty="0" smtClean="0"/>
              <a:t>schneller </a:t>
            </a:r>
            <a:r>
              <a:rPr lang="de-DE" sz="1400" dirty="0"/>
              <a:t>an Digitalisierung </a:t>
            </a:r>
            <a:r>
              <a:rPr lang="de-DE" sz="1400" dirty="0" smtClean="0"/>
              <a:t>anpassen</a:t>
            </a:r>
            <a:r>
              <a:rPr lang="zh-CN" altLang="de-DE" sz="1400" dirty="0" smtClean="0"/>
              <a:t>（</a:t>
            </a:r>
            <a:r>
              <a:rPr lang="de-DE" altLang="zh-CN" sz="1400" dirty="0" smtClean="0"/>
              <a:t>Rang 7 </a:t>
            </a:r>
            <a:r>
              <a:rPr lang="zh-CN" altLang="de-DE" sz="1400" dirty="0" smtClean="0"/>
              <a:t>）地方政策迅速调整（排名第七）</a:t>
            </a:r>
            <a:endParaRPr lang="de-DE" sz="1400" dirty="0"/>
          </a:p>
          <a:p>
            <a:pPr lvl="0"/>
            <a:endParaRPr lang="de-DE" sz="1800" dirty="0" smtClean="0"/>
          </a:p>
          <a:p>
            <a:pPr>
              <a:defRPr/>
            </a:pPr>
            <a:endParaRPr lang="de-DE" sz="1800" b="1" dirty="0" smtClean="0">
              <a:solidFill>
                <a:srgbClr val="322A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4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600" dirty="0"/>
          </a:p>
          <a:p>
            <a:pPr>
              <a:spcAft>
                <a:spcPts val="18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Digitale Wirtschaft als Treiber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Digitalisierung</a:t>
            </a:r>
            <a:r>
              <a:rPr lang="zh-CN" altLang="de-DE" sz="1400" b="1" dirty="0">
                <a:solidFill>
                  <a:srgbClr val="E03910"/>
                </a:solidFill>
                <a:latin typeface="Arial" charset="0"/>
              </a:rPr>
              <a:t>数字经济作为数字化的动力</a:t>
            </a:r>
            <a:endParaRPr lang="de-DE" sz="1400" dirty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de-DE" sz="1400" b="1" dirty="0" smtClean="0"/>
              <a:t>Nutzung </a:t>
            </a:r>
            <a:r>
              <a:rPr lang="de-DE" sz="1400" dirty="0" smtClean="0"/>
              <a:t>(Nutzungsintensität </a:t>
            </a:r>
            <a:r>
              <a:rPr lang="de-DE" sz="1400" dirty="0"/>
              <a:t>digitaler Technologien, Produkte und </a:t>
            </a:r>
            <a:r>
              <a:rPr lang="de-DE" sz="1400" dirty="0" smtClean="0"/>
              <a:t>Services) </a:t>
            </a:r>
            <a:r>
              <a:rPr lang="zh-CN" altLang="de-DE" sz="1400" dirty="0" smtClean="0"/>
              <a:t>应用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Offenheit der Unternehmen für IKT-Technologien hoch (Rang 2</a:t>
            </a:r>
            <a:r>
              <a:rPr lang="de-DE" sz="1400" dirty="0" smtClean="0"/>
              <a:t>) </a:t>
            </a:r>
            <a:r>
              <a:rPr lang="zh-CN" altLang="de-DE" sz="1400" dirty="0"/>
              <a:t>企</a:t>
            </a:r>
            <a:r>
              <a:rPr lang="zh-CN" altLang="de-DE" sz="1400" dirty="0" smtClean="0"/>
              <a:t>业应用数字创新科技（排名第二）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Nutzungsintensität Privatpersonen im Bereich E-Commerce hoch (Rang 2), </a:t>
            </a:r>
            <a:r>
              <a:rPr lang="de-DE" sz="1400" dirty="0" err="1"/>
              <a:t>Social</a:t>
            </a:r>
            <a:r>
              <a:rPr lang="de-DE" sz="1400" dirty="0"/>
              <a:t> Media (Rang 8) und Online-Banking (Rang 7</a:t>
            </a:r>
            <a:r>
              <a:rPr lang="de-DE" sz="1400" dirty="0" smtClean="0"/>
              <a:t>) </a:t>
            </a:r>
            <a:r>
              <a:rPr lang="zh-CN" altLang="de-DE" sz="1400" dirty="0" smtClean="0"/>
              <a:t>个人在网络经济应用强度（排名第二）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IKT-Einsatz und Verwaltungseffizienz (Rang 4</a:t>
            </a:r>
            <a:r>
              <a:rPr lang="de-DE" sz="1400" dirty="0" smtClean="0"/>
              <a:t>) </a:t>
            </a:r>
            <a:r>
              <a:rPr lang="zh-CN" altLang="de-DE" sz="1400" dirty="0" smtClean="0"/>
              <a:t>数字经济的管理效率（排名第四）</a:t>
            </a:r>
            <a:endParaRPr lang="de-DE" sz="1400" dirty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Offenheit der Verwaltung für moderne IKT-Lösungen (Rang 8</a:t>
            </a:r>
            <a:r>
              <a:rPr lang="de-DE" sz="1400" dirty="0" smtClean="0"/>
              <a:t>) </a:t>
            </a:r>
            <a:r>
              <a:rPr lang="zh-CN" altLang="de-DE" sz="1400" dirty="0"/>
              <a:t>行政</a:t>
            </a:r>
            <a:r>
              <a:rPr lang="zh-CN" altLang="de-DE" sz="1400" dirty="0" smtClean="0"/>
              <a:t>管理为数字化创新经济解决办法的诚意度（排名第八）</a:t>
            </a:r>
            <a:endParaRPr lang="de-DE" sz="1400" dirty="0"/>
          </a:p>
          <a:p>
            <a:pPr lvl="0"/>
            <a:endParaRPr lang="de-DE" sz="1800" dirty="0" smtClean="0"/>
          </a:p>
          <a:p>
            <a:pPr>
              <a:defRPr/>
            </a:pPr>
            <a:endParaRPr lang="de-DE" sz="1800" b="1" dirty="0" smtClean="0">
              <a:solidFill>
                <a:srgbClr val="322A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552" y="620688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sz="1600" dirty="0"/>
          </a:p>
          <a:p>
            <a:pPr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Stärken und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Schwächen des Standorts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Deutschland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德国的优劣式</a:t>
            </a:r>
            <a:endParaRPr lang="de-DE" sz="1800" b="1" dirty="0">
              <a:solidFill>
                <a:srgbClr val="E03910"/>
              </a:solidFill>
              <a:latin typeface="Arial" charset="0"/>
            </a:endParaRP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de-DE" sz="1400" b="1" dirty="0" smtClean="0"/>
              <a:t>Stärken </a:t>
            </a:r>
            <a:r>
              <a:rPr lang="zh-CN" altLang="de-DE" sz="1400" b="1" dirty="0" smtClean="0"/>
              <a:t>优势</a:t>
            </a:r>
            <a:endParaRPr lang="de-DE" sz="1400" b="1" dirty="0" smtClean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Markzugang</a:t>
            </a:r>
            <a:r>
              <a:rPr lang="de-DE" sz="1400" dirty="0"/>
              <a:t>: Möglichkeit Produkte und Services national und international zu </a:t>
            </a:r>
            <a:r>
              <a:rPr lang="de-DE" sz="1400" dirty="0" smtClean="0"/>
              <a:t>vertreiben</a:t>
            </a:r>
          </a:p>
          <a:p>
            <a:pPr marL="355600" lvl="0"/>
            <a:r>
              <a:rPr lang="de-DE" sz="1400" dirty="0"/>
              <a:t> </a:t>
            </a:r>
            <a:r>
              <a:rPr lang="de-DE" sz="1400" dirty="0" smtClean="0"/>
              <a:t>     </a:t>
            </a:r>
            <a:r>
              <a:rPr lang="zh-CN" altLang="de-DE" sz="1400" dirty="0" smtClean="0"/>
              <a:t>市场准入：国内国际市场的便利</a:t>
            </a:r>
            <a:endParaRPr lang="de-DE" sz="1400" dirty="0" smtClean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Hohe </a:t>
            </a:r>
            <a:r>
              <a:rPr lang="de-DE" sz="1400" dirty="0"/>
              <a:t>Nachfrage nach ITK-Produkten und Wachstum </a:t>
            </a:r>
            <a:r>
              <a:rPr lang="de-DE" sz="1400" dirty="0" smtClean="0"/>
              <a:t>IKT-Umsätze </a:t>
            </a:r>
            <a:r>
              <a:rPr lang="zh-CN" altLang="de-DE" sz="1400" dirty="0" smtClean="0"/>
              <a:t>对数字经济需求大，增长快</a:t>
            </a:r>
            <a:endParaRPr lang="de-DE" sz="1400" dirty="0" smtClean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Starke </a:t>
            </a:r>
            <a:r>
              <a:rPr lang="de-DE" sz="1400" dirty="0"/>
              <a:t>Vernetzung der ITK-Branche mit anderen </a:t>
            </a:r>
            <a:r>
              <a:rPr lang="de-DE" sz="1400" dirty="0" smtClean="0"/>
              <a:t>Wirtschaftsbereichen </a:t>
            </a:r>
            <a:r>
              <a:rPr lang="zh-CN" altLang="de-DE" sz="1400" dirty="0" smtClean="0"/>
              <a:t>与其他经济领域交叉大</a:t>
            </a:r>
            <a:endParaRPr lang="de-DE" sz="1400" dirty="0" smtClean="0"/>
          </a:p>
          <a:p>
            <a:pPr marL="628650" lvl="0" indent="-273050">
              <a:buFont typeface="Symbol" panose="05050102010706020507" pitchFamily="18" charset="2"/>
              <a:buChar char="-"/>
            </a:pPr>
            <a:r>
              <a:rPr lang="de-DE" sz="1400" dirty="0"/>
              <a:t>Innovationsfähigkeit – ITK-Branche mit höchster </a:t>
            </a:r>
            <a:r>
              <a:rPr lang="de-DE" sz="1400" dirty="0" err="1"/>
              <a:t>Innovatorenquote</a:t>
            </a:r>
            <a:r>
              <a:rPr lang="de-DE" sz="1400" dirty="0"/>
              <a:t> im </a:t>
            </a:r>
            <a:r>
              <a:rPr lang="de-DE" sz="1400" dirty="0" smtClean="0"/>
              <a:t>Branchenvergleich </a:t>
            </a:r>
            <a:r>
              <a:rPr lang="zh-CN" altLang="de-DE" sz="1400" dirty="0"/>
              <a:t>具</a:t>
            </a:r>
            <a:r>
              <a:rPr lang="zh-CN" altLang="de-DE" sz="1400" dirty="0" smtClean="0"/>
              <a:t>有最高的创新比例</a:t>
            </a:r>
            <a:endParaRPr lang="de-DE" sz="1400" b="1" dirty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de-DE" sz="1400" b="1" dirty="0" smtClean="0"/>
              <a:t>Schwächen </a:t>
            </a:r>
            <a:r>
              <a:rPr lang="zh-CN" altLang="de-DE" sz="1400" b="1" dirty="0" smtClean="0"/>
              <a:t>弱势</a:t>
            </a:r>
            <a:endParaRPr lang="de-DE" sz="1400" b="1" dirty="0" smtClean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/>
              <a:t>Fehlende Verfügbarkeit von </a:t>
            </a:r>
            <a:r>
              <a:rPr lang="de-DE" sz="1400" dirty="0" smtClean="0"/>
              <a:t>Fachkräften und mangelnde Technikbegeisterung (MINT</a:t>
            </a:r>
            <a:r>
              <a:rPr lang="de-DE" sz="1400" dirty="0" smtClean="0"/>
              <a:t>) </a:t>
            </a:r>
            <a:r>
              <a:rPr lang="zh-CN" altLang="de-DE" sz="1400" dirty="0" smtClean="0"/>
              <a:t>专业人员的缺乏</a:t>
            </a:r>
            <a:endParaRPr lang="de-DE" sz="1400" dirty="0" smtClean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Verbesserungsbedarf bei </a:t>
            </a:r>
            <a:r>
              <a:rPr lang="de-DE" sz="1400" dirty="0" smtClean="0"/>
              <a:t>Netzinfrastruktur </a:t>
            </a:r>
            <a:r>
              <a:rPr lang="zh-CN" altLang="de-DE" sz="1400" dirty="0" smtClean="0"/>
              <a:t>有待改善的基础设施</a:t>
            </a:r>
            <a:endParaRPr lang="de-DE" sz="1400" dirty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 smtClean="0"/>
              <a:t>Regulatorische Rahmenbedingungen zügig </a:t>
            </a:r>
            <a:r>
              <a:rPr lang="de-DE" sz="1400" dirty="0"/>
              <a:t>an </a:t>
            </a:r>
            <a:r>
              <a:rPr lang="de-DE" sz="1400" dirty="0" smtClean="0"/>
              <a:t>digitale Anforderungen </a:t>
            </a:r>
            <a:r>
              <a:rPr lang="de-DE" sz="1400" dirty="0" smtClean="0"/>
              <a:t>anpassen </a:t>
            </a:r>
            <a:r>
              <a:rPr lang="zh-CN" altLang="de-DE" sz="1400" dirty="0" smtClean="0"/>
              <a:t>地区政策调整的灵活性不够</a:t>
            </a:r>
            <a:endParaRPr lang="de-DE" sz="1400" dirty="0"/>
          </a:p>
          <a:p>
            <a:pPr marL="628650" indent="-273050">
              <a:buFont typeface="Symbol" panose="05050102010706020507" pitchFamily="18" charset="2"/>
              <a:buChar char="-"/>
            </a:pPr>
            <a:r>
              <a:rPr lang="de-DE" sz="1400" dirty="0"/>
              <a:t>Fehlen erfolgreicher </a:t>
            </a:r>
            <a:r>
              <a:rPr lang="de-DE" sz="1400" dirty="0" smtClean="0"/>
              <a:t>Start-up-Szene </a:t>
            </a:r>
            <a:r>
              <a:rPr lang="zh-CN" altLang="de-DE" sz="1400" dirty="0" smtClean="0"/>
              <a:t>缺乏有效的初创平台</a:t>
            </a:r>
            <a:r>
              <a:rPr lang="de-DE" sz="1400" dirty="0"/>
              <a:t/>
            </a:r>
            <a:br>
              <a:rPr lang="de-DE" sz="1400" dirty="0"/>
            </a:br>
            <a:endParaRPr lang="de-DE" sz="1800" b="1" dirty="0" smtClean="0">
              <a:solidFill>
                <a:srgbClr val="322A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PP_Vorlage_LHM1"/>
          <p:cNvPicPr>
            <a:picLocks noChangeAspect="1" noChangeArrowheads="1"/>
          </p:cNvPicPr>
          <p:nvPr/>
        </p:nvPicPr>
        <p:blipFill>
          <a:blip r:embed="rId2" cstate="print"/>
          <a:srcRect b="10020"/>
          <a:stretch>
            <a:fillRect/>
          </a:stretch>
        </p:blipFill>
        <p:spPr bwMode="auto">
          <a:xfrm>
            <a:off x="-25354" y="2056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-12852" y="2312293"/>
            <a:ext cx="915685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solidFill>
                  <a:srgbClr val="E03910"/>
                </a:solidFill>
              </a:rPr>
              <a:t>VIELEN DANK</a:t>
            </a:r>
            <a:r>
              <a:rPr lang="de-DE" sz="3200" b="1" dirty="0" smtClean="0">
                <a:solidFill>
                  <a:srgbClr val="E03910"/>
                </a:solidFill>
              </a:rPr>
              <a:t>!</a:t>
            </a:r>
          </a:p>
          <a:p>
            <a:pPr algn="ctr"/>
            <a:r>
              <a:rPr lang="zh-CN" altLang="de-DE" sz="3200" b="1" dirty="0">
                <a:solidFill>
                  <a:srgbClr val="E03910"/>
                </a:solidFill>
              </a:rPr>
              <a:t>非</a:t>
            </a:r>
            <a:r>
              <a:rPr lang="zh-CN" altLang="de-DE" sz="3200" b="1" dirty="0" smtClean="0">
                <a:solidFill>
                  <a:srgbClr val="E03910"/>
                </a:solidFill>
              </a:rPr>
              <a:t>常感谢</a:t>
            </a:r>
            <a:endParaRPr lang="de-DE" sz="3200" b="1" dirty="0">
              <a:solidFill>
                <a:srgbClr val="E03910"/>
              </a:solidFill>
            </a:endParaRPr>
          </a:p>
          <a:p>
            <a:pPr algn="r"/>
            <a:endParaRPr lang="de-DE" sz="4000" b="1" dirty="0">
              <a:solidFill>
                <a:srgbClr val="FF0000"/>
              </a:solidFill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115616" y="4073596"/>
            <a:ext cx="705678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800" b="1" dirty="0" smtClean="0">
                <a:solidFill>
                  <a:srgbClr val="40090B"/>
                </a:solidFill>
              </a:rPr>
              <a:t>Rainer </a:t>
            </a:r>
            <a:r>
              <a:rPr lang="de-DE" sz="1800" b="1" dirty="0" smtClean="0">
                <a:solidFill>
                  <a:srgbClr val="40090B"/>
                </a:solidFill>
              </a:rPr>
              <a:t>Nitsche</a:t>
            </a:r>
          </a:p>
          <a:p>
            <a:pPr algn="r">
              <a:spcBef>
                <a:spcPct val="50000"/>
              </a:spcBef>
            </a:pPr>
            <a:r>
              <a:rPr lang="zh-CN" altLang="de-DE" sz="1800" b="1" dirty="0">
                <a:solidFill>
                  <a:srgbClr val="40090B"/>
                </a:solidFill>
              </a:rPr>
              <a:t>雷</a:t>
            </a:r>
            <a:r>
              <a:rPr lang="zh-CN" altLang="de-DE" sz="1800" b="1" dirty="0" smtClean="0">
                <a:solidFill>
                  <a:srgbClr val="40090B"/>
                </a:solidFill>
              </a:rPr>
              <a:t>纳 尼采</a:t>
            </a:r>
            <a:r>
              <a:rPr lang="de-DE" sz="1800" b="1" dirty="0" smtClean="0">
                <a:solidFill>
                  <a:srgbClr val="40090B"/>
                </a:solidFill>
              </a:rPr>
              <a:t> </a:t>
            </a:r>
            <a:endParaRPr lang="de-DE" sz="1800" b="1" dirty="0" smtClean="0">
              <a:solidFill>
                <a:srgbClr val="40090B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de-DE" sz="1800" dirty="0" smtClean="0">
                <a:solidFill>
                  <a:srgbClr val="40090B"/>
                </a:solidFill>
              </a:rPr>
              <a:t>Landeshauptstadt </a:t>
            </a:r>
            <a:r>
              <a:rPr lang="de-DE" sz="1800" dirty="0" smtClean="0">
                <a:solidFill>
                  <a:srgbClr val="40090B"/>
                </a:solidFill>
              </a:rPr>
              <a:t>Magdeburg</a:t>
            </a:r>
            <a:r>
              <a:rPr lang="de-DE" sz="1800" dirty="0" smtClean="0">
                <a:solidFill>
                  <a:srgbClr val="40090B"/>
                </a:solidFill>
              </a:rPr>
              <a:t/>
            </a:r>
            <a:br>
              <a:rPr lang="de-DE" sz="1800" dirty="0" smtClean="0">
                <a:solidFill>
                  <a:srgbClr val="40090B"/>
                </a:solidFill>
              </a:rPr>
            </a:br>
            <a:r>
              <a:rPr lang="de-DE" sz="1800" dirty="0" smtClean="0">
                <a:solidFill>
                  <a:srgbClr val="40090B"/>
                </a:solidFill>
              </a:rPr>
              <a:t>Beigeordneter für Wirtschaft, Tourismus</a:t>
            </a:r>
            <a:br>
              <a:rPr lang="de-DE" sz="1800" dirty="0" smtClean="0">
                <a:solidFill>
                  <a:srgbClr val="40090B"/>
                </a:solidFill>
              </a:rPr>
            </a:br>
            <a:r>
              <a:rPr lang="de-DE" sz="1800" dirty="0" smtClean="0">
                <a:solidFill>
                  <a:srgbClr val="40090B"/>
                </a:solidFill>
              </a:rPr>
              <a:t>und regionale </a:t>
            </a:r>
            <a:r>
              <a:rPr lang="de-DE" sz="1800" dirty="0" smtClean="0">
                <a:solidFill>
                  <a:srgbClr val="40090B"/>
                </a:solidFill>
              </a:rPr>
              <a:t>Zusammenarbeit</a:t>
            </a:r>
          </a:p>
          <a:p>
            <a:pPr algn="r">
              <a:spcBef>
                <a:spcPct val="50000"/>
              </a:spcBef>
            </a:pPr>
            <a:r>
              <a:rPr lang="zh-CN" altLang="de-DE" sz="1800">
                <a:solidFill>
                  <a:srgbClr val="40090B"/>
                </a:solidFill>
              </a:rPr>
              <a:t>马格</a:t>
            </a:r>
            <a:r>
              <a:rPr lang="zh-CN" altLang="de-DE" sz="1800">
                <a:solidFill>
                  <a:srgbClr val="40090B"/>
                </a:solidFill>
              </a:rPr>
              <a:t>德</a:t>
            </a:r>
            <a:r>
              <a:rPr lang="zh-CN" altLang="de-DE" sz="1800" smtClean="0">
                <a:solidFill>
                  <a:srgbClr val="40090B"/>
                </a:solidFill>
              </a:rPr>
              <a:t>堡经济、旅游和地区合作</a:t>
            </a:r>
            <a:r>
              <a:rPr lang="de-DE" sz="1800" smtClean="0">
                <a:solidFill>
                  <a:srgbClr val="40090B"/>
                </a:solidFill>
              </a:rPr>
              <a:t> </a:t>
            </a:r>
            <a:r>
              <a:rPr lang="de-DE" sz="2000" smtClean="0">
                <a:solidFill>
                  <a:srgbClr val="40090B"/>
                </a:solidFill>
              </a:rPr>
              <a:t> </a:t>
            </a:r>
            <a:endParaRPr lang="de-DE" sz="2000" dirty="0">
              <a:solidFill>
                <a:srgbClr val="4009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7544" y="620712"/>
            <a:ext cx="8425631" cy="62372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Die strategischen </a:t>
            </a: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Maßnahmen:</a:t>
            </a:r>
            <a:r>
              <a:rPr lang="zh-CN" altLang="de-DE" sz="1800" b="1" dirty="0" smtClean="0">
                <a:solidFill>
                  <a:schemeClr val="bg1">
                    <a:lumMod val="50000"/>
                  </a:schemeClr>
                </a:solidFill>
              </a:rPr>
              <a:t>战略性行动领域和措施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342900" indent="-342900">
              <a:spcAft>
                <a:spcPts val="600"/>
              </a:spcAft>
              <a:buAutoNum type="arabicPeriod"/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Infrastruktur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sicherstellen – den Breitband-Netzausbau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vorantreiben</a:t>
            </a:r>
          </a:p>
          <a:p>
            <a:pPr>
              <a:spcAft>
                <a:spcPts val="600"/>
              </a:spcAft>
              <a:defRPr/>
            </a:pP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     </a:t>
            </a:r>
            <a:r>
              <a:rPr lang="zh-CN" altLang="de-DE" sz="1600" b="1" dirty="0" smtClean="0">
                <a:solidFill>
                  <a:srgbClr val="E03910"/>
                </a:solidFill>
                <a:latin typeface="Arial" charset="0"/>
              </a:rPr>
              <a:t>基础设施建设的保障</a:t>
            </a:r>
            <a:r>
              <a:rPr lang="zh-CN" altLang="de-DE" sz="1600" b="1" dirty="0" smtClean="0">
                <a:solidFill>
                  <a:srgbClr val="E03910"/>
                </a:solidFill>
                <a:latin typeface="Arial" charset="0"/>
              </a:rPr>
              <a:t>：</a:t>
            </a:r>
            <a:r>
              <a:rPr lang="zh-CN" altLang="de-DE" sz="1600" b="1" dirty="0" smtClean="0">
                <a:solidFill>
                  <a:srgbClr val="E03910"/>
                </a:solidFill>
                <a:latin typeface="Arial" charset="0"/>
              </a:rPr>
              <a:t>宽带</a:t>
            </a:r>
            <a:r>
              <a:rPr lang="de-DE" altLang="zh-CN" sz="1600" b="1" dirty="0" smtClean="0">
                <a:solidFill>
                  <a:srgbClr val="E03910"/>
                </a:solidFill>
                <a:latin typeface="Arial" charset="0"/>
              </a:rPr>
              <a:t>-</a:t>
            </a:r>
            <a:r>
              <a:rPr lang="zh-CN" altLang="de-DE" sz="1600" b="1" dirty="0">
                <a:solidFill>
                  <a:srgbClr val="E03910"/>
                </a:solidFill>
                <a:latin typeface="Arial" charset="0"/>
              </a:rPr>
              <a:t>网</a:t>
            </a:r>
            <a:r>
              <a:rPr lang="zh-CN" altLang="de-DE" sz="1600" b="1" dirty="0" smtClean="0">
                <a:solidFill>
                  <a:srgbClr val="E03910"/>
                </a:solidFill>
                <a:latin typeface="Arial" charset="0"/>
              </a:rPr>
              <a:t>络扩容</a:t>
            </a:r>
            <a:endParaRPr lang="de-DE" sz="1600" b="1" dirty="0" smtClean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Bis voraussichtlich Ende 2018 sollen alle Unternehmen, öffentliche Einrichtungen und Privathaushalte mit einem Breitbandanschluss von mindestens 50 MBit/s versorgt werden,</a:t>
            </a:r>
          </a:p>
          <a:p>
            <a:pPr marL="273050" lvl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zh-CN" altLang="de-DE" sz="1400" dirty="0" smtClean="0"/>
              <a:t>      至</a:t>
            </a:r>
            <a:r>
              <a:rPr lang="de-DE" altLang="zh-CN" sz="1400" dirty="0" smtClean="0"/>
              <a:t>2018</a:t>
            </a:r>
            <a:r>
              <a:rPr lang="zh-CN" altLang="de-DE" sz="1400" dirty="0" smtClean="0"/>
              <a:t>年底所有的企业和公共机构以及家庭的带宽应当达到</a:t>
            </a:r>
            <a:r>
              <a:rPr lang="de-DE" altLang="zh-CN" sz="1400" dirty="0" smtClean="0"/>
              <a:t>50</a:t>
            </a:r>
            <a:r>
              <a:rPr lang="zh-CN" altLang="de-DE" sz="1400" dirty="0" smtClean="0"/>
              <a:t>兆</a:t>
            </a:r>
            <a:r>
              <a:rPr lang="de-DE" altLang="zh-CN" sz="1400" dirty="0" smtClean="0"/>
              <a:t>/</a:t>
            </a:r>
            <a:r>
              <a:rPr lang="zh-CN" altLang="de-DE" sz="1400" dirty="0" smtClean="0"/>
              <a:t>秒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in </a:t>
            </a:r>
            <a:r>
              <a:rPr lang="de-DE" sz="1400" dirty="0"/>
              <a:t>Gewerbegebieten sollen Unternehmen im Rahmen des geförderten Breitbandausbaus mit 100 MBit/s versorgt </a:t>
            </a:r>
            <a:r>
              <a:rPr lang="de-DE" sz="1400" dirty="0" smtClean="0"/>
              <a:t>werden,</a:t>
            </a:r>
            <a:r>
              <a:rPr lang="zh-CN" altLang="de-DE" sz="1400" dirty="0" smtClean="0"/>
              <a:t>在工业区，企业应当在受资助的条件下达到</a:t>
            </a:r>
            <a:r>
              <a:rPr lang="de-DE" altLang="zh-CN" sz="1400" dirty="0" smtClean="0"/>
              <a:t>100</a:t>
            </a:r>
            <a:r>
              <a:rPr lang="zh-CN" altLang="de-DE" sz="1400" dirty="0"/>
              <a:t>兆</a:t>
            </a:r>
            <a:r>
              <a:rPr lang="de-DE" altLang="zh-CN" sz="1400" dirty="0"/>
              <a:t>/</a:t>
            </a:r>
            <a:r>
              <a:rPr lang="zh-CN" altLang="de-DE" sz="1400" dirty="0"/>
              <a:t>秒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die </a:t>
            </a:r>
            <a:r>
              <a:rPr lang="de-DE" sz="1400" dirty="0"/>
              <a:t>vorgenannten Ausbauziele stellen Zwischenziele dar; im Zuge des aktuellen Netzausbaus ist sicherzustellen, dass durch Glasfaserausbau in Richtung Endkunden gigabitfähige Anschlüsse </a:t>
            </a:r>
            <a:r>
              <a:rPr lang="de-DE" sz="1400" dirty="0" smtClean="0"/>
              <a:t>entstehen</a:t>
            </a:r>
            <a:r>
              <a:rPr lang="de-DE" sz="1400" dirty="0" smtClean="0"/>
              <a:t>,</a:t>
            </a:r>
            <a:r>
              <a:rPr lang="zh-CN" altLang="de-DE" sz="1400" dirty="0" smtClean="0"/>
              <a:t>上述网络扩容目标已经部分完成。 通过光纤扩容铺设已经可以到达终端用户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in </a:t>
            </a:r>
            <a:r>
              <a:rPr lang="de-DE" sz="1400" dirty="0"/>
              <a:t>Städten und Gemeinden besteht die Möglichkeit, an bzw. in öffentlich zugänglichen Plätzen und Räumen, kulturelle und touristische Applikationen auch über frei zugängliches WLAN zu </a:t>
            </a:r>
            <a:r>
              <a:rPr lang="de-DE" sz="1400" dirty="0" smtClean="0"/>
              <a:t>nutzen</a:t>
            </a:r>
            <a:r>
              <a:rPr lang="de-DE" sz="1400" dirty="0" smtClean="0"/>
              <a:t>, </a:t>
            </a:r>
            <a:r>
              <a:rPr lang="zh-CN" altLang="de-DE" sz="1400" dirty="0" smtClean="0"/>
              <a:t>在城市和乡镇的公共场所、文化和旅游景点实现免费的</a:t>
            </a:r>
            <a:r>
              <a:rPr lang="de-DE" altLang="zh-CN" sz="1400" dirty="0" smtClean="0"/>
              <a:t>WLAN</a:t>
            </a:r>
            <a:r>
              <a:rPr lang="zh-CN" altLang="de-DE" sz="1400" dirty="0" smtClean="0"/>
              <a:t>接入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Schulen </a:t>
            </a:r>
            <a:r>
              <a:rPr lang="de-DE" sz="1400" dirty="0"/>
              <a:t>sind im Rahmen des ganzheitlichen Breitband/-Infrastrukturausbaus (Breitbandförderung + ITN-XT) mit hochleistungsfähigen Zugängen an das Breitbandnetz </a:t>
            </a:r>
            <a:r>
              <a:rPr lang="de-DE" sz="1400" dirty="0" smtClean="0"/>
              <a:t>angeschlossen</a:t>
            </a:r>
            <a:r>
              <a:rPr lang="de-DE" sz="1400" dirty="0" smtClean="0"/>
              <a:t>.</a:t>
            </a:r>
            <a:r>
              <a:rPr lang="zh-CN" altLang="de-DE" sz="1400" dirty="0" smtClean="0"/>
              <a:t>学校覆盖完全的宽带扩容（宽带</a:t>
            </a:r>
            <a:r>
              <a:rPr lang="de-DE" altLang="zh-CN" sz="1400" dirty="0" smtClean="0"/>
              <a:t>+ITN-XT</a:t>
            </a:r>
            <a:r>
              <a:rPr lang="zh-CN" altLang="de-DE" sz="1400" dirty="0" smtClean="0"/>
              <a:t>）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in </a:t>
            </a:r>
            <a:r>
              <a:rPr lang="de-DE" sz="1400" dirty="0"/>
              <a:t>Sachsen-Anhalt </a:t>
            </a:r>
            <a:r>
              <a:rPr lang="de-DE" sz="1400" dirty="0"/>
              <a:t>beheimatete, </a:t>
            </a:r>
            <a:r>
              <a:rPr lang="de-DE" sz="1400" dirty="0"/>
              <a:t>sichere Cloud-Infrastrukturen stellen sicher, dass eine Vielzahl innovativer Dienste durch Verwaltungen, Unternehmen und Privatanwender genutzt werden kann</a:t>
            </a:r>
            <a:r>
              <a:rPr lang="de-DE" sz="1400" dirty="0" smtClean="0"/>
              <a:t>.</a:t>
            </a:r>
          </a:p>
          <a:p>
            <a:pPr marL="273050" lvl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1400" dirty="0"/>
              <a:t> </a:t>
            </a:r>
            <a:r>
              <a:rPr lang="de-DE" sz="1400" dirty="0" smtClean="0"/>
              <a:t>     </a:t>
            </a:r>
            <a:r>
              <a:rPr lang="zh-CN" altLang="de-DE" sz="1400" dirty="0" smtClean="0"/>
              <a:t>在萨安州的落地的云服务基础设施给行政管理、企业和个人提供了更多的便利</a:t>
            </a:r>
            <a:endParaRPr lang="de-DE" sz="1400" dirty="0"/>
          </a:p>
          <a:p>
            <a:pPr lvl="0"/>
            <a:endParaRPr lang="de-DE" sz="1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>
              <a:defRPr/>
            </a:pPr>
            <a:endParaRPr lang="de-DE" sz="1800" b="1" dirty="0" smtClean="0">
              <a:solidFill>
                <a:srgbClr val="322A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Die strategischen 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zh-CN" altLang="de-DE" sz="1800" b="1" dirty="0">
                <a:solidFill>
                  <a:schemeClr val="bg1">
                    <a:lumMod val="50000"/>
                  </a:schemeClr>
                </a:solidFill>
              </a:rPr>
              <a:t>战略性行动领域和措</a:t>
            </a:r>
            <a:r>
              <a:rPr lang="zh-CN" altLang="de-DE" sz="1800" b="1" dirty="0" smtClean="0">
                <a:solidFill>
                  <a:schemeClr val="bg1">
                    <a:lumMod val="50000"/>
                  </a:schemeClr>
                </a:solidFill>
              </a:rPr>
              <a:t>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273050" indent="-273050"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2.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Digitale Innovationen durch Vernetzung – Das Zusammenspiel von Wirtschaft und Wissenschaft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stärken</a:t>
            </a:r>
            <a:r>
              <a:rPr lang="zh-CN" altLang="de-DE" sz="1800" b="1" dirty="0">
                <a:solidFill>
                  <a:srgbClr val="E03910"/>
                </a:solidFill>
                <a:latin typeface="Arial" charset="0"/>
              </a:rPr>
              <a:t> </a:t>
            </a:r>
            <a:endParaRPr lang="de-DE" altLang="zh-CN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273050" indent="-273050">
              <a:spcAft>
                <a:spcPts val="600"/>
              </a:spcAft>
              <a:defRPr/>
            </a:pPr>
            <a:r>
              <a:rPr lang="de-DE" altLang="zh-CN" sz="1800" b="1" dirty="0">
                <a:solidFill>
                  <a:srgbClr val="E03910"/>
                </a:solidFill>
                <a:latin typeface="Arial" charset="0"/>
              </a:rPr>
              <a:t> 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   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通过网络化实现数字化创新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-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共同增强经济和科学的发展</a:t>
            </a:r>
            <a:endParaRPr lang="de-DE" sz="1800" b="1" dirty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unterstützen ausdrücklich die Zusammenarbeit zwischen Unternehmen, Hochschulen und Forschungseinrichtungen, um so zügig Innovationsvorsprünge zu öffnen und zu </a:t>
            </a:r>
            <a:r>
              <a:rPr lang="de-DE" sz="1400" dirty="0" smtClean="0"/>
              <a:t>nutzen.</a:t>
            </a:r>
            <a:r>
              <a:rPr lang="zh-CN" altLang="de-DE" sz="1400" dirty="0" smtClean="0"/>
              <a:t>我们明确的支持企业、高校和研究机构的共同合作，以便促进创新新的飞跃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unterstützen den Aufbau zukunftsweisender Forschungs- und Transferinfrastruktur zu Themen der </a:t>
            </a:r>
            <a:r>
              <a:rPr lang="de-DE" sz="1400" dirty="0" smtClean="0"/>
              <a:t>Digitalisierung.</a:t>
            </a:r>
            <a:r>
              <a:rPr lang="zh-CN" altLang="de-DE" sz="1400" dirty="0" smtClean="0"/>
              <a:t>我们也支持面向未来的的科研和可转化的数字化领域研究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Das </a:t>
            </a:r>
            <a:r>
              <a:rPr lang="de-DE" sz="1400" dirty="0"/>
              <a:t>Ministerium für Wirtschaft, Wissenschaft und Digitalisierung unterstützt den Aufbau eines vom Bundesministerium für Wirtschaft und Energie geförderten Kompetenzzentrums „Mittelstand 4.0</a:t>
            </a:r>
            <a:r>
              <a:rPr lang="de-DE" sz="1400" dirty="0" smtClean="0"/>
              <a:t>“. </a:t>
            </a:r>
            <a:r>
              <a:rPr lang="zh-CN" altLang="de-DE" sz="1400" dirty="0" smtClean="0"/>
              <a:t>由州科技经济部和联邦经济和能源部共同支持的”中型</a:t>
            </a:r>
            <a:r>
              <a:rPr lang="de-DE" altLang="zh-CN" sz="1400" dirty="0" smtClean="0"/>
              <a:t>4,0</a:t>
            </a:r>
            <a:r>
              <a:rPr lang="zh-CN" altLang="de-DE" sz="1400" dirty="0" smtClean="0"/>
              <a:t>“项目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fördern und begleiten das „Partnernetzwerk Wirtschaft 4.0“, um Wirtschaft, Wissenschaft, Kammern und Verbände auf dem Gebiet Wirtschaft 4.0 </a:t>
            </a:r>
            <a:r>
              <a:rPr lang="de-DE" sz="1400" dirty="0" smtClean="0"/>
              <a:t>zusammenzubringen.</a:t>
            </a:r>
            <a:r>
              <a:rPr lang="zh-CN" altLang="de-DE" sz="1400" dirty="0"/>
              <a:t>政</a:t>
            </a:r>
            <a:r>
              <a:rPr lang="zh-CN" altLang="de-DE" sz="1400" dirty="0" smtClean="0"/>
              <a:t>府资助的</a:t>
            </a:r>
            <a:r>
              <a:rPr lang="zh-CN" altLang="de-DE" sz="1400" dirty="0" smtClean="0"/>
              <a:t>”网络合作伙伴“项目，就是为了资助经济、科研和团体围绕经济</a:t>
            </a:r>
            <a:r>
              <a:rPr lang="de-DE" altLang="zh-CN" sz="1400" dirty="0" smtClean="0"/>
              <a:t>4.0</a:t>
            </a:r>
            <a:r>
              <a:rPr lang="zh-CN" altLang="de-DE" sz="1400" dirty="0"/>
              <a:t>领</a:t>
            </a:r>
            <a:r>
              <a:rPr lang="zh-CN" altLang="de-DE" sz="1400" dirty="0" smtClean="0"/>
              <a:t>域开展合作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Im </a:t>
            </a:r>
            <a:r>
              <a:rPr lang="de-DE" sz="1400" dirty="0"/>
              <a:t>Rahmen eines Ideenwettbewerbs fördern wir regionale Digitalisierungszentren, die vor Ort neue Ideen aus Wirtschaft und Wissenschaft zusammenbringen und unsere Unternehmen bei der Entwicklung digitaler Innovationen und Geschäftsmodelle </a:t>
            </a:r>
            <a:r>
              <a:rPr lang="de-DE" sz="1400" dirty="0" smtClean="0"/>
              <a:t>unterstützen.</a:t>
            </a:r>
            <a:r>
              <a:rPr lang="zh-CN" altLang="de-DE" sz="1400" dirty="0" smtClean="0"/>
              <a:t>在地区数字化中心，实现了科技、经济和创新思维的有效的结合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setzen uns für den Aufbau eines „Digital </a:t>
            </a:r>
            <a:r>
              <a:rPr lang="de-DE" sz="1400" dirty="0" smtClean="0"/>
              <a:t>Innovation Hubs</a:t>
            </a:r>
            <a:r>
              <a:rPr lang="de-DE" sz="1400" dirty="0"/>
              <a:t>“ der Europäischen Union in Sachsen-Anhalt </a:t>
            </a:r>
            <a:r>
              <a:rPr lang="de-DE" sz="1400" dirty="0" smtClean="0"/>
              <a:t>ein.</a:t>
            </a:r>
            <a:r>
              <a:rPr lang="zh-CN" altLang="de-DE" sz="1400" dirty="0" smtClean="0"/>
              <a:t>欧盟的”数字革新紧线器“项目在萨安州试点</a:t>
            </a:r>
            <a:endParaRPr lang="de-DE" sz="14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>
              <a:defRPr/>
            </a:pPr>
            <a:endParaRPr lang="de-DE" sz="1800" b="1" dirty="0" smtClean="0">
              <a:solidFill>
                <a:srgbClr val="322A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Die strategischen 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Maßnahmen:</a:t>
            </a:r>
            <a:r>
              <a:rPr lang="zh-CN" altLang="de-DE" sz="1800" b="1" dirty="0">
                <a:solidFill>
                  <a:schemeClr val="bg1">
                    <a:lumMod val="50000"/>
                  </a:schemeClr>
                </a:solidFill>
              </a:rPr>
              <a:t>战略性行动领域和措施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273050" indent="-273050"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3.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Innovation durch Wissensvorsprung – Stärkung von Forschung und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Entwicklung</a:t>
            </a:r>
            <a:r>
              <a:rPr lang="zh-CN" altLang="de-DE" sz="1800" b="1" dirty="0">
                <a:solidFill>
                  <a:srgbClr val="E03910"/>
                </a:solidFill>
                <a:latin typeface="Arial" charset="0"/>
              </a:rPr>
              <a:t>通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过科研的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创新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-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增强科研和发展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Digitale Innovationen „Made in Sachsen-Anhalt“ sowie Anpassung bestehender und Entwicklung neuer Geschäftsmodelle stehen im Fokus der neu ausgerichteten F&amp;E-Förderung in </a:t>
            </a:r>
            <a:r>
              <a:rPr lang="de-DE" sz="1400" dirty="0" smtClean="0"/>
              <a:t>Sachsen-Anhalt</a:t>
            </a:r>
            <a:r>
              <a:rPr lang="de-DE" sz="1400" dirty="0" smtClean="0"/>
              <a:t>. </a:t>
            </a:r>
            <a:r>
              <a:rPr lang="zh-CN" altLang="de-DE" sz="1400" dirty="0"/>
              <a:t>数</a:t>
            </a:r>
            <a:r>
              <a:rPr lang="zh-CN" altLang="de-DE" sz="1400" dirty="0" smtClean="0"/>
              <a:t>字创新</a:t>
            </a:r>
            <a:r>
              <a:rPr lang="de-DE" altLang="zh-CN" sz="1400" dirty="0" smtClean="0"/>
              <a:t>“</a:t>
            </a:r>
            <a:r>
              <a:rPr lang="zh-CN" altLang="de-DE" sz="1400" dirty="0" smtClean="0"/>
              <a:t>萨安州制造</a:t>
            </a:r>
            <a:r>
              <a:rPr lang="de-DE" altLang="zh-CN" sz="1400" dirty="0" smtClean="0"/>
              <a:t>“ </a:t>
            </a:r>
            <a:r>
              <a:rPr lang="zh-CN" altLang="de-DE" sz="1400" dirty="0" smtClean="0"/>
              <a:t>以及对现有商业模式的更新都受到政府</a:t>
            </a:r>
            <a:r>
              <a:rPr lang="de-DE" sz="1400" dirty="0" smtClean="0"/>
              <a:t>F&amp;E-Förderung</a:t>
            </a:r>
            <a:r>
              <a:rPr lang="zh-CN" altLang="de-DE" sz="1400" dirty="0" smtClean="0"/>
              <a:t>的资助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Mit </a:t>
            </a:r>
            <a:r>
              <a:rPr lang="de-DE" sz="1400" dirty="0"/>
              <a:t>dem </a:t>
            </a:r>
            <a:r>
              <a:rPr lang="de-DE" sz="1400" dirty="0" smtClean="0"/>
              <a:t>Innovationsassistenten </a:t>
            </a:r>
            <a:r>
              <a:rPr lang="de-DE" sz="1400" dirty="0"/>
              <a:t>unterstützen wir die Beschäftigung junger </a:t>
            </a:r>
            <a:r>
              <a:rPr lang="de-DE" sz="1400" dirty="0" smtClean="0"/>
              <a:t>IT-Absolventen </a:t>
            </a:r>
            <a:r>
              <a:rPr lang="de-DE" sz="1400" dirty="0"/>
              <a:t>in kleinen und mittleren Unternehmen</a:t>
            </a:r>
            <a:r>
              <a:rPr lang="de-DE" sz="1400" dirty="0" smtClean="0"/>
              <a:t>. </a:t>
            </a:r>
            <a:r>
              <a:rPr lang="zh-CN" altLang="de-DE" sz="1400" dirty="0" smtClean="0"/>
              <a:t>在创新助手的支持下，帮助</a:t>
            </a:r>
            <a:r>
              <a:rPr lang="de-DE" altLang="zh-CN" sz="1400" dirty="0" smtClean="0"/>
              <a:t>IT</a:t>
            </a:r>
            <a:r>
              <a:rPr lang="zh-CN" altLang="de-DE" sz="1400" dirty="0" smtClean="0"/>
              <a:t>大学毕业生选择中小企业就业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4.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Innovative Startups motivieren und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begleiten</a:t>
            </a:r>
            <a:r>
              <a:rPr lang="zh-CN" altLang="de-DE" sz="1800" b="1" dirty="0">
                <a:solidFill>
                  <a:srgbClr val="E03910"/>
                </a:solidFill>
                <a:latin typeface="Arial" charset="0"/>
              </a:rPr>
              <a:t>鼓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励和陪伴创新创业</a:t>
            </a:r>
            <a:endParaRPr lang="de-DE" sz="1400" dirty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unterstützen Startups mit innovativen und technologieorientierten Geschäftsmodellen in ihrer Gründungs- und Wachstumsphase. Dafür stellen wir eine auf die Bedürfnisse zugeschnittene Beratungs- und Gründungsinfrastruktur zur </a:t>
            </a:r>
            <a:r>
              <a:rPr lang="de-DE" sz="1400" dirty="0" smtClean="0"/>
              <a:t>Verfügung.</a:t>
            </a:r>
            <a:r>
              <a:rPr lang="zh-CN" altLang="de-DE" sz="1400" dirty="0" smtClean="0"/>
              <a:t>我们支持和各类创新和科技商业模式的建立和成长。对此，我们提供每一步的咨询和基础结构的帮助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begleiten und fördern den Aufbau von </a:t>
            </a:r>
            <a:r>
              <a:rPr lang="de-DE" sz="1400" dirty="0" err="1" smtClean="0"/>
              <a:t>Coworking</a:t>
            </a:r>
            <a:r>
              <a:rPr lang="de-DE" sz="1400" dirty="0" smtClean="0"/>
              <a:t>-Spaces.</a:t>
            </a:r>
            <a:r>
              <a:rPr lang="zh-CN" altLang="de-DE" sz="1400" dirty="0" smtClean="0"/>
              <a:t>我们资助共用办公场所的项目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7366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Die strategischen 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zh-CN" altLang="de-DE" sz="1800" b="1" dirty="0">
                <a:solidFill>
                  <a:schemeClr val="bg1">
                    <a:lumMod val="50000"/>
                  </a:schemeClr>
                </a:solidFill>
              </a:rPr>
              <a:t>战略性行动领域和措施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273050" indent="-273050"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5.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Innovation durch Querdenken und Vernetzen: die IT- und Kreativwirtschaft als Innovationstreiber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stärken </a:t>
            </a:r>
          </a:p>
          <a:p>
            <a:pPr marL="273050" indent="-273050">
              <a:spcAft>
                <a:spcPts val="600"/>
              </a:spcAft>
              <a:defRPr/>
            </a:pP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  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通过交互思维和联网：增强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IT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和创新经济的作为创新的动力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werden die hohe Dynamik der IT- und Kreativwirtschaft noch stärker nutzen und die Bereiche bis 2020 als Ideengeber und Innovationsmotor für die Wirtschaft des Landes </a:t>
            </a:r>
            <a:r>
              <a:rPr lang="de-DE" sz="1400" dirty="0" smtClean="0"/>
              <a:t>etablieren.</a:t>
            </a:r>
            <a:r>
              <a:rPr lang="zh-CN" altLang="de-DE" sz="1400" dirty="0" smtClean="0"/>
              <a:t>至</a:t>
            </a:r>
            <a:r>
              <a:rPr lang="de-DE" altLang="zh-CN" sz="1400" dirty="0" smtClean="0"/>
              <a:t>2020</a:t>
            </a:r>
            <a:r>
              <a:rPr lang="zh-CN" altLang="de-DE" sz="1400" dirty="0" smtClean="0"/>
              <a:t>年，我们都会把州的经济活力定位在</a:t>
            </a:r>
            <a:r>
              <a:rPr lang="de-DE" altLang="zh-CN" sz="1400" dirty="0" smtClean="0"/>
              <a:t>IT</a:t>
            </a:r>
            <a:r>
              <a:rPr lang="zh-CN" altLang="de-DE" sz="1400" dirty="0" smtClean="0"/>
              <a:t>和创新经济方面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Mit </a:t>
            </a:r>
            <a:r>
              <a:rPr lang="de-DE" sz="1400" dirty="0"/>
              <a:t>Cross-Innovation unterstützen wir den Einsatz digitaler Kreativleistungen im Innovationsgeschehen und vernetzen so die IT- und Kreativwirtschaft Sachsen-Anhalts gezielt mit dem Mittelstand im </a:t>
            </a:r>
            <a:r>
              <a:rPr lang="de-DE" sz="1400" dirty="0" smtClean="0"/>
              <a:t>Land.</a:t>
            </a:r>
            <a:r>
              <a:rPr lang="zh-CN" altLang="de-DE" sz="1400" dirty="0" smtClean="0"/>
              <a:t>以交互创新方式，我们把数字创新经济作为中小企业的发展的新增长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Mit </a:t>
            </a:r>
            <a:r>
              <a:rPr lang="de-DE" sz="1400" dirty="0"/>
              <a:t>dem Innovationsgutschein "Digital Innovation" unterstützen wir kleine und mittlere Unternehmen bei der Entwicklung neuer innovativer Produkte, Dienstleistungen, Produktionsverfahren und Geschäftsmodelle, die auf digitalen Technologien basieren</a:t>
            </a:r>
            <a:r>
              <a:rPr lang="de-DE" sz="1400" dirty="0" smtClean="0"/>
              <a:t>.</a:t>
            </a:r>
          </a:p>
          <a:p>
            <a:pPr marL="273050" lvl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1400" dirty="0"/>
              <a:t> </a:t>
            </a:r>
            <a:r>
              <a:rPr lang="de-DE" sz="1400" dirty="0" smtClean="0"/>
              <a:t>     </a:t>
            </a:r>
            <a:r>
              <a:rPr lang="zh-CN" altLang="de-DE" sz="1400" dirty="0" smtClean="0"/>
              <a:t>通过“数字创新”证书，我们帮助中小企业在研发新产品、服务或者生产以及商业方面，推动广泛应</a:t>
            </a:r>
            <a:r>
              <a:rPr lang="de-DE" altLang="zh-CN" sz="1400" dirty="0"/>
              <a:t> </a:t>
            </a:r>
            <a:r>
              <a:rPr lang="de-DE" altLang="zh-CN" sz="1400" dirty="0" smtClean="0"/>
              <a:t>       </a:t>
            </a:r>
            <a:r>
              <a:rPr lang="zh-CN" altLang="de-DE" sz="1400" dirty="0" smtClean="0"/>
              <a:t>用数字科技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3652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Die strategischen 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zh-CN" altLang="de-DE" sz="1800" b="1" dirty="0">
                <a:solidFill>
                  <a:schemeClr val="bg1">
                    <a:lumMod val="50000"/>
                  </a:schemeClr>
                </a:solidFill>
              </a:rPr>
              <a:t>战略性行动领域和措施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273050" indent="-273050"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6.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Ausbildung und Infrastruktur an den Hochschulen – bedarfsgerecht, digital und zukunftsfähig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gestalten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职业教育和高校基础设施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-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根据需要、数字化或和面向未来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stehen für eine weiterhin zukunftsfähige IT-Ausbildung an den Hochschulen </a:t>
            </a:r>
            <a:r>
              <a:rPr lang="de-DE" sz="1400" dirty="0" smtClean="0"/>
              <a:t>Sachsen-Anhalts</a:t>
            </a:r>
            <a:r>
              <a:rPr lang="de-DE" sz="1400" dirty="0" smtClean="0"/>
              <a:t>.</a:t>
            </a:r>
            <a:r>
              <a:rPr lang="zh-CN" altLang="de-DE" sz="1400" dirty="0"/>
              <a:t>在州的高</a:t>
            </a:r>
            <a:r>
              <a:rPr lang="zh-CN" altLang="de-DE" sz="1400" dirty="0" smtClean="0"/>
              <a:t>校里继续增强对</a:t>
            </a:r>
            <a:r>
              <a:rPr lang="de-DE" altLang="zh-CN" sz="1400" dirty="0" smtClean="0"/>
              <a:t>IT</a:t>
            </a:r>
            <a:r>
              <a:rPr lang="zh-CN" altLang="de-DE" sz="1400" dirty="0" smtClean="0"/>
              <a:t>领域的职业培训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setzen uns für eine hohe Qualität und große Nähe zur Wirtschaft in Forschung und Lehre in der Informatik </a:t>
            </a:r>
            <a:r>
              <a:rPr lang="de-DE" sz="1400" dirty="0" smtClean="0"/>
              <a:t>ein</a:t>
            </a:r>
            <a:r>
              <a:rPr lang="de-DE" sz="1400" dirty="0" smtClean="0"/>
              <a:t>. </a:t>
            </a:r>
            <a:r>
              <a:rPr lang="zh-CN" altLang="de-DE" sz="1400" dirty="0" smtClean="0"/>
              <a:t>在研究领域增强与经济的紧密结合和增加计算机领域的师资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unterstützen die Bereitstellung einer vernetzten und kompatiblen </a:t>
            </a:r>
            <a:r>
              <a:rPr lang="de-DE" sz="1400" dirty="0" smtClean="0"/>
              <a:t>IT-Infrastruktur </a:t>
            </a:r>
            <a:r>
              <a:rPr lang="de-DE" sz="1400" dirty="0"/>
              <a:t>sowohl in als auch zwischen den </a:t>
            </a:r>
            <a:r>
              <a:rPr lang="de-DE" sz="1400" dirty="0" smtClean="0"/>
              <a:t>Hochschulen </a:t>
            </a:r>
            <a:r>
              <a:rPr lang="zh-CN" altLang="de-DE" sz="1400" dirty="0" smtClean="0"/>
              <a:t>我们也支持高校间的</a:t>
            </a:r>
            <a:r>
              <a:rPr lang="de-DE" altLang="zh-CN" sz="1400" dirty="0" smtClean="0"/>
              <a:t>IT</a:t>
            </a:r>
            <a:r>
              <a:rPr lang="zh-CN" altLang="de-DE" sz="1400" dirty="0" smtClean="0"/>
              <a:t>基础设施建设和联网</a:t>
            </a:r>
            <a:endParaRPr lang="de-DE" sz="1400" dirty="0" smtClean="0"/>
          </a:p>
          <a:p>
            <a:pPr marL="273050" lvl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endParaRPr lang="de-DE" sz="600" dirty="0"/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7.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Standortattraktivität steigern und IT-Investitionen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heben</a:t>
            </a:r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altLang="zh-CN" sz="1800" b="1" dirty="0">
                <a:solidFill>
                  <a:srgbClr val="E03910"/>
                </a:solidFill>
                <a:latin typeface="Arial" charset="0"/>
              </a:rPr>
              <a:t> 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 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地区吸引力和 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IT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投资的提高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stärken das Land als innovativen IKT-Standort und bieten Investoren die besten Rahmenbedingungen für ihr Ansiedlungsvorhaben in </a:t>
            </a:r>
            <a:r>
              <a:rPr lang="de-DE" sz="1400" dirty="0" smtClean="0"/>
              <a:t>Sachsen-Anhalt</a:t>
            </a:r>
            <a:r>
              <a:rPr lang="de-DE" sz="1400" dirty="0" smtClean="0"/>
              <a:t>. </a:t>
            </a:r>
            <a:r>
              <a:rPr lang="zh-CN" altLang="de-DE" sz="1400" dirty="0" smtClean="0"/>
              <a:t>我们增强对数字创新领域的支持力度，对投资者提供最好的落户条件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Mit </a:t>
            </a:r>
            <a:r>
              <a:rPr lang="de-DE" sz="1400" dirty="0"/>
              <a:t>der Öffnung der Investitionsförderung (Gemeinschaftsaufgabe „Verbesserung der regionalen Wirtschaftsstruktur“) für digitale Technologien bieten wir attraktive Anreize zur Investition am Standort Sachsen-Anhalt</a:t>
            </a:r>
            <a:r>
              <a:rPr lang="de-DE" sz="1400" dirty="0" smtClean="0"/>
              <a:t>. </a:t>
            </a:r>
            <a:r>
              <a:rPr lang="zh-CN" altLang="de-DE" sz="1400" dirty="0" smtClean="0"/>
              <a:t>伴随开启投资资助项目，我们队数字经济提供更优的支持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5462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Die strategischen 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zh-CN" altLang="de-DE" sz="1800" b="1" dirty="0">
                <a:solidFill>
                  <a:schemeClr val="bg1">
                    <a:lumMod val="50000"/>
                  </a:schemeClr>
                </a:solidFill>
              </a:rPr>
              <a:t>战略性行动领域和措施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273050" indent="-273050"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8.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Digitalisierungsprozesse im Handwerk, Handel und Tourismus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vorantreiben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数字化进程在手工艺、商业和旅游业的推动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stärken Handwerk und Handel als wichtige Standortfaktoren in </a:t>
            </a:r>
            <a:r>
              <a:rPr lang="de-DE" sz="1400" dirty="0" smtClean="0"/>
              <a:t>Sachsen-Anhalt</a:t>
            </a:r>
            <a:r>
              <a:rPr lang="de-DE" sz="1400" dirty="0"/>
              <a:t>. Dabei werden wir die Entwicklung neuer innovativer Geschäftsmodelle </a:t>
            </a:r>
            <a:r>
              <a:rPr lang="de-DE" sz="1400" dirty="0" smtClean="0"/>
              <a:t>unterstützen.</a:t>
            </a:r>
            <a:r>
              <a:rPr lang="zh-CN" altLang="de-DE" sz="1400" dirty="0" smtClean="0"/>
              <a:t>我们对手工业和商业发展新的创新商业模式予以支持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unterstützen Pilot- und Modellprojekte für einen Tourismus 4.0</a:t>
            </a:r>
            <a:r>
              <a:rPr lang="de-DE" sz="1400" dirty="0" smtClean="0"/>
              <a:t>. </a:t>
            </a:r>
            <a:r>
              <a:rPr lang="zh-CN" altLang="de-DE" sz="1400" dirty="0"/>
              <a:t>我</a:t>
            </a:r>
            <a:r>
              <a:rPr lang="zh-CN" altLang="de-DE" sz="1400" dirty="0" smtClean="0"/>
              <a:t>们为旅游业提供领军项目“旅游业</a:t>
            </a:r>
            <a:r>
              <a:rPr lang="de-DE" altLang="zh-CN" sz="1400" dirty="0" smtClean="0"/>
              <a:t>4.0</a:t>
            </a:r>
            <a:r>
              <a:rPr lang="zh-CN" altLang="de-DE" sz="1400" dirty="0" smtClean="0"/>
              <a:t>”</a:t>
            </a:r>
            <a:endParaRPr lang="de-DE" sz="1400" dirty="0" smtClean="0"/>
          </a:p>
          <a:p>
            <a:pPr marL="273050" lvl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endParaRPr lang="de-DE" sz="600" dirty="0"/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9.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Vertrauen in die Digitalisierung stärken – IT-Sicherheit und Datenschutz </a:t>
            </a:r>
            <a:r>
              <a:rPr lang="zh-CN" altLang="de-DE" sz="1800" b="1" dirty="0">
                <a:solidFill>
                  <a:srgbClr val="E03910"/>
                </a:solidFill>
                <a:latin typeface="Arial" charset="0"/>
              </a:rPr>
              <a:t>增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强对数字化的信任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-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网络安全和数据保护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sensibilisieren und begleiten die sachsen-anhaltischen Unternehmen im Rahmen von Veranstaltungen zum Thema </a:t>
            </a:r>
            <a:r>
              <a:rPr lang="de-DE" sz="1400" dirty="0" smtClean="0"/>
              <a:t>IT-Sicherheit.</a:t>
            </a:r>
            <a:r>
              <a:rPr lang="zh-CN" altLang="de-DE" sz="1400" dirty="0" smtClean="0"/>
              <a:t>我们陪伴萨安州企业了解网络安全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fördern die Beratung kleiner und mittlerer Unternehmen zum Thema </a:t>
            </a:r>
            <a:r>
              <a:rPr lang="de-DE" sz="1400" dirty="0" smtClean="0"/>
              <a:t>IT-Sicherheit </a:t>
            </a:r>
            <a:r>
              <a:rPr lang="de-DE" sz="1400" dirty="0"/>
              <a:t>und Datenschutz</a:t>
            </a:r>
            <a:r>
              <a:rPr lang="de-DE" sz="1400" dirty="0" smtClean="0"/>
              <a:t>. </a:t>
            </a:r>
            <a:r>
              <a:rPr lang="zh-CN" altLang="de-DE" sz="1400" dirty="0" smtClean="0"/>
              <a:t>我们资助中小企业在网络安全和数据保护方面的咨询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1108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800" b="1" dirty="0">
                <a:solidFill>
                  <a:schemeClr val="bg1">
                    <a:lumMod val="50000"/>
                  </a:schemeClr>
                </a:solidFill>
              </a:rPr>
              <a:t>Die strategischen Handlungsfelder und 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Maßnahmen</a:t>
            </a:r>
            <a:r>
              <a:rPr lang="de-DE" sz="1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zh-CN" altLang="de-DE" sz="1800" b="1" dirty="0">
                <a:solidFill>
                  <a:schemeClr val="bg1">
                    <a:lumMod val="50000"/>
                  </a:schemeClr>
                </a:solidFill>
              </a:rPr>
              <a:t>战略性行动领域和措施</a:t>
            </a:r>
            <a:endParaRPr lang="de-DE" sz="18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de-DE" sz="200" b="1" dirty="0" smtClean="0">
              <a:solidFill>
                <a:srgbClr val="E03910"/>
              </a:solidFill>
              <a:latin typeface="Arial" charset="0"/>
            </a:endParaRPr>
          </a:p>
          <a:p>
            <a:pPr marL="355600" indent="-355600">
              <a:spcAft>
                <a:spcPts val="600"/>
              </a:spcAft>
              <a:defRPr/>
            </a:pP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10. </a:t>
            </a: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>Wandel der Arbeitswelt – Chancen bei Bildung und Qualifizierung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nutzen 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工作的变迁</a:t>
            </a:r>
            <a:r>
              <a:rPr lang="de-DE" altLang="zh-CN" sz="1800" b="1" dirty="0" smtClean="0">
                <a:solidFill>
                  <a:srgbClr val="E03910"/>
                </a:solidFill>
                <a:latin typeface="Arial" charset="0"/>
              </a:rPr>
              <a:t>-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教育和提升的机会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/>
              <a:t>Wir setzen uns für die frühzeitige Vermittlung digitaler Kompetenzen auf sämtlichen Bildungsstufen </a:t>
            </a:r>
            <a:r>
              <a:rPr lang="de-DE" sz="1400" dirty="0" smtClean="0"/>
              <a:t>ein</a:t>
            </a:r>
            <a:r>
              <a:rPr lang="de-DE" sz="1400" dirty="0" smtClean="0"/>
              <a:t>.</a:t>
            </a:r>
            <a:r>
              <a:rPr lang="zh-CN" altLang="de-DE" sz="1400" dirty="0" smtClean="0"/>
              <a:t>我们提早为数字化提供相应的教育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werden unsere kleinen und mittleren Unternehmen stärker für die Erfordernisse digitaler Arbeitswelten sensibilisieren, beraten und bei Weiterbildungsmaßnahmen </a:t>
            </a:r>
            <a:r>
              <a:rPr lang="de-DE" sz="1400" dirty="0" smtClean="0"/>
              <a:t>unterstützen.</a:t>
            </a:r>
            <a:r>
              <a:rPr lang="zh-CN" altLang="de-DE" sz="1400" dirty="0" smtClean="0"/>
              <a:t>我们对中小企业数字化提供咨询和职业教育的全方位服务</a:t>
            </a:r>
            <a:endParaRPr lang="de-DE" sz="1400" dirty="0" smtClean="0"/>
          </a:p>
          <a:p>
            <a:pPr marL="558800" lvl="0" indent="-28575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de-DE" sz="1400" dirty="0" smtClean="0"/>
              <a:t>Wir </a:t>
            </a:r>
            <a:r>
              <a:rPr lang="de-DE" sz="1400" dirty="0"/>
              <a:t>befürworten einen Mentalitäts- und Kulturwandel hin zu mehr digitalem Selbstbewusstsein: Daten sind der Grundbaustein künftiger </a:t>
            </a:r>
            <a:r>
              <a:rPr lang="de-DE" sz="1400" dirty="0" smtClean="0"/>
              <a:t>Wertschöpfung.</a:t>
            </a:r>
            <a:r>
              <a:rPr lang="zh-CN" altLang="de-DE" sz="1400" dirty="0" smtClean="0"/>
              <a:t>我们支持各种自觉的转化，数据将是未来的价值基础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555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620713"/>
            <a:ext cx="8353425" cy="56880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2400"/>
              </a:spcAft>
              <a:defRPr/>
            </a:pPr>
            <a:r>
              <a:rPr lang="de-DE" sz="1800" b="1" dirty="0">
                <a:solidFill>
                  <a:srgbClr val="E03910"/>
                </a:solidFill>
                <a:latin typeface="Arial" charset="0"/>
              </a:rPr>
              <a:t/>
            </a:r>
            <a:br>
              <a:rPr lang="de-DE" sz="1800" b="1" dirty="0">
                <a:solidFill>
                  <a:srgbClr val="E03910"/>
                </a:solidFill>
                <a:latin typeface="Arial" charset="0"/>
              </a:rPr>
            </a:b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Digitalisierung aus Sicht der </a:t>
            </a:r>
            <a:r>
              <a:rPr lang="de-DE" sz="1800" b="1" dirty="0" smtClean="0">
                <a:solidFill>
                  <a:srgbClr val="E03910"/>
                </a:solidFill>
                <a:latin typeface="Arial" charset="0"/>
              </a:rPr>
              <a:t>Unternehmen </a:t>
            </a:r>
            <a:r>
              <a:rPr lang="zh-CN" altLang="de-DE" sz="1800" b="1" dirty="0">
                <a:solidFill>
                  <a:srgbClr val="E03910"/>
                </a:solidFill>
                <a:latin typeface="Arial" charset="0"/>
              </a:rPr>
              <a:t>企</a:t>
            </a:r>
            <a:r>
              <a:rPr lang="zh-CN" altLang="de-DE" sz="1800" b="1" dirty="0" smtClean="0">
                <a:solidFill>
                  <a:srgbClr val="E03910"/>
                </a:solidFill>
                <a:latin typeface="Arial" charset="0"/>
              </a:rPr>
              <a:t>业眼里的数字化</a:t>
            </a:r>
            <a:endParaRPr lang="de-DE" sz="1800" b="1" dirty="0" smtClean="0">
              <a:solidFill>
                <a:srgbClr val="E03910"/>
              </a:solidFill>
              <a:latin typeface="Arial" charset="0"/>
            </a:endParaRPr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400" dirty="0" smtClean="0">
                <a:solidFill>
                  <a:srgbClr val="00B050"/>
                </a:solidFill>
              </a:rPr>
              <a:t>+</a:t>
            </a:r>
            <a:r>
              <a:rPr lang="de-DE" sz="1400" dirty="0" smtClean="0"/>
              <a:t>	Verbesserung </a:t>
            </a:r>
            <a:r>
              <a:rPr lang="de-DE" sz="1400" dirty="0"/>
              <a:t>der Zusammenarbeit mit externen </a:t>
            </a:r>
            <a:r>
              <a:rPr lang="de-DE" sz="1400" dirty="0" smtClean="0"/>
              <a:t>Partnern,</a:t>
            </a:r>
            <a:r>
              <a:rPr lang="zh-CN" altLang="de-DE" sz="1400" dirty="0" smtClean="0"/>
              <a:t>增强与外部合作伙伴的合作</a:t>
            </a:r>
            <a:endParaRPr lang="de-DE" sz="1400" dirty="0" smtClean="0"/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400" dirty="0">
                <a:solidFill>
                  <a:srgbClr val="00B050"/>
                </a:solidFill>
              </a:rPr>
              <a:t>+</a:t>
            </a:r>
            <a:r>
              <a:rPr lang="de-DE" sz="1400" dirty="0"/>
              <a:t> </a:t>
            </a:r>
            <a:r>
              <a:rPr lang="de-DE" sz="1400" b="1" dirty="0" smtClean="0"/>
              <a:t>	</a:t>
            </a:r>
            <a:r>
              <a:rPr lang="de-DE" sz="1400" dirty="0" smtClean="0"/>
              <a:t>Effizienzsteigerung </a:t>
            </a:r>
            <a:r>
              <a:rPr lang="de-DE" sz="1400" dirty="0"/>
              <a:t>unternehmensinterner </a:t>
            </a:r>
            <a:r>
              <a:rPr lang="de-DE" sz="1400" dirty="0" smtClean="0"/>
              <a:t>Prozesse </a:t>
            </a:r>
            <a:r>
              <a:rPr lang="zh-CN" altLang="de-DE" sz="1400" dirty="0" smtClean="0"/>
              <a:t>企业内部效率的提高</a:t>
            </a:r>
            <a:endParaRPr lang="de-DE" sz="1400" dirty="0"/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400" dirty="0">
                <a:solidFill>
                  <a:srgbClr val="00B050"/>
                </a:solidFill>
              </a:rPr>
              <a:t>+ </a:t>
            </a:r>
            <a:r>
              <a:rPr lang="de-DE" sz="1400" b="1" dirty="0" smtClean="0"/>
              <a:t>	</a:t>
            </a:r>
            <a:r>
              <a:rPr lang="de-DE" sz="1400" dirty="0" smtClean="0"/>
              <a:t>Wachstumssteigerungen </a:t>
            </a:r>
            <a:r>
              <a:rPr lang="zh-CN" altLang="de-DE" sz="1400" dirty="0" smtClean="0"/>
              <a:t>成长增加</a:t>
            </a:r>
            <a:endParaRPr lang="de-DE" sz="1400" dirty="0"/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400" dirty="0">
                <a:solidFill>
                  <a:srgbClr val="00B050"/>
                </a:solidFill>
              </a:rPr>
              <a:t>+</a:t>
            </a:r>
            <a:r>
              <a:rPr lang="de-DE" sz="1400" b="1" dirty="0"/>
              <a:t> 	</a:t>
            </a:r>
            <a:r>
              <a:rPr lang="de-DE" sz="1400" dirty="0" smtClean="0"/>
              <a:t>Steigerung </a:t>
            </a:r>
            <a:r>
              <a:rPr lang="de-DE" sz="1400" dirty="0"/>
              <a:t>der </a:t>
            </a:r>
            <a:r>
              <a:rPr lang="de-DE" sz="1400" dirty="0" smtClean="0"/>
              <a:t>Innovationstätigkeit </a:t>
            </a:r>
            <a:r>
              <a:rPr lang="zh-CN" altLang="de-DE" sz="1400" dirty="0" smtClean="0"/>
              <a:t>创新增强</a:t>
            </a:r>
            <a:endParaRPr lang="de-DE" sz="1400" dirty="0"/>
          </a:p>
          <a:p>
            <a:pPr marL="903288" indent="-547688">
              <a:spcBef>
                <a:spcPts val="300"/>
              </a:spcBef>
              <a:spcAft>
                <a:spcPts val="300"/>
              </a:spcAft>
            </a:pPr>
            <a:r>
              <a:rPr lang="de-DE" sz="1400" dirty="0">
                <a:solidFill>
                  <a:srgbClr val="00B050"/>
                </a:solidFill>
              </a:rPr>
              <a:t>+ </a:t>
            </a:r>
            <a:r>
              <a:rPr lang="de-DE" sz="1400" b="1" dirty="0" smtClean="0"/>
              <a:t>	</a:t>
            </a:r>
            <a:r>
              <a:rPr lang="de-DE" sz="1400" dirty="0" smtClean="0"/>
              <a:t>Erleichterung </a:t>
            </a:r>
            <a:r>
              <a:rPr lang="de-DE" sz="1400" dirty="0"/>
              <a:t>des Zugangs zum </a:t>
            </a:r>
            <a:r>
              <a:rPr lang="de-DE" sz="1400" dirty="0" smtClean="0"/>
              <a:t>Endkunden</a:t>
            </a:r>
            <a:r>
              <a:rPr lang="zh-CN" altLang="de-DE" sz="1400" dirty="0" smtClean="0"/>
              <a:t>简化与最终用户的渠道</a:t>
            </a:r>
            <a:endParaRPr lang="de-DE" sz="1400" dirty="0"/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-"/>
            </a:pPr>
            <a:endParaRPr lang="de-DE" sz="1400" dirty="0"/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600" dirty="0" smtClean="0">
                <a:solidFill>
                  <a:srgbClr val="FF0000"/>
                </a:solidFill>
              </a:rPr>
              <a:t>-</a:t>
            </a:r>
            <a:r>
              <a:rPr lang="de-DE" sz="1400" dirty="0" smtClean="0">
                <a:solidFill>
                  <a:srgbClr val="C00000"/>
                </a:solidFill>
              </a:rPr>
              <a:t>	</a:t>
            </a:r>
            <a:r>
              <a:rPr lang="de-DE" sz="1400" dirty="0" smtClean="0">
                <a:solidFill>
                  <a:srgbClr val="40090B"/>
                </a:solidFill>
              </a:rPr>
              <a:t>Unterversorgung </a:t>
            </a:r>
            <a:r>
              <a:rPr lang="de-DE" sz="1400" dirty="0">
                <a:solidFill>
                  <a:srgbClr val="40090B"/>
                </a:solidFill>
              </a:rPr>
              <a:t>mit </a:t>
            </a:r>
            <a:r>
              <a:rPr lang="de-DE" sz="1400" dirty="0" smtClean="0">
                <a:solidFill>
                  <a:srgbClr val="40090B"/>
                </a:solidFill>
              </a:rPr>
              <a:t>Breitband  </a:t>
            </a:r>
            <a:r>
              <a:rPr lang="zh-CN" altLang="de-DE" sz="1400" dirty="0" smtClean="0">
                <a:solidFill>
                  <a:srgbClr val="40090B"/>
                </a:solidFill>
              </a:rPr>
              <a:t>宽带的供给不足</a:t>
            </a:r>
            <a:endParaRPr lang="de-DE" sz="1400" dirty="0">
              <a:solidFill>
                <a:srgbClr val="40090B"/>
              </a:solidFill>
            </a:endParaRPr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600" dirty="0">
                <a:solidFill>
                  <a:srgbClr val="FF0000"/>
                </a:solidFill>
              </a:rPr>
              <a:t>-</a:t>
            </a:r>
            <a:r>
              <a:rPr lang="de-DE" sz="1400" dirty="0" smtClean="0">
                <a:solidFill>
                  <a:srgbClr val="C00000"/>
                </a:solidFill>
              </a:rPr>
              <a:t>	</a:t>
            </a:r>
            <a:r>
              <a:rPr lang="de-DE" sz="1400" dirty="0" smtClean="0">
                <a:solidFill>
                  <a:srgbClr val="40090B"/>
                </a:solidFill>
              </a:rPr>
              <a:t>hoher </a:t>
            </a:r>
            <a:r>
              <a:rPr lang="de-DE" sz="1400" dirty="0">
                <a:solidFill>
                  <a:srgbClr val="40090B"/>
                </a:solidFill>
              </a:rPr>
              <a:t>Investitionsbedarf und zu hoher </a:t>
            </a:r>
            <a:r>
              <a:rPr lang="de-DE" sz="1400" dirty="0" smtClean="0">
                <a:solidFill>
                  <a:srgbClr val="40090B"/>
                </a:solidFill>
              </a:rPr>
              <a:t>Zeitaufwand </a:t>
            </a:r>
            <a:r>
              <a:rPr lang="zh-CN" altLang="de-DE" sz="1400" dirty="0" smtClean="0">
                <a:solidFill>
                  <a:srgbClr val="40090B"/>
                </a:solidFill>
              </a:rPr>
              <a:t>投资和成本高</a:t>
            </a:r>
            <a:endParaRPr lang="de-DE" sz="1400" dirty="0">
              <a:solidFill>
                <a:srgbClr val="40090B"/>
              </a:solidFill>
            </a:endParaRPr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600" dirty="0">
                <a:solidFill>
                  <a:srgbClr val="FF0000"/>
                </a:solidFill>
              </a:rPr>
              <a:t>- </a:t>
            </a:r>
            <a:r>
              <a:rPr lang="de-DE" sz="1400" b="1" dirty="0" smtClean="0">
                <a:solidFill>
                  <a:srgbClr val="C00000"/>
                </a:solidFill>
              </a:rPr>
              <a:t>	</a:t>
            </a:r>
            <a:r>
              <a:rPr lang="de-DE" sz="1400" dirty="0" smtClean="0">
                <a:solidFill>
                  <a:srgbClr val="40090B"/>
                </a:solidFill>
              </a:rPr>
              <a:t>fehlende</a:t>
            </a:r>
            <a:r>
              <a:rPr lang="de-DE" sz="1400" dirty="0">
                <a:solidFill>
                  <a:srgbClr val="40090B"/>
                </a:solidFill>
              </a:rPr>
              <a:t>, verlässliche </a:t>
            </a:r>
            <a:r>
              <a:rPr lang="de-DE" sz="1400" dirty="0" smtClean="0">
                <a:solidFill>
                  <a:srgbClr val="40090B"/>
                </a:solidFill>
              </a:rPr>
              <a:t>Standards </a:t>
            </a:r>
            <a:r>
              <a:rPr lang="zh-CN" altLang="de-DE" sz="1400" dirty="0" smtClean="0">
                <a:solidFill>
                  <a:srgbClr val="40090B"/>
                </a:solidFill>
              </a:rPr>
              <a:t>缺乏可靠的标准</a:t>
            </a:r>
            <a:endParaRPr lang="de-DE" sz="1400" dirty="0" smtClean="0">
              <a:solidFill>
                <a:srgbClr val="40090B"/>
              </a:solidFill>
            </a:endParaRPr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600" dirty="0">
                <a:solidFill>
                  <a:srgbClr val="FF0000"/>
                </a:solidFill>
              </a:rPr>
              <a:t>-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b="1" dirty="0" smtClean="0">
                <a:solidFill>
                  <a:srgbClr val="C00000"/>
                </a:solidFill>
              </a:rPr>
              <a:t>	</a:t>
            </a:r>
            <a:r>
              <a:rPr lang="de-DE" sz="1400" dirty="0" smtClean="0">
                <a:solidFill>
                  <a:srgbClr val="40090B"/>
                </a:solidFill>
              </a:rPr>
              <a:t>Datenschutz- </a:t>
            </a:r>
            <a:r>
              <a:rPr lang="de-DE" sz="1400" dirty="0">
                <a:solidFill>
                  <a:srgbClr val="40090B"/>
                </a:solidFill>
              </a:rPr>
              <a:t>und </a:t>
            </a:r>
            <a:r>
              <a:rPr lang="de-DE" sz="1400" dirty="0" smtClean="0">
                <a:solidFill>
                  <a:srgbClr val="40090B"/>
                </a:solidFill>
              </a:rPr>
              <a:t>Datensicherheitsfragen </a:t>
            </a:r>
            <a:r>
              <a:rPr lang="zh-CN" altLang="de-DE" sz="1400" dirty="0" smtClean="0">
                <a:solidFill>
                  <a:srgbClr val="40090B"/>
                </a:solidFill>
              </a:rPr>
              <a:t>隐私和数据安全问题</a:t>
            </a:r>
            <a:endParaRPr lang="de-DE" sz="1400" dirty="0" smtClean="0">
              <a:solidFill>
                <a:srgbClr val="40090B"/>
              </a:solidFill>
            </a:endParaRPr>
          </a:p>
          <a:p>
            <a:pPr marL="903288" lvl="0" indent="-547688">
              <a:spcBef>
                <a:spcPts val="300"/>
              </a:spcBef>
              <a:spcAft>
                <a:spcPts val="300"/>
              </a:spcAft>
            </a:pPr>
            <a:r>
              <a:rPr lang="de-DE" sz="1600" dirty="0">
                <a:solidFill>
                  <a:srgbClr val="FF0000"/>
                </a:solidFill>
              </a:rPr>
              <a:t>-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b="1" dirty="0" smtClean="0">
                <a:solidFill>
                  <a:srgbClr val="FF0000"/>
                </a:solidFill>
              </a:rPr>
              <a:t>	</a:t>
            </a:r>
            <a:r>
              <a:rPr lang="de-DE" sz="1400" dirty="0" smtClean="0">
                <a:solidFill>
                  <a:srgbClr val="40090B"/>
                </a:solidFill>
              </a:rPr>
              <a:t>Fachkräftemangel </a:t>
            </a:r>
            <a:r>
              <a:rPr lang="zh-CN" altLang="de-DE" sz="1400" dirty="0" smtClean="0">
                <a:solidFill>
                  <a:srgbClr val="40090B"/>
                </a:solidFill>
              </a:rPr>
              <a:t>技术人员的短缺</a:t>
            </a:r>
            <a:endParaRPr lang="de-DE" sz="1400" dirty="0">
              <a:solidFill>
                <a:srgbClr val="40090B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1400" dirty="0"/>
          </a:p>
          <a:p>
            <a:pPr lvl="0"/>
            <a:endParaRPr lang="de-DE" sz="1800" dirty="0" smtClean="0"/>
          </a:p>
          <a:p>
            <a:pPr>
              <a:defRPr/>
            </a:pPr>
            <a:endParaRPr lang="de-DE" sz="1800" b="1" dirty="0" smtClean="0">
              <a:solidFill>
                <a:srgbClr val="322A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 Bold"/>
        <a:ea typeface="ＭＳ Ｐゴシック"/>
        <a:cs typeface=""/>
      </a:majorFont>
      <a:minorFont>
        <a:latin typeface="Arial Bold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2463</Words>
  <Application>Microsoft Office PowerPoint</Application>
  <PresentationFormat>Bildschirmpräsentation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 Bold</vt:lpstr>
      <vt:lpstr>MS PGothic</vt:lpstr>
      <vt:lpstr>Arial</vt:lpstr>
      <vt:lpstr>Calibri</vt:lpstr>
      <vt:lpstr>Symbol</vt:lpstr>
      <vt:lpstr>Times New Roman</vt:lpstr>
      <vt:lpstr>Wingdings</vt:lpstr>
      <vt:lpstr>Leere 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saf saf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1</dc:title>
  <dc:creator>saf saf</dc:creator>
  <cp:lastModifiedBy>yuanjing ma</cp:lastModifiedBy>
  <cp:revision>260</cp:revision>
  <dcterms:created xsi:type="dcterms:W3CDTF">2010-03-05T14:13:47Z</dcterms:created>
  <dcterms:modified xsi:type="dcterms:W3CDTF">2017-06-10T20:33:13Z</dcterms:modified>
</cp:coreProperties>
</file>