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9" r:id="rId4"/>
    <p:sldId id="268" r:id="rId5"/>
    <p:sldId id="262" r:id="rId6"/>
    <p:sldId id="263" r:id="rId7"/>
    <p:sldId id="264" r:id="rId8"/>
    <p:sldId id="265" r:id="rId9"/>
    <p:sldId id="266" r:id="rId10"/>
    <p:sldId id="259" r:id="rId11"/>
    <p:sldId id="257" r:id="rId12"/>
    <p:sldId id="258" r:id="rId13"/>
    <p:sldId id="271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F4E0D-57F8-487D-AABB-4BF6CA1DB517}" type="datetimeFigureOut">
              <a:rPr lang="de-DE" smtClean="0"/>
              <a:t>15.06.2017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EF5E6-9F80-4CDD-B07E-0D9FC1899E2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7F39E-FB42-4EAE-AC53-D9EF1843F74B}" type="slidenum">
              <a:rPr lang="de-DE"/>
              <a:pPr/>
              <a:t>3</a:t>
            </a:fld>
            <a:endParaRPr lang="de-DE"/>
          </a:p>
        </p:txBody>
      </p:sp>
      <p:sp>
        <p:nvSpPr>
          <p:cNvPr id="6758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izenplatzhalter 2"/>
          <p:cNvSpPr>
            <a:spLocks noGrp="1"/>
          </p:cNvSpPr>
          <p:nvPr>
            <p:ph type="body" idx="1"/>
          </p:nvPr>
        </p:nvSpPr>
        <p:spPr>
          <a:xfrm>
            <a:off x="913992" y="4342939"/>
            <a:ext cx="5106695" cy="4114587"/>
          </a:xfrm>
          <a:noFill/>
          <a:ln/>
        </p:spPr>
        <p:txBody>
          <a:bodyPr lIns="87603" tIns="43802" rIns="87603" bIns="43802"/>
          <a:lstStyle/>
          <a:p>
            <a:pPr eaLnBrk="1" hangingPunct="1"/>
            <a:endParaRPr lang="de-DE" smtClean="0"/>
          </a:p>
        </p:txBody>
      </p:sp>
      <p:sp>
        <p:nvSpPr>
          <p:cNvPr id="67589" name="Foliennummernplatzhalter 3"/>
          <p:cNvSpPr txBox="1">
            <a:spLocks noGrp="1"/>
          </p:cNvSpPr>
          <p:nvPr/>
        </p:nvSpPr>
        <p:spPr bwMode="auto">
          <a:xfrm>
            <a:off x="3885996" y="8685878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3" tIns="43802" rIns="87603" bIns="43802" anchor="b"/>
          <a:lstStyle/>
          <a:p>
            <a:pPr algn="r" defTabSz="876322" eaLnBrk="0" hangingPunct="0"/>
            <a:fld id="{A6657C25-636F-4D64-902E-6BECB5223815}" type="slidenum">
              <a:rPr lang="de-DE" sz="1100"/>
              <a:pPr algn="r" defTabSz="876322" eaLnBrk="0" hangingPunct="0"/>
              <a:t>3</a:t>
            </a:fld>
            <a:endParaRPr lang="de-DE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AA14A-AB39-4544-94A0-2858944C4715}" type="slidenum">
              <a:rPr lang="de-DE"/>
              <a:pPr/>
              <a:t>14</a:t>
            </a:fld>
            <a:endParaRPr lang="de-DE"/>
          </a:p>
        </p:txBody>
      </p:sp>
      <p:sp>
        <p:nvSpPr>
          <p:cNvPr id="7577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izenplatzhalter 2"/>
          <p:cNvSpPr>
            <a:spLocks noGrp="1"/>
          </p:cNvSpPr>
          <p:nvPr>
            <p:ph type="body" idx="1"/>
          </p:nvPr>
        </p:nvSpPr>
        <p:spPr>
          <a:xfrm>
            <a:off x="913992" y="4342939"/>
            <a:ext cx="5106695" cy="4114587"/>
          </a:xfrm>
          <a:noFill/>
          <a:ln/>
        </p:spPr>
        <p:txBody>
          <a:bodyPr lIns="87603" tIns="43802" rIns="87603" bIns="43802"/>
          <a:lstStyle/>
          <a:p>
            <a:pPr eaLnBrk="1" hangingPunct="1"/>
            <a:endParaRPr lang="de-DE" smtClean="0"/>
          </a:p>
        </p:txBody>
      </p:sp>
      <p:sp>
        <p:nvSpPr>
          <p:cNvPr id="75781" name="Foliennummernplatzhalter 3"/>
          <p:cNvSpPr txBox="1">
            <a:spLocks noGrp="1"/>
          </p:cNvSpPr>
          <p:nvPr/>
        </p:nvSpPr>
        <p:spPr bwMode="auto">
          <a:xfrm>
            <a:off x="3885996" y="8685878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3" tIns="43802" rIns="87603" bIns="43802" anchor="b"/>
          <a:lstStyle/>
          <a:p>
            <a:pPr algn="r" defTabSz="876322" eaLnBrk="0" hangingPunct="0"/>
            <a:fld id="{8CB29A2C-FABC-4762-A858-C2BC9D7410F0}" type="slidenum">
              <a:rPr lang="de-DE" sz="1100"/>
              <a:pPr algn="r" defTabSz="876322" eaLnBrk="0" hangingPunct="0"/>
              <a:t>14</a:t>
            </a:fld>
            <a:endParaRPr 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6874-D46D-44D6-BE7F-2C4D6845001C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D69D-1745-4AAC-9A19-91323D9485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Konferenz-Banner-2017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143"/>
            <a:ext cx="9144000" cy="5908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88"/>
            <a:ext cx="9143999" cy="58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9552" y="494116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Digitalisierung – Industrie 4. und 5.0 sind neben der Förderung der Grünen Industrien die Zukunft – Bildung und Weiterbildung sowie das gegenseitige Verstehen sind die Basis dafür, das diese Themen für alle Beteiligten zu einem Erfolg beitragen – Gegenseitige Besuche sind der erste Schritt.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66738"/>
            <a:ext cx="8246814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P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37" y="566737"/>
            <a:ext cx="8162925" cy="5724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kommt nicht darauf an, ob man groß oder klein ist.</a:t>
            </a:r>
          </a:p>
          <a:p>
            <a:endParaRPr lang="de-DE" sz="3200" dirty="0" smtClean="0"/>
          </a:p>
          <a:p>
            <a:r>
              <a:rPr lang="de-DE" sz="3200" dirty="0" smtClean="0"/>
              <a:t>Es kommt darauf an, für ein Problem oder eine Herausforderung die richtige Lösung anzubieten und zu finden. </a:t>
            </a:r>
          </a:p>
          <a:p>
            <a:endParaRPr lang="de-DE" sz="3200" dirty="0" smtClean="0"/>
          </a:p>
          <a:p>
            <a:endParaRPr lang="de-DE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solidFill>
            <a:srgbClr val="C8E2D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ts val="2800"/>
              </a:lnSpc>
            </a:pPr>
            <a:endParaRPr lang="de-DE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0" y="0"/>
          <a:ext cx="9144000" cy="2438400"/>
        </p:xfrm>
        <a:graphic>
          <a:graphicData uri="http://schemas.openxmlformats.org/presentationml/2006/ole">
            <p:oleObj spid="_x0000_s3074" name="PhotoImpact" r:id="rId4" imgW="6931166" imgH="2523749" progId="PI3.Image">
              <p:embed/>
            </p:oleObj>
          </a:graphicData>
        </a:graphic>
      </p:graphicFrame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187450" y="4149725"/>
            <a:ext cx="7272338" cy="1669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ct val="50000"/>
              </a:spcBef>
            </a:pPr>
            <a:r>
              <a:rPr lang="de-DE" sz="2800" dirty="0">
                <a:solidFill>
                  <a:srgbClr val="99CCFF"/>
                </a:solidFill>
                <a:latin typeface="Times New Roman" pitchFamily="18" charset="0"/>
              </a:rPr>
              <a:t>German Global Trade Forum </a:t>
            </a:r>
            <a:r>
              <a:rPr lang="de-DE" sz="2800" dirty="0" smtClean="0">
                <a:solidFill>
                  <a:srgbClr val="99CCFF"/>
                </a:solidFill>
                <a:latin typeface="Times New Roman" pitchFamily="18" charset="0"/>
              </a:rPr>
              <a:t>Berlin</a:t>
            </a:r>
            <a:endParaRPr lang="de-DE" dirty="0">
              <a:latin typeface="Times New Roman" pitchFamily="18" charset="0"/>
            </a:endParaRPr>
          </a:p>
          <a:p>
            <a:pPr algn="ctr" eaLnBrk="0" hangingPunct="0">
              <a:lnSpc>
                <a:spcPts val="1900"/>
              </a:lnSpc>
            </a:pPr>
            <a:r>
              <a:rPr lang="zh-CN" altLang="de-DE" sz="1400" dirty="0">
                <a:latin typeface="Times New Roman" pitchFamily="18" charset="0"/>
                <a:ea typeface="SimSun" pitchFamily="2" charset="-122"/>
              </a:rPr>
              <a:t>特兰勃律师会计师联合事务所</a:t>
            </a:r>
          </a:p>
          <a:p>
            <a:pPr algn="ctr" eaLnBrk="0" hangingPunct="0">
              <a:lnSpc>
                <a:spcPts val="1900"/>
              </a:lnSpc>
            </a:pPr>
            <a:r>
              <a:rPr lang="de-DE" altLang="zh-CN" sz="1400" dirty="0">
                <a:latin typeface="Times New Roman" pitchFamily="18" charset="0"/>
                <a:ea typeface="SimSun" pitchFamily="2" charset="-122"/>
              </a:rPr>
              <a:t>Burggrafenstr.3 - D- 10787 Berlin – GERMANY </a:t>
            </a:r>
            <a:br>
              <a:rPr lang="de-DE" altLang="zh-CN" sz="1400" dirty="0">
                <a:latin typeface="Times New Roman" pitchFamily="18" charset="0"/>
                <a:ea typeface="SimSun" pitchFamily="2" charset="-122"/>
              </a:rPr>
            </a:br>
            <a:r>
              <a:rPr lang="de-DE" altLang="zh-CN" sz="1200" dirty="0">
                <a:latin typeface="Times New Roman" pitchFamily="18" charset="0"/>
                <a:ea typeface="SimSun" pitchFamily="2" charset="-122"/>
              </a:rPr>
              <a:t> (</a:t>
            </a:r>
            <a:r>
              <a:rPr lang="zh-CN" altLang="de-DE" sz="1200" dirty="0">
                <a:latin typeface="Times New Roman" pitchFamily="18" charset="0"/>
                <a:ea typeface="SimSun" pitchFamily="2" charset="-122"/>
              </a:rPr>
              <a:t>德国柏林市)</a:t>
            </a:r>
            <a:br>
              <a:rPr lang="zh-CN" altLang="de-DE" sz="1200" dirty="0">
                <a:latin typeface="Times New Roman" pitchFamily="18" charset="0"/>
                <a:ea typeface="SimSun" pitchFamily="2" charset="-122"/>
              </a:rPr>
            </a:br>
            <a:r>
              <a:rPr lang="de-DE" altLang="zh-CN" sz="1200" dirty="0">
                <a:latin typeface="Times New Roman" pitchFamily="18" charset="0"/>
                <a:ea typeface="SimSun" pitchFamily="2" charset="-122"/>
              </a:rPr>
              <a:t>-</a:t>
            </a:r>
            <a:r>
              <a:rPr lang="zh-CN" altLang="de-DE" sz="1200" dirty="0">
                <a:latin typeface="Times New Roman" pitchFamily="18" charset="0"/>
                <a:ea typeface="SimSun" pitchFamily="2" charset="-122"/>
              </a:rPr>
              <a:t>电话: (0049-30) 21 24 86-0 – 传真: (0049-30) 218 54 32 </a:t>
            </a:r>
          </a:p>
          <a:p>
            <a:pPr algn="ctr" eaLnBrk="0" hangingPunct="0">
              <a:lnSpc>
                <a:spcPts val="1900"/>
              </a:lnSpc>
            </a:pPr>
            <a:r>
              <a:rPr lang="zh-CN" altLang="de-DE" sz="1600" dirty="0">
                <a:latin typeface="Times New Roman" pitchFamily="18" charset="0"/>
                <a:ea typeface="SimSun" pitchFamily="2" charset="-122"/>
              </a:rPr>
              <a:t>电子邮件: </a:t>
            </a:r>
            <a:r>
              <a:rPr lang="de-DE" altLang="zh-CN" sz="1600" dirty="0">
                <a:latin typeface="Times New Roman" pitchFamily="18" charset="0"/>
                <a:ea typeface="SimSun" pitchFamily="2" charset="-122"/>
              </a:rPr>
              <a:t>info@trempel.de / </a:t>
            </a:r>
            <a:r>
              <a:rPr lang="zh-CN" altLang="de-DE" sz="1600" dirty="0">
                <a:latin typeface="Times New Roman" pitchFamily="18" charset="0"/>
                <a:ea typeface="SimSun" pitchFamily="2" charset="-122"/>
              </a:rPr>
              <a:t>网页: </a:t>
            </a:r>
            <a:r>
              <a:rPr lang="de-DE" altLang="zh-CN" sz="1600" dirty="0" smtClean="0">
                <a:latin typeface="Times New Roman" pitchFamily="18" charset="0"/>
                <a:ea typeface="SimSun" pitchFamily="2" charset="-122"/>
              </a:rPr>
              <a:t>www.germanglobaltrade.de </a:t>
            </a:r>
            <a:endParaRPr lang="de-DE" altLang="zh-CN" sz="160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38"/>
          <p:cNvSpPr txBox="1">
            <a:spLocks noChangeArrowheads="1"/>
          </p:cNvSpPr>
          <p:nvPr/>
        </p:nvSpPr>
        <p:spPr bwMode="auto">
          <a:xfrm>
            <a:off x="4787900" y="6453188"/>
            <a:ext cx="410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  <a:latin typeface="Verdana Ref" pitchFamily="34" charset="0"/>
              </a:rPr>
              <a:t>German Global Trade Forum Berlin</a:t>
            </a:r>
          </a:p>
        </p:txBody>
      </p:sp>
      <p:sp>
        <p:nvSpPr>
          <p:cNvPr id="12294" name="Text Box 63"/>
          <p:cNvSpPr txBox="1">
            <a:spLocks noChangeArrowheads="1"/>
          </p:cNvSpPr>
          <p:nvPr/>
        </p:nvSpPr>
        <p:spPr bwMode="auto">
          <a:xfrm>
            <a:off x="1476375" y="2997200"/>
            <a:ext cx="6858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de-DE">
                <a:latin typeface="Garamond" pitchFamily="18" charset="0"/>
                <a:ea typeface="SimSun" pitchFamily="2" charset="-122"/>
              </a:rPr>
              <a:t>合作伙伴</a:t>
            </a:r>
            <a:endParaRPr lang="zh-CN" altLang="de-DE">
              <a:ea typeface="SimSun" pitchFamily="2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de-DE">
                <a:latin typeface="Garamond" pitchFamily="18" charset="0"/>
                <a:ea typeface="SimSun" pitchFamily="2" charset="-122"/>
              </a:rPr>
              <a:t> 随着咨询工作的复杂化，市场对获得信息来源的需求也不断增长, 只有不断扩大信息交流网络我们才 能满足需求，实现目标 </a:t>
            </a:r>
            <a:endParaRPr lang="de-DE"/>
          </a:p>
        </p:txBody>
      </p:sp>
      <p:sp>
        <p:nvSpPr>
          <p:cNvPr id="1229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205038"/>
            <a:ext cx="8229600" cy="1143000"/>
          </a:xfrm>
        </p:spPr>
        <p:txBody>
          <a:bodyPr/>
          <a:lstStyle/>
          <a:p>
            <a:pPr eaLnBrk="1" hangingPunct="1"/>
            <a:r>
              <a:rPr lang="de-DE" sz="2400" smtClean="0">
                <a:solidFill>
                  <a:srgbClr val="99CCFF"/>
                </a:solidFill>
              </a:rPr>
              <a:t>Vielen Dank, Thank you for your attention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8162" cy="503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sz="2400" smtClean="0">
                <a:solidFill>
                  <a:srgbClr val="99CCFF"/>
                </a:solidFill>
                <a:latin typeface="Verdana" pitchFamily="34" charset="0"/>
              </a:rPr>
              <a:t>Die Entwicklung der Beziehungen</a:t>
            </a:r>
            <a:r>
              <a:rPr lang="de-DE" sz="2800" smtClean="0">
                <a:solidFill>
                  <a:srgbClr val="99CCFF"/>
                </a:solidFill>
                <a:latin typeface="Verdana" pitchFamily="34" charset="0"/>
              </a:rPr>
              <a:t/>
            </a:r>
            <a:br>
              <a:rPr lang="de-DE" sz="2800" smtClean="0">
                <a:solidFill>
                  <a:srgbClr val="99CCFF"/>
                </a:solidFill>
                <a:latin typeface="Verdana" pitchFamily="34" charset="0"/>
              </a:rPr>
            </a:br>
            <a:endParaRPr lang="de-DE" sz="2800" smtClean="0">
              <a:solidFill>
                <a:srgbClr val="99CCFF"/>
              </a:solidFill>
              <a:latin typeface="Verdana" pitchFamily="34" charset="0"/>
            </a:endParaRPr>
          </a:p>
        </p:txBody>
      </p:sp>
      <p:pic>
        <p:nvPicPr>
          <p:cNvPr id="15363" name="Picture 4" descr="Chines-Botschafter-Trümper-Nitsche-Trem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3960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6491288"/>
            <a:ext cx="896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</a:rPr>
              <a:t>German Global Trade Forum Berlin </a:t>
            </a:r>
          </a:p>
        </p:txBody>
      </p:sp>
      <p:pic>
        <p:nvPicPr>
          <p:cNvPr id="15365" name="Picture 7" descr="Botschafter_Wu_Hongbo_Trempel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292600"/>
            <a:ext cx="26320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Sun-Ren-meets-Eberhard-Trempel-German-Global-Trade-Forum-Ber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81525"/>
            <a:ext cx="25177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68313" y="981075"/>
            <a:ext cx="77057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CCFF"/>
                </a:solidFill>
              </a:rPr>
              <a:t>Gute Kontakte, gute Freunde, stabile Beziehungen</a:t>
            </a:r>
            <a:r>
              <a:rPr lang="de-DE"/>
              <a:t> </a:t>
            </a:r>
          </a:p>
          <a:p>
            <a:pPr>
              <a:spcBef>
                <a:spcPct val="50000"/>
              </a:spcBef>
            </a:pPr>
            <a:r>
              <a:rPr lang="de-DE"/>
              <a:t>Wie alles anfing….. die Rolle der Botschaft Chinas, seiner Botschafter und Mitarbeiter und guter Freunde in China und das Engagement Magdeburgs</a:t>
            </a:r>
          </a:p>
        </p:txBody>
      </p:sp>
      <p:pic>
        <p:nvPicPr>
          <p:cNvPr id="15368" name="Picture 10" descr="Shi-Mengde-Trempel-Stahr-20-09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437063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rempel-meets-Mei-Zhaoro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133600"/>
            <a:ext cx="38465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Magdeburg-logo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333375"/>
            <a:ext cx="21605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solidFill>
            <a:srgbClr val="C8E2D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ts val="2800"/>
              </a:lnSpc>
            </a:pPr>
            <a:endParaRPr lang="de-DE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48131" name="Text Box 25"/>
          <p:cNvSpPr txBox="1">
            <a:spLocks noChangeArrowheads="1"/>
          </p:cNvSpPr>
          <p:nvPr/>
        </p:nvSpPr>
        <p:spPr bwMode="auto">
          <a:xfrm>
            <a:off x="0" y="260350"/>
            <a:ext cx="28590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1300" b="1">
                <a:solidFill>
                  <a:srgbClr val="D60021"/>
                </a:solidFill>
                <a:latin typeface="Arial Unicode MS" pitchFamily="34" charset="-128"/>
              </a:rPr>
              <a:t>TREMPEL &amp; ASSOCIATES </a:t>
            </a:r>
            <a:r>
              <a:rPr lang="de-CH" sz="1300" b="1">
                <a:latin typeface="Arial Unicode MS" pitchFamily="34" charset="-128"/>
              </a:rPr>
              <a:t>BERLIN</a:t>
            </a:r>
          </a:p>
        </p:txBody>
      </p:sp>
      <p:pic>
        <p:nvPicPr>
          <p:cNvPr id="48132" name="Grafik 6" descr="Gerhard_Schroeder_and_Trempel_meet_at_Sino-German-Summit_Qingdao-28-04-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4429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Grafik 7" descr="Trempel-Seehof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43313"/>
            <a:ext cx="4714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Grafik 8" descr="SinoGerman-New-Energy-Summi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857250"/>
            <a:ext cx="47148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Grafik 10" descr="2003091909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0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feld 11"/>
          <p:cNvSpPr txBox="1">
            <a:spLocks noChangeArrowheads="1"/>
          </p:cNvSpPr>
          <p:nvPr/>
        </p:nvSpPr>
        <p:spPr bwMode="auto">
          <a:xfrm>
            <a:off x="0" y="6357938"/>
            <a:ext cx="60007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de-DE" sz="1200" b="1">
                <a:latin typeface="Arial Unicode MS" pitchFamily="34" charset="-128"/>
              </a:rPr>
              <a:t>Chancler Gerhard Schröder, Eberhard J. Trempel, Governor Bavaria Horst Seehofer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79388" y="6491288"/>
            <a:ext cx="896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</a:rPr>
              <a:t>German Global Trade Forum Berlin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>
                <a:solidFill>
                  <a:srgbClr val="99CCFF"/>
                </a:solidFill>
              </a:rPr>
              <a:t>Sino-German Eco Park</a:t>
            </a:r>
            <a:br>
              <a:rPr lang="de-DE" sz="3200" smtClean="0">
                <a:solidFill>
                  <a:srgbClr val="99CCFF"/>
                </a:solidFill>
              </a:rPr>
            </a:br>
            <a:r>
              <a:rPr lang="de-DE" sz="2400" smtClean="0">
                <a:solidFill>
                  <a:srgbClr val="99CCFF"/>
                </a:solidFill>
              </a:rPr>
              <a:t>- Green Tech Zone China -</a:t>
            </a:r>
          </a:p>
        </p:txBody>
      </p:sp>
      <p:pic>
        <p:nvPicPr>
          <p:cNvPr id="34819" name="Picture 5" descr="IMG_1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3132137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P1060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29162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P1060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9313"/>
            <a:ext cx="60118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P1060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628775"/>
            <a:ext cx="30956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IMG_20140708_1823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357563"/>
            <a:ext cx="31321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 descr="Germangloba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188913"/>
            <a:ext cx="166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erman-Business-Technology-Forum-2011pan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53292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German-Business-Technology-Forum-2011d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9215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rman-Business-Technology-Forum-2011c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German-Business-Technology-Forum-2011q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8608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Harbin-06-2009-Eroeffnung-German-For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852738"/>
            <a:ext cx="301466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79388" y="6491288"/>
            <a:ext cx="896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</a:rPr>
              <a:t>German Global Trade Forum Berlin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IMG_1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35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IMG_1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50038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Shenyang-B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068638"/>
            <a:ext cx="51482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Shenyang_Vice_Govern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988" y="0"/>
            <a:ext cx="58150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>
                <a:solidFill>
                  <a:srgbClr val="99CCFF"/>
                </a:solidFill>
              </a:rPr>
              <a:t>Shenyang Machine Tool Corp.</a:t>
            </a:r>
            <a:br>
              <a:rPr lang="de-DE" sz="3200" smtClean="0">
                <a:solidFill>
                  <a:srgbClr val="99CCFF"/>
                </a:solidFill>
              </a:rPr>
            </a:br>
            <a:r>
              <a:rPr lang="de-DE" sz="3200" smtClean="0">
                <a:solidFill>
                  <a:srgbClr val="99CCFF"/>
                </a:solidFill>
              </a:rPr>
              <a:t>IPK Fraunhofer Institut Berlin</a:t>
            </a:r>
          </a:p>
        </p:txBody>
      </p:sp>
      <p:pic>
        <p:nvPicPr>
          <p:cNvPr id="29699" name="Picture 6" descr="IMG-20130617-00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284663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IMG-20130617-00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628775"/>
            <a:ext cx="485933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IMG-20130617-002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92600"/>
            <a:ext cx="48593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IMG-20130617-00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42846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>
                <a:solidFill>
                  <a:srgbClr val="99CCFF"/>
                </a:solidFill>
              </a:rPr>
              <a:t>Magdeburg</a:t>
            </a:r>
            <a:r>
              <a:rPr lang="de-DE" sz="1800" smtClean="0">
                <a:solidFill>
                  <a:srgbClr val="99CCFF"/>
                </a:solidFill>
              </a:rPr>
              <a:t> </a:t>
            </a:r>
            <a:r>
              <a:rPr lang="de-DE" sz="3200" smtClean="0">
                <a:solidFill>
                  <a:srgbClr val="99CCFF"/>
                </a:solidFill>
              </a:rPr>
              <a:t>und</a:t>
            </a:r>
            <a:r>
              <a:rPr lang="de-DE" sz="1800" smtClean="0">
                <a:solidFill>
                  <a:srgbClr val="99CCFF"/>
                </a:solidFill>
              </a:rPr>
              <a:t> </a:t>
            </a:r>
            <a:r>
              <a:rPr lang="de-DE" sz="3200" smtClean="0">
                <a:solidFill>
                  <a:srgbClr val="99CCFF"/>
                </a:solidFill>
              </a:rPr>
              <a:t>Qingdao</a:t>
            </a:r>
          </a:p>
        </p:txBody>
      </p:sp>
      <p:pic>
        <p:nvPicPr>
          <p:cNvPr id="31747" name="Picture 3" descr="Qingdao-Stadtregierung-German-Dele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3707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9388" y="6491288"/>
            <a:ext cx="896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</a:rPr>
              <a:t>German Global Trade Forum Berlin 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27088" y="5734050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Zusammentreffen der Stadtregierungen, CCPIT Qingdao &amp; German Global Trade Forum Berlin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>
                <a:solidFill>
                  <a:srgbClr val="99CCFF"/>
                </a:solidFill>
              </a:rPr>
              <a:t>Besuch Bombardier Sifang</a:t>
            </a:r>
          </a:p>
        </p:txBody>
      </p:sp>
      <p:pic>
        <p:nvPicPr>
          <p:cNvPr id="32771" name="Picture 8" descr="IMG_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43561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IMG_0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73238"/>
            <a:ext cx="4826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79388" y="6491288"/>
            <a:ext cx="896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rgbClr val="99CCFF"/>
                </a:solidFill>
              </a:rPr>
              <a:t>German Global Trade Forum Berlin </a:t>
            </a:r>
          </a:p>
        </p:txBody>
      </p:sp>
      <p:pic>
        <p:nvPicPr>
          <p:cNvPr id="32774" name="Picture 11" descr="Germangloba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66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Larissa-Design</vt:lpstr>
      <vt:lpstr>Ulead PhotoImpact Image</vt:lpstr>
      <vt:lpstr>Folie 1</vt:lpstr>
      <vt:lpstr>Die Entwicklung der Beziehungen </vt:lpstr>
      <vt:lpstr>Folie 3</vt:lpstr>
      <vt:lpstr>Sino-German Eco Park - Green Tech Zone China -</vt:lpstr>
      <vt:lpstr>Folie 5</vt:lpstr>
      <vt:lpstr>Folie 6</vt:lpstr>
      <vt:lpstr>Shenyang Machine Tool Corp. IPK Fraunhofer Institut Berlin</vt:lpstr>
      <vt:lpstr>Magdeburg und Qingdao</vt:lpstr>
      <vt:lpstr>Besuch Bombardier Sifang</vt:lpstr>
      <vt:lpstr>Folie 10</vt:lpstr>
      <vt:lpstr>Folie 11</vt:lpstr>
      <vt:lpstr>Folie 12</vt:lpstr>
      <vt:lpstr>Folie 13</vt:lpstr>
      <vt:lpstr>Vielen Dank, 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Eberhard J. Trempel</dc:creator>
  <cp:lastModifiedBy>Eberhard J. Trempel</cp:lastModifiedBy>
  <cp:revision>7</cp:revision>
  <dcterms:created xsi:type="dcterms:W3CDTF">2017-06-15T12:29:05Z</dcterms:created>
  <dcterms:modified xsi:type="dcterms:W3CDTF">2017-06-15T13:55:38Z</dcterms:modified>
</cp:coreProperties>
</file>