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</p:sldMasterIdLst>
  <p:notesMasterIdLst>
    <p:notesMasterId r:id="rId34"/>
  </p:notesMasterIdLst>
  <p:handoutMasterIdLst>
    <p:handoutMasterId r:id="rId35"/>
  </p:handoutMasterIdLst>
  <p:sldIdLst>
    <p:sldId id="724" r:id="rId2"/>
    <p:sldId id="750" r:id="rId3"/>
    <p:sldId id="752" r:id="rId4"/>
    <p:sldId id="754" r:id="rId5"/>
    <p:sldId id="755" r:id="rId6"/>
    <p:sldId id="756" r:id="rId7"/>
    <p:sldId id="758" r:id="rId8"/>
    <p:sldId id="726" r:id="rId9"/>
    <p:sldId id="727" r:id="rId10"/>
    <p:sldId id="728" r:id="rId11"/>
    <p:sldId id="729" r:id="rId12"/>
    <p:sldId id="730" r:id="rId13"/>
    <p:sldId id="731" r:id="rId14"/>
    <p:sldId id="732" r:id="rId15"/>
    <p:sldId id="733" r:id="rId16"/>
    <p:sldId id="734" r:id="rId17"/>
    <p:sldId id="735" r:id="rId18"/>
    <p:sldId id="736" r:id="rId19"/>
    <p:sldId id="737" r:id="rId20"/>
    <p:sldId id="738" r:id="rId21"/>
    <p:sldId id="739" r:id="rId22"/>
    <p:sldId id="740" r:id="rId23"/>
    <p:sldId id="741" r:id="rId24"/>
    <p:sldId id="742" r:id="rId25"/>
    <p:sldId id="743" r:id="rId26"/>
    <p:sldId id="744" r:id="rId27"/>
    <p:sldId id="745" r:id="rId28"/>
    <p:sldId id="746" r:id="rId29"/>
    <p:sldId id="747" r:id="rId30"/>
    <p:sldId id="748" r:id="rId31"/>
    <p:sldId id="753" r:id="rId32"/>
    <p:sldId id="749" r:id="rId3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schemeClr val="tx1"/>
    </p:penClr>
  </p:showPr>
  <p:clrMru>
    <a:srgbClr val="74757A"/>
    <a:srgbClr val="C7D5DE"/>
    <a:srgbClr val="EAEAEA"/>
    <a:srgbClr val="CDDDBC"/>
    <a:srgbClr val="94A7B0"/>
    <a:srgbClr val="A59D95"/>
    <a:srgbClr val="6D257B"/>
    <a:srgbClr val="A702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2579" autoAdjust="0"/>
  </p:normalViewPr>
  <p:slideViewPr>
    <p:cSldViewPr snapToGrid="0">
      <p:cViewPr>
        <p:scale>
          <a:sx n="87" d="100"/>
          <a:sy n="87" d="100"/>
        </p:scale>
        <p:origin x="-72" y="180"/>
      </p:cViewPr>
      <p:guideLst>
        <p:guide orient="horz" pos="1040"/>
        <p:guide orient="horz" pos="3873"/>
        <p:guide orient="horz" pos="2180"/>
        <p:guide orient="horz" pos="1155"/>
        <p:guide orient="horz" pos="3426"/>
        <p:guide orient="horz" pos="877"/>
        <p:guide orient="horz" pos="2370"/>
        <p:guide orient="horz" pos="4007"/>
        <p:guide pos="997"/>
        <p:guide pos="250"/>
        <p:guide pos="3360"/>
        <p:guide pos="5574"/>
        <p:guide pos="199"/>
        <p:guide pos="3277"/>
        <p:guide pos="461"/>
        <p:guide pos="43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 snapToGrid="0">
      <p:cViewPr varScale="1">
        <p:scale>
          <a:sx n="72" d="100"/>
          <a:sy n="72" d="100"/>
        </p:scale>
        <p:origin x="-1626" y="-108"/>
      </p:cViewPr>
      <p:guideLst>
        <p:guide orient="horz" pos="3224"/>
        <p:guide pos="2235"/>
      </p:guideLst>
    </p:cSldViewPr>
  </p:notesViewPr>
  <p:gridSpacing cx="147473988" cy="1474739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26" Type="http://schemas.openxmlformats.org/officeDocument/2006/relationships/slide" Target="slides/slide32.xml"/><Relationship Id="rId3" Type="http://schemas.openxmlformats.org/officeDocument/2006/relationships/slide" Target="slides/slide9.xml"/><Relationship Id="rId21" Type="http://schemas.openxmlformats.org/officeDocument/2006/relationships/slide" Target="slides/slide27.xml"/><Relationship Id="rId7" Type="http://schemas.openxmlformats.org/officeDocument/2006/relationships/slide" Target="slides/slide13.xml"/><Relationship Id="rId12" Type="http://schemas.openxmlformats.org/officeDocument/2006/relationships/slide" Target="slides/slide18.xml"/><Relationship Id="rId17" Type="http://schemas.openxmlformats.org/officeDocument/2006/relationships/slide" Target="slides/slide23.xml"/><Relationship Id="rId25" Type="http://schemas.openxmlformats.org/officeDocument/2006/relationships/slide" Target="slides/slide31.xml"/><Relationship Id="rId2" Type="http://schemas.openxmlformats.org/officeDocument/2006/relationships/slide" Target="slides/slide8.xml"/><Relationship Id="rId16" Type="http://schemas.openxmlformats.org/officeDocument/2006/relationships/slide" Target="slides/slide22.xml"/><Relationship Id="rId20" Type="http://schemas.openxmlformats.org/officeDocument/2006/relationships/slide" Target="slides/slide26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17.xml"/><Relationship Id="rId24" Type="http://schemas.openxmlformats.org/officeDocument/2006/relationships/slide" Target="slides/slide30.xml"/><Relationship Id="rId5" Type="http://schemas.openxmlformats.org/officeDocument/2006/relationships/slide" Target="slides/slide11.xml"/><Relationship Id="rId15" Type="http://schemas.openxmlformats.org/officeDocument/2006/relationships/slide" Target="slides/slide21.xml"/><Relationship Id="rId23" Type="http://schemas.openxmlformats.org/officeDocument/2006/relationships/slide" Target="slides/slide29.xml"/><Relationship Id="rId10" Type="http://schemas.openxmlformats.org/officeDocument/2006/relationships/slide" Target="slides/slide16.xml"/><Relationship Id="rId19" Type="http://schemas.openxmlformats.org/officeDocument/2006/relationships/slide" Target="slides/slide25.xml"/><Relationship Id="rId4" Type="http://schemas.openxmlformats.org/officeDocument/2006/relationships/slide" Target="slides/slide10.xml"/><Relationship Id="rId9" Type="http://schemas.openxmlformats.org/officeDocument/2006/relationships/slide" Target="slides/slide15.xml"/><Relationship Id="rId14" Type="http://schemas.openxmlformats.org/officeDocument/2006/relationships/slide" Target="slides/slide20.xml"/><Relationship Id="rId22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631" cy="5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9" tIns="46834" rIns="93669" bIns="46834" numCol="1" anchor="t" anchorCtr="0" compatLnSpc="1">
            <a:prstTxWarp prst="textNoShape">
              <a:avLst/>
            </a:prstTxWarp>
          </a:bodyPr>
          <a:lstStyle>
            <a:lvl1pPr defTabSz="938420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79" y="1"/>
            <a:ext cx="3075631" cy="5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9" tIns="46834" rIns="93669" bIns="46834" numCol="1" anchor="t" anchorCtr="0" compatLnSpc="1">
            <a:prstTxWarp prst="textNoShape">
              <a:avLst/>
            </a:prstTxWarp>
          </a:bodyPr>
          <a:lstStyle>
            <a:lvl1pPr algn="r" defTabSz="938420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9036"/>
            <a:ext cx="3075631" cy="5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9" tIns="46834" rIns="93669" bIns="46834" numCol="1" anchor="b" anchorCtr="0" compatLnSpc="1">
            <a:prstTxWarp prst="textNoShape">
              <a:avLst/>
            </a:prstTxWarp>
          </a:bodyPr>
          <a:lstStyle>
            <a:lvl1pPr defTabSz="938420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79" y="9719036"/>
            <a:ext cx="3075631" cy="5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9" tIns="46834" rIns="93669" bIns="46834" numCol="1" anchor="b" anchorCtr="0" compatLnSpc="1">
            <a:prstTxWarp prst="textNoShape">
              <a:avLst/>
            </a:prstTxWarp>
          </a:bodyPr>
          <a:lstStyle>
            <a:lvl1pPr algn="r" defTabSz="938420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A1BBFB4A-AB31-422E-AEDE-6AF5571C0A2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631" cy="5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9" tIns="46834" rIns="93669" bIns="46834" numCol="1" anchor="t" anchorCtr="0" compatLnSpc="1">
            <a:prstTxWarp prst="textNoShape">
              <a:avLst/>
            </a:prstTxWarp>
          </a:bodyPr>
          <a:lstStyle>
            <a:lvl1pPr defTabSz="938420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79" y="1"/>
            <a:ext cx="3075631" cy="5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9" tIns="46834" rIns="93669" bIns="46834" numCol="1" anchor="t" anchorCtr="0" compatLnSpc="1">
            <a:prstTxWarp prst="textNoShape">
              <a:avLst/>
            </a:prstTxWarp>
          </a:bodyPr>
          <a:lstStyle>
            <a:lvl1pPr algn="r" defTabSz="938420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2792"/>
            <a:ext cx="5679778" cy="46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9" tIns="46834" rIns="93669" bIns="46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 smtClean="0"/>
              <a:t>Textmasterformate durch Klicken bearbeiten</a:t>
            </a:r>
          </a:p>
          <a:p>
            <a:pPr lvl="1"/>
            <a:r>
              <a:rPr lang="de-DE" altLang="zh-CN" noProof="0" smtClean="0"/>
              <a:t>Zweite Ebene</a:t>
            </a:r>
          </a:p>
          <a:p>
            <a:pPr lvl="2"/>
            <a:r>
              <a:rPr lang="de-DE" altLang="zh-CN" noProof="0" smtClean="0"/>
              <a:t>Dritte Ebene</a:t>
            </a:r>
          </a:p>
          <a:p>
            <a:pPr lvl="3"/>
            <a:r>
              <a:rPr lang="de-DE" altLang="zh-CN" noProof="0" smtClean="0"/>
              <a:t>Vierte Ebene</a:t>
            </a:r>
          </a:p>
          <a:p>
            <a:pPr lvl="4"/>
            <a:r>
              <a:rPr lang="de-DE" altLang="zh-CN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036"/>
            <a:ext cx="3075631" cy="5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9" tIns="46834" rIns="93669" bIns="46834" numCol="1" anchor="b" anchorCtr="0" compatLnSpc="1">
            <a:prstTxWarp prst="textNoShape">
              <a:avLst/>
            </a:prstTxWarp>
          </a:bodyPr>
          <a:lstStyle>
            <a:lvl1pPr defTabSz="938420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79" y="9719036"/>
            <a:ext cx="3075631" cy="51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9" tIns="46834" rIns="93669" bIns="46834" numCol="1" anchor="b" anchorCtr="0" compatLnSpc="1">
            <a:prstTxWarp prst="textNoShape">
              <a:avLst/>
            </a:prstTxWarp>
          </a:bodyPr>
          <a:lstStyle>
            <a:lvl1pPr algn="r" defTabSz="938420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94F013A5-32CA-46E4-9DB1-23282E0D7B4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72B4BAF-54D5-4722-B0EC-24A0711D762B}" type="slidenum">
              <a:rPr lang="de-DE" altLang="zh-CN"/>
              <a:pPr/>
              <a:t>7</a:t>
            </a:fld>
            <a:endParaRPr lang="de-DE" altLang="zh-CN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64" y="4861155"/>
            <a:ext cx="5679779" cy="460418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 smtClean="0">
              <a:solidFill>
                <a:srgbClr val="D90023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31603-B46E-486D-938A-92A8A84190AF}" type="slidenum">
              <a:rPr lang="de-DE"/>
              <a:pPr/>
              <a:t>9</a:t>
            </a:fld>
            <a:endParaRPr lang="de-DE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Output Produkte</a:t>
            </a:r>
          </a:p>
          <a:p>
            <a:r>
              <a:rPr lang="de-DE"/>
              <a:t>Plano 15</a:t>
            </a:r>
          </a:p>
          <a:p>
            <a:r>
              <a:rPr lang="de-DE"/>
              <a:t>alumin 45</a:t>
            </a:r>
          </a:p>
          <a:p>
            <a:r>
              <a:rPr lang="de-DE"/>
              <a:t>casul 14</a:t>
            </a:r>
          </a:p>
          <a:p>
            <a:r>
              <a:rPr lang="de-DE"/>
              <a:t>Gips (raddibin) 265</a:t>
            </a:r>
          </a:p>
          <a:p>
            <a:r>
              <a:rPr lang="de-DE"/>
              <a:t>brennstoff 36</a:t>
            </a:r>
          </a:p>
          <a:p>
            <a:r>
              <a:rPr lang="de-DE"/>
              <a:t>Kompost 35</a:t>
            </a:r>
          </a:p>
          <a:p>
            <a:r>
              <a:rPr lang="de-DE"/>
              <a:t>erden 100</a:t>
            </a:r>
          </a:p>
          <a:p>
            <a:r>
              <a:rPr lang="de-DE"/>
              <a:t>metall 10</a:t>
            </a:r>
          </a:p>
          <a:p>
            <a:r>
              <a:rPr lang="de-DE"/>
              <a:t>Holz 250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CED15-2CA7-4C19-8E06-683EA2F687BF}" type="slidenum">
              <a:rPr lang="de-DE"/>
              <a:pPr/>
              <a:t>19</a:t>
            </a:fld>
            <a:endParaRPr lang="de-DE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Produktion von Erdsubstraten für die Rekultivierung durch Aufbereitung von:</a:t>
            </a:r>
          </a:p>
          <a:p>
            <a:pPr lvl="1"/>
            <a:r>
              <a:rPr lang="de-DE"/>
              <a:t>Erdaushub, Sandfanginhalten und stichfesten Klärschlämmen zusammen mit </a:t>
            </a:r>
          </a:p>
          <a:p>
            <a:pPr lvl="1"/>
            <a:r>
              <a:rPr lang="de-DE"/>
              <a:t>Frischkompost und Vorabsiebungen aus der Bauschuttaufbereitung</a:t>
            </a:r>
          </a:p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2413" y="1849438"/>
            <a:ext cx="8851900" cy="500856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altLang="zh-CN"/>
              <a:t>Master-Untertitelformat bearbeiten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7813" y="850900"/>
            <a:ext cx="8535987" cy="8382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zh-CN"/>
              <a:t>Mastertitelformat bearbeiten</a:t>
            </a:r>
          </a:p>
        </p:txBody>
      </p:sp>
      <p:pic>
        <p:nvPicPr>
          <p:cNvPr id="596996" name="Picture 4" descr="Logo REMOND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9113" y="304800"/>
            <a:ext cx="1979612" cy="3984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BE1BCE-9C36-4FB2-B7CF-2BA0775C793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0525" y="620713"/>
            <a:ext cx="2152650" cy="57610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0988" y="620713"/>
            <a:ext cx="6307137" cy="57610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84039-6C0E-41FD-9991-DF2539DC1424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988" y="620713"/>
            <a:ext cx="8612187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93688" y="1557338"/>
            <a:ext cx="8599487" cy="482441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01613" y="231775"/>
            <a:ext cx="338137" cy="266700"/>
          </a:xfrm>
        </p:spPr>
        <p:txBody>
          <a:bodyPr/>
          <a:lstStyle>
            <a:lvl1pPr>
              <a:defRPr/>
            </a:lvl1pPr>
          </a:lstStyle>
          <a:p>
            <a:fld id="{37E7680E-08E6-4237-829D-749B9D3AD448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988" y="620713"/>
            <a:ext cx="8612187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93688" y="1557338"/>
            <a:ext cx="4222750" cy="4824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68838" y="1557338"/>
            <a:ext cx="4224337" cy="482441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201613" y="231775"/>
            <a:ext cx="338137" cy="266700"/>
          </a:xfrm>
        </p:spPr>
        <p:txBody>
          <a:bodyPr/>
          <a:lstStyle>
            <a:lvl1pPr>
              <a:defRPr/>
            </a:lvl1pPr>
          </a:lstStyle>
          <a:p>
            <a:fld id="{BA9584E8-F33B-4371-98D3-4614C5DE6B1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988" y="620713"/>
            <a:ext cx="8612187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93688" y="1557338"/>
            <a:ext cx="4222750" cy="4824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1557338"/>
            <a:ext cx="4224337" cy="4824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201613" y="231775"/>
            <a:ext cx="338137" cy="266700"/>
          </a:xfrm>
        </p:spPr>
        <p:txBody>
          <a:bodyPr/>
          <a:lstStyle>
            <a:lvl1pPr>
              <a:defRPr/>
            </a:lvl1pPr>
          </a:lstStyle>
          <a:p>
            <a:fld id="{594F7B0D-2AF8-4AC8-93E6-B689703397B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388" y="850900"/>
            <a:ext cx="8537575" cy="838200"/>
          </a:xfrm>
        </p:spPr>
        <p:txBody>
          <a:bodyPr/>
          <a:lstStyle/>
          <a:p>
            <a:r>
              <a:rPr lang="zh-CN" altLang="de-DE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6388" y="1905000"/>
            <a:ext cx="4191000" cy="4076700"/>
          </a:xfrm>
        </p:spPr>
        <p:txBody>
          <a:bodyPr/>
          <a:lstStyle/>
          <a:p>
            <a:pPr lvl="0"/>
            <a:r>
              <a:rPr lang="zh-CN" altLang="de-DE" smtClean="0"/>
              <a:t>单击此处编辑母版文本样式</a:t>
            </a:r>
          </a:p>
          <a:p>
            <a:pPr lvl="1"/>
            <a:r>
              <a:rPr lang="zh-CN" altLang="de-DE" smtClean="0"/>
              <a:t>第二级</a:t>
            </a:r>
          </a:p>
          <a:p>
            <a:pPr lvl="2"/>
            <a:r>
              <a:rPr lang="zh-CN" altLang="de-DE" smtClean="0"/>
              <a:t>第三级</a:t>
            </a:r>
          </a:p>
          <a:p>
            <a:pPr lvl="3"/>
            <a:r>
              <a:rPr lang="zh-CN" altLang="de-DE" smtClean="0"/>
              <a:t>第四级</a:t>
            </a:r>
          </a:p>
          <a:p>
            <a:pPr lvl="4"/>
            <a:r>
              <a:rPr lang="zh-CN" altLang="de-DE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9788" y="1905000"/>
            <a:ext cx="4191000" cy="1962150"/>
          </a:xfrm>
        </p:spPr>
        <p:txBody>
          <a:bodyPr/>
          <a:lstStyle/>
          <a:p>
            <a:pPr lvl="0"/>
            <a:r>
              <a:rPr lang="zh-CN" altLang="de-DE" smtClean="0"/>
              <a:t>单击此处编辑母版文本样式</a:t>
            </a:r>
          </a:p>
          <a:p>
            <a:pPr lvl="1"/>
            <a:r>
              <a:rPr lang="zh-CN" altLang="de-DE" smtClean="0"/>
              <a:t>第二级</a:t>
            </a:r>
          </a:p>
          <a:p>
            <a:pPr lvl="2"/>
            <a:r>
              <a:rPr lang="zh-CN" altLang="de-DE" smtClean="0"/>
              <a:t>第三级</a:t>
            </a:r>
          </a:p>
          <a:p>
            <a:pPr lvl="3"/>
            <a:r>
              <a:rPr lang="zh-CN" altLang="de-DE" smtClean="0"/>
              <a:t>第四级</a:t>
            </a:r>
          </a:p>
          <a:p>
            <a:pPr lvl="4"/>
            <a:r>
              <a:rPr lang="zh-CN" altLang="de-DE" smtClean="0"/>
              <a:t>第五级</a:t>
            </a:r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9788" y="4019550"/>
            <a:ext cx="4191000" cy="1962150"/>
          </a:xfrm>
        </p:spPr>
        <p:txBody>
          <a:bodyPr/>
          <a:lstStyle/>
          <a:p>
            <a:pPr lvl="0"/>
            <a:r>
              <a:rPr lang="zh-CN" altLang="de-DE" smtClean="0"/>
              <a:t>单击此处编辑母版文本样式</a:t>
            </a:r>
          </a:p>
          <a:p>
            <a:pPr lvl="1"/>
            <a:r>
              <a:rPr lang="zh-CN" altLang="de-DE" smtClean="0"/>
              <a:t>第二级</a:t>
            </a:r>
          </a:p>
          <a:p>
            <a:pPr lvl="2"/>
            <a:r>
              <a:rPr lang="zh-CN" altLang="de-DE" smtClean="0"/>
              <a:t>第三级</a:t>
            </a:r>
          </a:p>
          <a:p>
            <a:pPr lvl="3"/>
            <a:r>
              <a:rPr lang="zh-CN" altLang="de-DE" smtClean="0"/>
              <a:t>第四级</a:t>
            </a:r>
          </a:p>
          <a:p>
            <a:pPr lvl="4"/>
            <a:r>
              <a:rPr lang="zh-CN" altLang="de-DE" smtClean="0"/>
              <a:t>第五级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440738" y="6318250"/>
            <a:ext cx="325437" cy="214313"/>
          </a:xfrm>
        </p:spPr>
        <p:txBody>
          <a:bodyPr/>
          <a:lstStyle>
            <a:lvl1pPr>
              <a:defRPr/>
            </a:lvl1pPr>
          </a:lstStyle>
          <a:p>
            <a:fld id="{80B597E0-E195-4100-A310-1F19C1CCB9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4020C-F6A4-4232-A98B-53F338DC72FE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65E9E2-D2CC-4289-AB6B-AEEF190BE661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3688" y="1557338"/>
            <a:ext cx="422275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8838" y="1557338"/>
            <a:ext cx="4224337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23B6AB-EDED-40A9-9342-A8CAD0E66A5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90CB8D-AF86-49E7-8E1E-5BFEE74AFE2A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3A2B44-79DC-4977-A729-69D495A4C372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96A671-AF30-4C92-B101-610D91496C37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474EEB-143A-4A00-A870-0C427A63A818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4A4FD-DBE5-4ABC-AF78-9973D520A1C7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557338"/>
            <a:ext cx="85994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Mastertextformat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0988" y="620713"/>
            <a:ext cx="8612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Mastertitelformat bearbeiten</a:t>
            </a:r>
          </a:p>
        </p:txBody>
      </p:sp>
      <p:sp>
        <p:nvSpPr>
          <p:cNvPr id="595972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7475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5973" name="Text Box 5"/>
          <p:cNvSpPr txBox="1">
            <a:spLocks noChangeArrowheads="1"/>
          </p:cNvSpPr>
          <p:nvPr/>
        </p:nvSpPr>
        <p:spPr bwMode="auto">
          <a:xfrm>
            <a:off x="295275" y="6600825"/>
            <a:ext cx="432117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zh-CN" sz="900" dirty="0" smtClean="0">
                <a:solidFill>
                  <a:srgbClr val="74757A"/>
                </a:solidFill>
              </a:rPr>
              <a:t>REMONDIS Ltd.</a:t>
            </a:r>
            <a:endParaRPr lang="de-DE" altLang="zh-CN" sz="900" dirty="0">
              <a:solidFill>
                <a:srgbClr val="74757A"/>
              </a:solidFill>
              <a:latin typeface="Arial" charset="0"/>
            </a:endParaRPr>
          </a:p>
        </p:txBody>
      </p:sp>
      <p:sp>
        <p:nvSpPr>
          <p:cNvPr id="595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1613" y="231775"/>
            <a:ext cx="3381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4757A"/>
                </a:solidFill>
                <a:latin typeface="Arial" charset="0"/>
              </a:defRPr>
            </a:lvl1pPr>
          </a:lstStyle>
          <a:p>
            <a:fld id="{E3BA1495-68FB-4B82-8EF6-77A767948AD6}" type="slidenum">
              <a:rPr lang="de-DE" altLang="zh-CN"/>
              <a:pPr/>
              <a:t>‹Nr.›</a:t>
            </a:fld>
            <a:endParaRPr lang="de-DE" altLang="zh-CN"/>
          </a:p>
        </p:txBody>
      </p:sp>
      <p:pic>
        <p:nvPicPr>
          <p:cNvPr id="595975" name="Picture 7" descr="Logo REMONDI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781925" y="165100"/>
            <a:ext cx="1079500" cy="217488"/>
          </a:xfrm>
          <a:prstGeom prst="rect">
            <a:avLst/>
          </a:prstGeom>
          <a:noFill/>
        </p:spPr>
      </p:pic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539750" y="231775"/>
            <a:ext cx="43211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zh-CN" sz="1200" dirty="0">
                <a:solidFill>
                  <a:srgbClr val="74757A"/>
                </a:solidFill>
              </a:rPr>
              <a:t>REMONDIS </a:t>
            </a:r>
            <a:r>
              <a:rPr lang="zh-CN" altLang="en-US" sz="1200" dirty="0" smtClean="0">
                <a:solidFill>
                  <a:srgbClr val="74757A"/>
                </a:solidFill>
              </a:rPr>
              <a:t>瑞曼迪斯</a:t>
            </a:r>
            <a:r>
              <a:rPr lang="de-DE" altLang="zh-CN" sz="1200" dirty="0" smtClean="0">
                <a:solidFill>
                  <a:srgbClr val="74757A"/>
                </a:solidFill>
              </a:rPr>
              <a:t>– </a:t>
            </a:r>
            <a:r>
              <a:rPr lang="zh-CN" altLang="en-US" sz="1200" dirty="0" smtClean="0">
                <a:solidFill>
                  <a:srgbClr val="74757A"/>
                </a:solidFill>
              </a:rPr>
              <a:t>水务与环境服务</a:t>
            </a:r>
            <a:endParaRPr lang="de-DE" altLang="zh-CN" sz="1200" b="1" dirty="0">
              <a:solidFill>
                <a:srgbClr val="74757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</p:sldLayoutIdLst>
  <p:hf hdr="0" ftr="0" dt="0"/>
  <p:txStyles>
    <p:titleStyle>
      <a:lvl1pPr algn="l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9pPr>
    </p:titleStyle>
    <p:bodyStyle>
      <a:lvl1pPr marL="203200" indent="-203200" algn="l" defTabSz="330200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D90023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20688" indent="-215900" algn="l" defTabSz="330200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636588" indent="-214313" algn="l" defTabSz="330200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638175" indent="195263" algn="l" defTabSz="330200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835025" indent="203200" algn="l" defTabSz="330200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292225" indent="203200" algn="l" defTabSz="330200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1749425" indent="203200" algn="l" defTabSz="330200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206625" indent="203200" algn="l" defTabSz="330200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2663825" indent="203200" algn="l" defTabSz="330200" rtl="0" fontAlgn="base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loonggas.com/English/images/logo-b-e.jpg" TargetMode="Externa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28" Type="http://schemas.openxmlformats.org/officeDocument/2006/relationships/image" Target="../media/image37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b="1" dirty="0" err="1" smtClean="0"/>
              <a:t>Lippewerk</a:t>
            </a:r>
            <a:r>
              <a:rPr lang="de-DE" altLang="zh-CN" sz="2400" b="1" dirty="0" smtClean="0">
                <a:ea typeface="SimSun" pitchFamily="2" charset="-122"/>
              </a:rPr>
              <a:t>(</a:t>
            </a:r>
            <a:r>
              <a:rPr lang="zh-CN" altLang="de-DE" sz="2400" b="1" dirty="0" smtClean="0">
                <a:ea typeface="SimSun" pitchFamily="2" charset="-122"/>
              </a:rPr>
              <a:t>利浦</a:t>
            </a:r>
            <a:r>
              <a:rPr lang="zh-CN" altLang="de-DE" sz="2400" b="1" dirty="0">
                <a:ea typeface="SimSun" pitchFamily="2" charset="-122"/>
              </a:rPr>
              <a:t>工业园</a:t>
            </a:r>
            <a:r>
              <a:rPr lang="de-DE" altLang="zh-CN" sz="2400" b="1" dirty="0">
                <a:ea typeface="SimSun" pitchFamily="2" charset="-122"/>
              </a:rPr>
              <a:t>)</a:t>
            </a:r>
            <a:r>
              <a:rPr lang="de-DE" sz="2400" b="1" dirty="0"/>
              <a:t> </a:t>
            </a:r>
            <a:r>
              <a:rPr lang="de-DE" altLang="zh-CN" sz="2400" b="1" dirty="0" smtClean="0">
                <a:ea typeface="SimSun" pitchFamily="2" charset="-122"/>
              </a:rPr>
              <a:t>–</a:t>
            </a:r>
            <a:r>
              <a:rPr lang="zh-CN" altLang="de-DE" sz="2400" b="1" dirty="0" smtClean="0"/>
              <a:t>欧洲最大的工业及市政垃圾循环园区	</a:t>
            </a:r>
            <a:r>
              <a:rPr lang="zh-CN" altLang="de-DE" dirty="0" smtClean="0"/>
              <a:t/>
            </a:r>
            <a:br>
              <a:rPr lang="zh-CN" altLang="de-DE" dirty="0" smtClean="0"/>
            </a:br>
            <a:r>
              <a:rPr lang="zh-CN" altLang="de-DE" dirty="0" smtClean="0">
                <a:ea typeface="SimSun" pitchFamily="2" charset="-122"/>
              </a:rPr>
              <a:t> </a:t>
            </a:r>
            <a:endParaRPr lang="zh-CN" altLang="de-DE" dirty="0">
              <a:ea typeface="SimSun" pitchFamily="2" charset="-122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D0BF-738C-4211-B992-84640DAECBA9}" type="slidenum">
              <a:rPr lang="de-DE"/>
              <a:pPr/>
              <a:t>10</a:t>
            </a:fld>
            <a:endParaRPr lang="de-DE"/>
          </a:p>
        </p:txBody>
      </p:sp>
      <p:pic>
        <p:nvPicPr>
          <p:cNvPr id="352297" name="Picture 4137" descr="Karte Lippewerk+Legende"/>
          <p:cNvPicPr>
            <a:picLocks noChangeAspect="1" noChangeArrowheads="1"/>
          </p:cNvPicPr>
          <p:nvPr/>
        </p:nvPicPr>
        <p:blipFill>
          <a:blip r:embed="rId2">
            <a:lum bright="24000" contrast="-36000"/>
          </a:blip>
          <a:srcRect/>
          <a:stretch>
            <a:fillRect/>
          </a:stretch>
        </p:blipFill>
        <p:spPr bwMode="auto">
          <a:xfrm>
            <a:off x="1042633" y="718969"/>
            <a:ext cx="7712075" cy="5413375"/>
          </a:xfrm>
          <a:prstGeom prst="rect">
            <a:avLst/>
          </a:prstGeom>
          <a:noFill/>
        </p:spPr>
      </p:pic>
      <p:sp>
        <p:nvSpPr>
          <p:cNvPr id="352258" name="Rectangle 4098"/>
          <p:cNvSpPr>
            <a:spLocks noGrp="1" noChangeArrowheads="1"/>
          </p:cNvSpPr>
          <p:nvPr>
            <p:ph type="title"/>
          </p:nvPr>
        </p:nvSpPr>
        <p:spPr>
          <a:xfrm>
            <a:off x="0" y="424906"/>
            <a:ext cx="8537575" cy="838200"/>
          </a:xfrm>
        </p:spPr>
        <p:txBody>
          <a:bodyPr/>
          <a:lstStyle/>
          <a:p>
            <a:r>
              <a:rPr lang="zh-CN" altLang="de-DE" dirty="0" smtClean="0">
                <a:ea typeface="SimSun" pitchFamily="2" charset="-122"/>
              </a:rPr>
              <a:t>              园</a:t>
            </a:r>
            <a:r>
              <a:rPr lang="zh-CN" altLang="de-DE" dirty="0">
                <a:ea typeface="SimSun" pitchFamily="2" charset="-122"/>
              </a:rPr>
              <a:t>区概览</a:t>
            </a:r>
          </a:p>
        </p:txBody>
      </p:sp>
      <p:sp>
        <p:nvSpPr>
          <p:cNvPr id="352299" name="Rectangle 4139"/>
          <p:cNvSpPr>
            <a:spLocks noChangeArrowheads="1"/>
          </p:cNvSpPr>
          <p:nvPr/>
        </p:nvSpPr>
        <p:spPr bwMode="auto">
          <a:xfrm>
            <a:off x="1797050" y="1770063"/>
            <a:ext cx="6731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900">
                <a:latin typeface="Arial" charset="0"/>
                <a:ea typeface="SimSun" pitchFamily="2" charset="-122"/>
              </a:rPr>
              <a:t>能源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900">
                <a:latin typeface="Arial" charset="0"/>
                <a:ea typeface="SimSun" pitchFamily="2" charset="-122"/>
              </a:rPr>
              <a:t>循环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900">
                <a:latin typeface="Arial" charset="0"/>
                <a:ea typeface="SimSun" pitchFamily="2" charset="-122"/>
              </a:rPr>
              <a:t>产品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900">
                <a:latin typeface="Arial" charset="0"/>
                <a:ea typeface="SimSun" pitchFamily="2" charset="-122"/>
              </a:rPr>
              <a:t>外部公司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900">
                <a:latin typeface="Arial" charset="0"/>
                <a:ea typeface="SimSun" pitchFamily="2" charset="-122"/>
              </a:rPr>
              <a:t>其他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de-DE" sz="900">
              <a:latin typeface="Arial" charset="0"/>
              <a:ea typeface="SimSun" pitchFamily="2" charset="-122"/>
            </a:endParaRPr>
          </a:p>
        </p:txBody>
      </p:sp>
      <p:sp>
        <p:nvSpPr>
          <p:cNvPr id="352301" name="Rectangle 4141"/>
          <p:cNvSpPr>
            <a:spLocks noChangeArrowheads="1"/>
          </p:cNvSpPr>
          <p:nvPr/>
        </p:nvSpPr>
        <p:spPr bwMode="auto">
          <a:xfrm>
            <a:off x="2101850" y="2430463"/>
            <a:ext cx="520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800">
                <a:latin typeface="Arial" charset="0"/>
                <a:ea typeface="SimSun" pitchFamily="2" charset="-122"/>
              </a:rPr>
              <a:t>道路</a:t>
            </a:r>
          </a:p>
        </p:txBody>
      </p:sp>
      <p:sp>
        <p:nvSpPr>
          <p:cNvPr id="352302" name="Rectangle 4142"/>
          <p:cNvSpPr>
            <a:spLocks noChangeArrowheads="1"/>
          </p:cNvSpPr>
          <p:nvPr/>
        </p:nvSpPr>
        <p:spPr bwMode="auto">
          <a:xfrm>
            <a:off x="2114550" y="2582863"/>
            <a:ext cx="520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800">
                <a:latin typeface="Arial" charset="0"/>
                <a:ea typeface="SimSun" pitchFamily="2" charset="-122"/>
              </a:rPr>
              <a:t>绿地</a:t>
            </a:r>
          </a:p>
        </p:txBody>
      </p:sp>
      <p:sp>
        <p:nvSpPr>
          <p:cNvPr id="352303" name="Rectangle 4143"/>
          <p:cNvSpPr>
            <a:spLocks noChangeArrowheads="1"/>
          </p:cNvSpPr>
          <p:nvPr/>
        </p:nvSpPr>
        <p:spPr bwMode="auto">
          <a:xfrm>
            <a:off x="1803400" y="2719388"/>
            <a:ext cx="685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800">
                <a:latin typeface="Arial" charset="0"/>
                <a:ea typeface="SimSun" pitchFamily="2" charset="-122"/>
              </a:rPr>
              <a:t>填埋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800">
                <a:latin typeface="Arial" charset="0"/>
                <a:ea typeface="SimSun" pitchFamily="2" charset="-122"/>
              </a:rPr>
              <a:t>规划中</a:t>
            </a:r>
          </a:p>
        </p:txBody>
      </p:sp>
      <p:sp>
        <p:nvSpPr>
          <p:cNvPr id="352298" name="Rectangle 4138"/>
          <p:cNvSpPr>
            <a:spLocks noChangeArrowheads="1"/>
          </p:cNvSpPr>
          <p:nvPr/>
        </p:nvSpPr>
        <p:spPr bwMode="auto">
          <a:xfrm>
            <a:off x="1784350" y="1633538"/>
            <a:ext cx="520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800">
                <a:latin typeface="Arial" charset="0"/>
                <a:ea typeface="SimSun" pitchFamily="2" charset="-122"/>
              </a:rPr>
              <a:t>再利用</a:t>
            </a:r>
          </a:p>
        </p:txBody>
      </p:sp>
      <p:sp>
        <p:nvSpPr>
          <p:cNvPr id="352304" name="Rectangle 4144"/>
          <p:cNvSpPr>
            <a:spLocks noChangeArrowheads="1"/>
          </p:cNvSpPr>
          <p:nvPr/>
        </p:nvSpPr>
        <p:spPr bwMode="auto">
          <a:xfrm>
            <a:off x="3562349" y="1866900"/>
            <a:ext cx="8698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污水处理</a:t>
            </a:r>
          </a:p>
        </p:txBody>
      </p:sp>
      <p:sp>
        <p:nvSpPr>
          <p:cNvPr id="352305" name="Rectangle 4145"/>
          <p:cNvSpPr>
            <a:spLocks noChangeArrowheads="1"/>
          </p:cNvSpPr>
          <p:nvPr/>
        </p:nvSpPr>
        <p:spPr bwMode="auto">
          <a:xfrm>
            <a:off x="5441950" y="1881188"/>
            <a:ext cx="609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堆栈</a:t>
            </a:r>
          </a:p>
        </p:txBody>
      </p:sp>
      <p:sp>
        <p:nvSpPr>
          <p:cNvPr id="352306" name="Rectangle 4146"/>
          <p:cNvSpPr>
            <a:spLocks noChangeArrowheads="1"/>
          </p:cNvSpPr>
          <p:nvPr/>
        </p:nvSpPr>
        <p:spPr bwMode="auto">
          <a:xfrm>
            <a:off x="6550025" y="1855788"/>
            <a:ext cx="8890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木材处理</a:t>
            </a:r>
          </a:p>
        </p:txBody>
      </p:sp>
      <p:sp>
        <p:nvSpPr>
          <p:cNvPr id="352307" name="Rectangle 4147"/>
          <p:cNvSpPr>
            <a:spLocks noChangeArrowheads="1"/>
          </p:cNvSpPr>
          <p:nvPr/>
        </p:nvSpPr>
        <p:spPr bwMode="auto">
          <a:xfrm>
            <a:off x="5118100" y="2262188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医用垃圾处理</a:t>
            </a:r>
          </a:p>
        </p:txBody>
      </p:sp>
      <p:sp>
        <p:nvSpPr>
          <p:cNvPr id="352308" name="Rectangle 4148"/>
          <p:cNvSpPr>
            <a:spLocks noChangeArrowheads="1"/>
          </p:cNvSpPr>
          <p:nvPr/>
        </p:nvSpPr>
        <p:spPr bwMode="auto">
          <a:xfrm>
            <a:off x="4114800" y="2227263"/>
            <a:ext cx="121484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流化床发电厂</a:t>
            </a:r>
          </a:p>
        </p:txBody>
      </p:sp>
      <p:sp>
        <p:nvSpPr>
          <p:cNvPr id="352309" name="Rectangle 4149"/>
          <p:cNvSpPr>
            <a:spLocks noChangeArrowheads="1"/>
          </p:cNvSpPr>
          <p:nvPr/>
        </p:nvSpPr>
        <p:spPr bwMode="auto">
          <a:xfrm>
            <a:off x="4250010" y="2646363"/>
            <a:ext cx="109621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除油粉生产</a:t>
            </a:r>
          </a:p>
        </p:txBody>
      </p:sp>
      <p:sp>
        <p:nvSpPr>
          <p:cNvPr id="352310" name="Rectangle 4150"/>
          <p:cNvSpPr>
            <a:spLocks noChangeArrowheads="1"/>
          </p:cNvSpPr>
          <p:nvPr/>
        </p:nvSpPr>
        <p:spPr bwMode="auto">
          <a:xfrm>
            <a:off x="3303132" y="2393950"/>
            <a:ext cx="9671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化学品处理，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白涂料生产</a:t>
            </a:r>
          </a:p>
        </p:txBody>
      </p:sp>
      <p:sp>
        <p:nvSpPr>
          <p:cNvPr id="352311" name="Rectangle 4151"/>
          <p:cNvSpPr>
            <a:spLocks noChangeArrowheads="1"/>
          </p:cNvSpPr>
          <p:nvPr/>
        </p:nvSpPr>
        <p:spPr bwMode="auto">
          <a:xfrm>
            <a:off x="3194049" y="2916238"/>
            <a:ext cx="120148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生物沼气生产</a:t>
            </a:r>
          </a:p>
        </p:txBody>
      </p:sp>
      <p:sp>
        <p:nvSpPr>
          <p:cNvPr id="352312" name="Rectangle 4152"/>
          <p:cNvSpPr>
            <a:spLocks noChangeArrowheads="1"/>
          </p:cNvSpPr>
          <p:nvPr/>
        </p:nvSpPr>
        <p:spPr bwMode="auto">
          <a:xfrm>
            <a:off x="3206750" y="3128963"/>
            <a:ext cx="11620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生物柴油生产</a:t>
            </a:r>
          </a:p>
        </p:txBody>
      </p:sp>
      <p:sp>
        <p:nvSpPr>
          <p:cNvPr id="352313" name="Rectangle 4153"/>
          <p:cNvSpPr>
            <a:spLocks noChangeArrowheads="1"/>
          </p:cNvSpPr>
          <p:nvPr/>
        </p:nvSpPr>
        <p:spPr bwMode="auto">
          <a:xfrm>
            <a:off x="2571750" y="3360738"/>
            <a:ext cx="8318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堆肥厂</a:t>
            </a:r>
          </a:p>
        </p:txBody>
      </p:sp>
      <p:sp>
        <p:nvSpPr>
          <p:cNvPr id="352314" name="Rectangle 4154"/>
          <p:cNvSpPr>
            <a:spLocks noChangeArrowheads="1"/>
          </p:cNvSpPr>
          <p:nvPr/>
        </p:nvSpPr>
        <p:spPr bwMode="auto">
          <a:xfrm>
            <a:off x="2495774" y="3963988"/>
            <a:ext cx="57762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土场</a:t>
            </a:r>
          </a:p>
        </p:txBody>
      </p:sp>
      <p:sp>
        <p:nvSpPr>
          <p:cNvPr id="352315" name="Rectangle 4155"/>
          <p:cNvSpPr>
            <a:spLocks noChangeArrowheads="1"/>
          </p:cNvSpPr>
          <p:nvPr/>
        </p:nvSpPr>
        <p:spPr bwMode="auto">
          <a:xfrm>
            <a:off x="3079750" y="4103688"/>
            <a:ext cx="8318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地磅</a:t>
            </a:r>
          </a:p>
        </p:txBody>
      </p:sp>
      <p:sp>
        <p:nvSpPr>
          <p:cNvPr id="352316" name="Rectangle 4156"/>
          <p:cNvSpPr>
            <a:spLocks noChangeArrowheads="1"/>
          </p:cNvSpPr>
          <p:nvPr/>
        </p:nvSpPr>
        <p:spPr bwMode="auto">
          <a:xfrm>
            <a:off x="3154947" y="4497388"/>
            <a:ext cx="12202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zh-CN" sz="1200" b="1" dirty="0">
                <a:latin typeface="Arial" charset="0"/>
                <a:ea typeface="SimSun" pitchFamily="2" charset="-122"/>
              </a:rPr>
              <a:t>SARIA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屠宰垃圾处理</a:t>
            </a:r>
          </a:p>
        </p:txBody>
      </p:sp>
      <p:sp>
        <p:nvSpPr>
          <p:cNvPr id="352317" name="Rectangle 4157"/>
          <p:cNvSpPr>
            <a:spLocks noChangeArrowheads="1"/>
          </p:cNvSpPr>
          <p:nvPr/>
        </p:nvSpPr>
        <p:spPr bwMode="auto">
          <a:xfrm>
            <a:off x="4425950" y="3843338"/>
            <a:ext cx="8445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炉渣处理</a:t>
            </a:r>
          </a:p>
        </p:txBody>
      </p:sp>
      <p:sp>
        <p:nvSpPr>
          <p:cNvPr id="352318" name="Rectangle 4158"/>
          <p:cNvSpPr>
            <a:spLocks noChangeArrowheads="1"/>
          </p:cNvSpPr>
          <p:nvPr/>
        </p:nvSpPr>
        <p:spPr bwMode="auto">
          <a:xfrm>
            <a:off x="5842000" y="3024188"/>
            <a:ext cx="8445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盐渣处理</a:t>
            </a:r>
          </a:p>
        </p:txBody>
      </p:sp>
      <p:sp>
        <p:nvSpPr>
          <p:cNvPr id="352319" name="Rectangle 4159"/>
          <p:cNvSpPr>
            <a:spLocks noChangeArrowheads="1"/>
          </p:cNvSpPr>
          <p:nvPr/>
        </p:nvSpPr>
        <p:spPr bwMode="auto">
          <a:xfrm>
            <a:off x="5454650" y="3595688"/>
            <a:ext cx="8445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塑料循环</a:t>
            </a:r>
          </a:p>
        </p:txBody>
      </p:sp>
      <p:sp>
        <p:nvSpPr>
          <p:cNvPr id="352320" name="Rectangle 4160"/>
          <p:cNvSpPr>
            <a:spLocks noChangeArrowheads="1"/>
          </p:cNvSpPr>
          <p:nvPr/>
        </p:nvSpPr>
        <p:spPr bwMode="auto">
          <a:xfrm>
            <a:off x="6057899" y="4440238"/>
            <a:ext cx="121811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电子垃圾循环</a:t>
            </a:r>
          </a:p>
        </p:txBody>
      </p:sp>
      <p:sp>
        <p:nvSpPr>
          <p:cNvPr id="352321" name="Rectangle 4161"/>
          <p:cNvSpPr>
            <a:spLocks noChangeArrowheads="1"/>
          </p:cNvSpPr>
          <p:nvPr/>
        </p:nvSpPr>
        <p:spPr bwMode="auto">
          <a:xfrm>
            <a:off x="6629400" y="2579688"/>
            <a:ext cx="8445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雨水收集</a:t>
            </a:r>
          </a:p>
        </p:txBody>
      </p:sp>
      <p:sp>
        <p:nvSpPr>
          <p:cNvPr id="352322" name="Rectangle 4162"/>
          <p:cNvSpPr>
            <a:spLocks noChangeArrowheads="1"/>
          </p:cNvSpPr>
          <p:nvPr/>
        </p:nvSpPr>
        <p:spPr bwMode="auto">
          <a:xfrm>
            <a:off x="6813550" y="3201988"/>
            <a:ext cx="48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泵房</a:t>
            </a:r>
          </a:p>
        </p:txBody>
      </p:sp>
      <p:sp>
        <p:nvSpPr>
          <p:cNvPr id="352323" name="Rectangle 4163"/>
          <p:cNvSpPr>
            <a:spLocks noChangeArrowheads="1"/>
          </p:cNvSpPr>
          <p:nvPr/>
        </p:nvSpPr>
        <p:spPr bwMode="auto">
          <a:xfrm>
            <a:off x="6686550" y="3722688"/>
            <a:ext cx="7048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实验室</a:t>
            </a:r>
          </a:p>
        </p:txBody>
      </p:sp>
      <p:sp>
        <p:nvSpPr>
          <p:cNvPr id="352324" name="Rectangle 4164"/>
          <p:cNvSpPr>
            <a:spLocks noChangeArrowheads="1"/>
          </p:cNvSpPr>
          <p:nvPr/>
        </p:nvSpPr>
        <p:spPr bwMode="auto">
          <a:xfrm>
            <a:off x="6413500" y="4783138"/>
            <a:ext cx="5397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总部</a:t>
            </a:r>
          </a:p>
        </p:txBody>
      </p:sp>
      <p:sp>
        <p:nvSpPr>
          <p:cNvPr id="352325" name="Rectangle 4165"/>
          <p:cNvSpPr>
            <a:spLocks noChangeArrowheads="1"/>
          </p:cNvSpPr>
          <p:nvPr/>
        </p:nvSpPr>
        <p:spPr bwMode="auto">
          <a:xfrm>
            <a:off x="5207000" y="5011738"/>
            <a:ext cx="4381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地磅</a:t>
            </a:r>
          </a:p>
        </p:txBody>
      </p:sp>
      <p:sp>
        <p:nvSpPr>
          <p:cNvPr id="352327" name="Rectangle 4167"/>
          <p:cNvSpPr>
            <a:spLocks noChangeArrowheads="1"/>
          </p:cNvSpPr>
          <p:nvPr/>
        </p:nvSpPr>
        <p:spPr bwMode="auto">
          <a:xfrm>
            <a:off x="5530850" y="4872038"/>
            <a:ext cx="4381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消防</a:t>
            </a:r>
          </a:p>
        </p:txBody>
      </p:sp>
      <p:sp>
        <p:nvSpPr>
          <p:cNvPr id="352328" name="Rectangle 4168"/>
          <p:cNvSpPr>
            <a:spLocks noChangeArrowheads="1"/>
          </p:cNvSpPr>
          <p:nvPr/>
        </p:nvSpPr>
        <p:spPr bwMode="auto">
          <a:xfrm>
            <a:off x="6070600" y="4865688"/>
            <a:ext cx="4381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门卫</a:t>
            </a:r>
          </a:p>
        </p:txBody>
      </p:sp>
      <p:sp>
        <p:nvSpPr>
          <p:cNvPr id="352329" name="Rectangle 4169"/>
          <p:cNvSpPr>
            <a:spLocks noChangeArrowheads="1"/>
          </p:cNvSpPr>
          <p:nvPr/>
        </p:nvSpPr>
        <p:spPr bwMode="auto">
          <a:xfrm>
            <a:off x="6134100" y="5589588"/>
            <a:ext cx="9017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总部入口</a:t>
            </a:r>
          </a:p>
        </p:txBody>
      </p:sp>
      <p:sp>
        <p:nvSpPr>
          <p:cNvPr id="352330" name="Rectangle 4170"/>
          <p:cNvSpPr>
            <a:spLocks noChangeArrowheads="1"/>
          </p:cNvSpPr>
          <p:nvPr/>
        </p:nvSpPr>
        <p:spPr bwMode="auto">
          <a:xfrm>
            <a:off x="5421086" y="5608638"/>
            <a:ext cx="8654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园区入口</a:t>
            </a:r>
          </a:p>
        </p:txBody>
      </p:sp>
      <p:sp>
        <p:nvSpPr>
          <p:cNvPr id="352331" name="Rectangle 4171"/>
          <p:cNvSpPr>
            <a:spLocks noChangeArrowheads="1"/>
          </p:cNvSpPr>
          <p:nvPr/>
        </p:nvSpPr>
        <p:spPr bwMode="auto">
          <a:xfrm>
            <a:off x="4686300" y="5310188"/>
            <a:ext cx="6731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水塔</a:t>
            </a:r>
          </a:p>
        </p:txBody>
      </p:sp>
      <p:sp>
        <p:nvSpPr>
          <p:cNvPr id="352332" name="Rectangle 4172"/>
          <p:cNvSpPr>
            <a:spLocks noChangeArrowheads="1"/>
          </p:cNvSpPr>
          <p:nvPr/>
        </p:nvSpPr>
        <p:spPr bwMode="auto">
          <a:xfrm>
            <a:off x="4457700" y="4852988"/>
            <a:ext cx="7493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石膏存储</a:t>
            </a:r>
          </a:p>
        </p:txBody>
      </p:sp>
      <p:sp>
        <p:nvSpPr>
          <p:cNvPr id="352333" name="Rectangle 4173"/>
          <p:cNvSpPr>
            <a:spLocks noChangeArrowheads="1"/>
          </p:cNvSpPr>
          <p:nvPr/>
        </p:nvSpPr>
        <p:spPr bwMode="auto">
          <a:xfrm>
            <a:off x="7454900" y="4224338"/>
            <a:ext cx="6731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停车场</a:t>
            </a:r>
          </a:p>
        </p:txBody>
      </p:sp>
      <p:sp>
        <p:nvSpPr>
          <p:cNvPr id="352334" name="Rectangle 4174"/>
          <p:cNvSpPr>
            <a:spLocks noChangeArrowheads="1"/>
          </p:cNvSpPr>
          <p:nvPr/>
        </p:nvSpPr>
        <p:spPr bwMode="auto">
          <a:xfrm>
            <a:off x="7689850" y="3878263"/>
            <a:ext cx="9017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市政公司</a:t>
            </a:r>
          </a:p>
        </p:txBody>
      </p:sp>
      <p:sp>
        <p:nvSpPr>
          <p:cNvPr id="352335" name="Rectangle 4175"/>
          <p:cNvSpPr>
            <a:spLocks noChangeArrowheads="1"/>
          </p:cNvSpPr>
          <p:nvPr/>
        </p:nvSpPr>
        <p:spPr bwMode="auto">
          <a:xfrm>
            <a:off x="4184650" y="3303588"/>
            <a:ext cx="12509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生物柴油加油站</a:t>
            </a:r>
          </a:p>
        </p:txBody>
      </p:sp>
      <p:sp>
        <p:nvSpPr>
          <p:cNvPr id="352336" name="Rectangle 4176"/>
          <p:cNvSpPr>
            <a:spLocks noChangeArrowheads="1"/>
          </p:cNvSpPr>
          <p:nvPr/>
        </p:nvSpPr>
        <p:spPr bwMode="auto">
          <a:xfrm>
            <a:off x="7377113" y="2054225"/>
            <a:ext cx="97631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>
                <a:latin typeface="Arial" charset="0"/>
                <a:ea typeface="SimSun" pitchFamily="2" charset="-122"/>
              </a:rPr>
              <a:t>生物火电厂</a:t>
            </a:r>
          </a:p>
        </p:txBody>
      </p:sp>
      <p:sp>
        <p:nvSpPr>
          <p:cNvPr id="352337" name="Rectangle 4177"/>
          <p:cNvSpPr>
            <a:spLocks noChangeArrowheads="1"/>
          </p:cNvSpPr>
          <p:nvPr/>
        </p:nvSpPr>
        <p:spPr bwMode="auto">
          <a:xfrm>
            <a:off x="1447800" y="3963988"/>
            <a:ext cx="7112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de-DE" sz="1200" b="1" dirty="0">
                <a:latin typeface="Arial" charset="0"/>
                <a:ea typeface="SimSun" pitchFamily="2" charset="-122"/>
              </a:rPr>
              <a:t>填埋场</a:t>
            </a:r>
          </a:p>
        </p:txBody>
      </p:sp>
      <p:sp>
        <p:nvSpPr>
          <p:cNvPr id="43" name="矩形 42"/>
          <p:cNvSpPr/>
          <p:nvPr/>
        </p:nvSpPr>
        <p:spPr>
          <a:xfrm>
            <a:off x="1126811" y="6144289"/>
            <a:ext cx="386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de-DE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内部循环</a:t>
            </a:r>
            <a:r>
              <a:rPr lang="de-DE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de-DE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材料互用</a:t>
            </a:r>
            <a:r>
              <a:rPr lang="de-DE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de-DE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能源共享</a:t>
            </a:r>
            <a:r>
              <a:rPr lang="de-DE" altLang="zh-CN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!</a:t>
            </a:r>
            <a:endParaRPr lang="en-US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880C-F0F2-4F65-BB9A-A7312989A958}" type="slidenum">
              <a:rPr lang="de-DE"/>
              <a:pPr/>
              <a:t>11</a:t>
            </a:fld>
            <a:endParaRPr lang="de-DE"/>
          </a:p>
        </p:txBody>
      </p:sp>
      <p:sp>
        <p:nvSpPr>
          <p:cNvPr id="329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业务分类</a:t>
            </a:r>
          </a:p>
        </p:txBody>
      </p:sp>
      <p:sp>
        <p:nvSpPr>
          <p:cNvPr id="329731" name="Rectangle 1027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6388" y="1905000"/>
            <a:ext cx="4265612" cy="4076700"/>
          </a:xfrm>
        </p:spPr>
        <p:txBody>
          <a:bodyPr/>
          <a:lstStyle/>
          <a:p>
            <a:r>
              <a:rPr lang="zh-CN" altLang="de-DE" sz="1800">
                <a:ea typeface="SimSun" pitchFamily="2" charset="-122"/>
              </a:rPr>
              <a:t>旧电子垃圾循环 </a:t>
            </a:r>
          </a:p>
          <a:p>
            <a:r>
              <a:rPr lang="zh-CN" altLang="de-DE" sz="1800">
                <a:ea typeface="SimSun" pitchFamily="2" charset="-122"/>
              </a:rPr>
              <a:t>塑料循环 </a:t>
            </a:r>
            <a:r>
              <a:rPr lang="de-DE" sz="1800"/>
              <a:t>– </a:t>
            </a:r>
            <a:r>
              <a:rPr lang="zh-CN" altLang="de-DE" sz="1800">
                <a:ea typeface="SimSun" pitchFamily="2" charset="-122"/>
              </a:rPr>
              <a:t>生产粉碎料和再造粒</a:t>
            </a:r>
          </a:p>
          <a:p>
            <a:r>
              <a:rPr lang="zh-CN" altLang="de-DE" sz="1800">
                <a:ea typeface="SimSun" pitchFamily="2" charset="-122"/>
              </a:rPr>
              <a:t>生产化工产品 </a:t>
            </a:r>
            <a:r>
              <a:rPr lang="de-DE" sz="1800"/>
              <a:t>– </a:t>
            </a:r>
            <a:r>
              <a:rPr lang="zh-CN" altLang="de-DE" sz="1800">
                <a:ea typeface="SimSun" pitchFamily="2" charset="-122"/>
              </a:rPr>
              <a:t>化学品和白涂料</a:t>
            </a:r>
            <a:endParaRPr lang="de-DE" sz="1800"/>
          </a:p>
          <a:p>
            <a:r>
              <a:rPr lang="zh-CN" altLang="de-DE" sz="1800">
                <a:ea typeface="SimSun" pitchFamily="2" charset="-122"/>
              </a:rPr>
              <a:t>生产石膏 ， 黏合剂</a:t>
            </a:r>
            <a:endParaRPr lang="de-DE" altLang="zh-CN" sz="1800">
              <a:ea typeface="SimSun" pitchFamily="2" charset="-122"/>
            </a:endParaRPr>
          </a:p>
          <a:p>
            <a:r>
              <a:rPr lang="zh-CN" altLang="de-DE" sz="1800">
                <a:ea typeface="SimSun" pitchFamily="2" charset="-122"/>
              </a:rPr>
              <a:t>替代燃料生产</a:t>
            </a:r>
            <a:endParaRPr lang="de-DE" sz="1800"/>
          </a:p>
          <a:p>
            <a:r>
              <a:rPr lang="zh-CN" altLang="de-DE" sz="1800">
                <a:ea typeface="SimSun" pitchFamily="2" charset="-122"/>
              </a:rPr>
              <a:t>堆肥厂</a:t>
            </a:r>
            <a:r>
              <a:rPr lang="de-DE" sz="1800"/>
              <a:t>– </a:t>
            </a:r>
            <a:r>
              <a:rPr lang="zh-CN" altLang="de-DE" sz="1800">
                <a:ea typeface="SimSun" pitchFamily="2" charset="-122"/>
              </a:rPr>
              <a:t>有机肥</a:t>
            </a:r>
          </a:p>
          <a:p>
            <a:r>
              <a:rPr lang="zh-CN" altLang="de-DE" sz="1800">
                <a:ea typeface="SimSun" pitchFamily="2" charset="-122"/>
              </a:rPr>
              <a:t>土场</a:t>
            </a:r>
            <a:r>
              <a:rPr lang="de-DE" sz="1800"/>
              <a:t> –</a:t>
            </a:r>
            <a:r>
              <a:rPr lang="zh-CN" altLang="de-DE" sz="1800">
                <a:ea typeface="SimSun" pitchFamily="2" charset="-122"/>
              </a:rPr>
              <a:t>生产土壤改良剂和燃料</a:t>
            </a:r>
            <a:endParaRPr lang="de-DE" sz="1800"/>
          </a:p>
        </p:txBody>
      </p:sp>
      <p:sp>
        <p:nvSpPr>
          <p:cNvPr id="329732" name="Rectangle 1028"/>
          <p:cNvSpPr>
            <a:spLocks noGrp="1" noChangeAspect="1" noChangeArrowheads="1"/>
          </p:cNvSpPr>
          <p:nvPr>
            <p:ph type="body" sz="half" idx="2"/>
          </p:nvPr>
        </p:nvSpPr>
        <p:spPr>
          <a:xfrm>
            <a:off x="4649788" y="1905000"/>
            <a:ext cx="4191000" cy="4278313"/>
          </a:xfrm>
        </p:spPr>
        <p:txBody>
          <a:bodyPr/>
          <a:lstStyle/>
          <a:p>
            <a:r>
              <a:rPr lang="zh-CN" altLang="de-DE" sz="1800">
                <a:ea typeface="SimSun" pitchFamily="2" charset="-122"/>
              </a:rPr>
              <a:t>冶炼炉渣</a:t>
            </a:r>
            <a:r>
              <a:rPr lang="de-DE" sz="1800"/>
              <a:t>– </a:t>
            </a:r>
            <a:r>
              <a:rPr lang="zh-CN" altLang="de-DE" sz="1800">
                <a:ea typeface="SimSun" pitchFamily="2" charset="-122"/>
              </a:rPr>
              <a:t>金属回收</a:t>
            </a:r>
          </a:p>
          <a:p>
            <a:r>
              <a:rPr lang="zh-CN" altLang="de-DE" sz="1800">
                <a:ea typeface="SimSun" pitchFamily="2" charset="-122"/>
              </a:rPr>
              <a:t>木材处理</a:t>
            </a:r>
          </a:p>
          <a:p>
            <a:r>
              <a:rPr lang="zh-CN" altLang="de-DE" sz="1800">
                <a:ea typeface="SimSun" pitchFamily="2" charset="-122"/>
              </a:rPr>
              <a:t>生物火电 </a:t>
            </a:r>
          </a:p>
          <a:p>
            <a:r>
              <a:rPr lang="zh-CN" altLang="de-DE" sz="1800">
                <a:ea typeface="SimSun" pitchFamily="2" charset="-122"/>
              </a:rPr>
              <a:t>填埋场</a:t>
            </a:r>
          </a:p>
          <a:p>
            <a:r>
              <a:rPr lang="zh-CN" altLang="de-DE" sz="1800">
                <a:ea typeface="SimSun" pitchFamily="2" charset="-122"/>
              </a:rPr>
              <a:t>动物处理</a:t>
            </a:r>
          </a:p>
          <a:p>
            <a:r>
              <a:rPr lang="zh-CN" altLang="de-DE" sz="1800">
                <a:ea typeface="SimSun" pitchFamily="2" charset="-122"/>
              </a:rPr>
              <a:t>生物柴油</a:t>
            </a:r>
          </a:p>
          <a:p>
            <a:r>
              <a:rPr lang="zh-CN" altLang="de-DE" sz="1800">
                <a:ea typeface="SimSun" pitchFamily="2" charset="-122"/>
              </a:rPr>
              <a:t>生物柴油</a:t>
            </a:r>
            <a:r>
              <a:rPr lang="de-DE" sz="1800"/>
              <a:t>-</a:t>
            </a:r>
            <a:r>
              <a:rPr lang="zh-CN" altLang="de-DE" sz="1800">
                <a:ea typeface="SimSun" pitchFamily="2" charset="-122"/>
              </a:rPr>
              <a:t>加油站</a:t>
            </a:r>
          </a:p>
          <a:p>
            <a:r>
              <a:rPr lang="zh-CN" altLang="de-DE" sz="1800">
                <a:ea typeface="SimSun" pitchFamily="2" charset="-122"/>
              </a:rPr>
              <a:t>发电厂</a:t>
            </a:r>
          </a:p>
          <a:p>
            <a:r>
              <a:rPr lang="zh-CN" altLang="de-DE" sz="1800">
                <a:ea typeface="SimSun" pitchFamily="2" charset="-122"/>
              </a:rPr>
              <a:t>环境实验室 </a:t>
            </a:r>
            <a:r>
              <a:rPr lang="de-DE" sz="1800"/>
              <a:t>(UCL)</a:t>
            </a:r>
          </a:p>
          <a:p>
            <a:r>
              <a:rPr lang="de-DE" sz="1800"/>
              <a:t>Lünen </a:t>
            </a:r>
            <a:r>
              <a:rPr lang="zh-CN" altLang="de-DE" sz="1800">
                <a:ea typeface="SimSun" pitchFamily="2" charset="-122"/>
              </a:rPr>
              <a:t>市政公司</a:t>
            </a:r>
            <a:r>
              <a:rPr lang="de-DE" sz="1800"/>
              <a:t>(WBL)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0E2F-5EC7-47AA-BAFB-C4423B482E9A}" type="slidenum">
              <a:rPr lang="de-DE"/>
              <a:pPr/>
              <a:t>12</a:t>
            </a:fld>
            <a:endParaRPr lang="de-DE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废旧家电回收中心</a:t>
            </a:r>
          </a:p>
        </p:txBody>
      </p:sp>
      <p:sp>
        <p:nvSpPr>
          <p:cNvPr id="331779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欧洲最大的废旧家电回收中心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处理所有类型家电</a:t>
            </a:r>
            <a:r>
              <a:rPr lang="de-DE" altLang="zh-CN" sz="1800">
                <a:ea typeface="SimSun" pitchFamily="2" charset="-122"/>
              </a:rPr>
              <a:t>:</a:t>
            </a:r>
            <a:r>
              <a:rPr lang="zh-CN" altLang="de-DE" sz="1800">
                <a:ea typeface="SimSun" pitchFamily="2" charset="-122"/>
              </a:rPr>
              <a:t>电视，冰箱，小家电</a:t>
            </a:r>
            <a:endParaRPr lang="de-DE" sz="1800"/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奠基</a:t>
            </a:r>
            <a:r>
              <a:rPr lang="de-DE" sz="1800"/>
              <a:t>:	2005</a:t>
            </a:r>
            <a:r>
              <a:rPr lang="zh-CN" altLang="de-DE" sz="1800">
                <a:ea typeface="SimSun" pitchFamily="2" charset="-122"/>
              </a:rPr>
              <a:t>年</a:t>
            </a:r>
            <a:r>
              <a:rPr lang="de-DE" altLang="zh-CN" sz="1800">
                <a:ea typeface="SimSun" pitchFamily="2" charset="-122"/>
              </a:rPr>
              <a:t>11</a:t>
            </a:r>
            <a:r>
              <a:rPr lang="zh-CN" altLang="de-DE" sz="1800">
                <a:ea typeface="SimSun" pitchFamily="2" charset="-122"/>
              </a:rPr>
              <a:t>月</a:t>
            </a:r>
            <a:r>
              <a:rPr lang="de-DE" altLang="zh-CN" sz="1800">
                <a:ea typeface="SimSun" pitchFamily="2" charset="-122"/>
              </a:rPr>
              <a:t>14</a:t>
            </a:r>
            <a:r>
              <a:rPr lang="zh-CN" altLang="de-DE" sz="1800">
                <a:ea typeface="SimSun" pitchFamily="2" charset="-122"/>
              </a:rPr>
              <a:t>日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投产</a:t>
            </a:r>
            <a:r>
              <a:rPr lang="de-DE" sz="1800"/>
              <a:t>: 	2006</a:t>
            </a:r>
            <a:r>
              <a:rPr lang="zh-CN" altLang="de-DE" sz="1800">
                <a:ea typeface="SimSun" pitchFamily="2" charset="-122"/>
              </a:rPr>
              <a:t>年</a:t>
            </a:r>
            <a:r>
              <a:rPr lang="de-DE" altLang="zh-CN" sz="1800">
                <a:ea typeface="SimSun" pitchFamily="2" charset="-122"/>
              </a:rPr>
              <a:t>3</a:t>
            </a:r>
            <a:r>
              <a:rPr lang="zh-CN" altLang="de-DE" sz="1800">
                <a:ea typeface="SimSun" pitchFamily="2" charset="-122"/>
              </a:rPr>
              <a:t>月</a:t>
            </a:r>
            <a:r>
              <a:rPr lang="de-DE" altLang="zh-CN" sz="1800">
                <a:ea typeface="SimSun" pitchFamily="2" charset="-122"/>
              </a:rPr>
              <a:t>24</a:t>
            </a:r>
            <a:r>
              <a:rPr lang="zh-CN" altLang="de-DE" sz="1800">
                <a:ea typeface="SimSun" pitchFamily="2" charset="-122"/>
              </a:rPr>
              <a:t>日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投资</a:t>
            </a:r>
            <a:r>
              <a:rPr lang="de-DE" sz="1800"/>
              <a:t>:	</a:t>
            </a:r>
            <a:r>
              <a:rPr lang="de-DE" altLang="zh-CN" sz="1800">
                <a:ea typeface="SimSun" pitchFamily="2" charset="-122"/>
              </a:rPr>
              <a:t>1</a:t>
            </a:r>
            <a:r>
              <a:rPr lang="zh-CN" altLang="de-DE" sz="1800">
                <a:ea typeface="SimSun" pitchFamily="2" charset="-122"/>
              </a:rPr>
              <a:t>千</a:t>
            </a:r>
            <a:r>
              <a:rPr lang="de-DE" altLang="zh-CN" sz="1800">
                <a:ea typeface="SimSun" pitchFamily="2" charset="-122"/>
              </a:rPr>
              <a:t>7</a:t>
            </a:r>
            <a:r>
              <a:rPr lang="de-DE" sz="1800"/>
              <a:t> </a:t>
            </a:r>
            <a:r>
              <a:rPr lang="zh-CN" altLang="de-DE" sz="1800">
                <a:ea typeface="SimSun" pitchFamily="2" charset="-122"/>
              </a:rPr>
              <a:t>百万欧元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 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altLang="zh-CN" sz="1800">
                <a:ea typeface="SimSun" pitchFamily="2" charset="-122"/>
              </a:rPr>
              <a:t>10</a:t>
            </a:r>
            <a:r>
              <a:rPr lang="zh-CN" altLang="de-DE" sz="1800">
                <a:ea typeface="SimSun" pitchFamily="2" charset="-122"/>
              </a:rPr>
              <a:t>万吨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	110  </a:t>
            </a:r>
          </a:p>
        </p:txBody>
      </p:sp>
      <p:pic>
        <p:nvPicPr>
          <p:cNvPr id="331784" name="Picture 8" descr="REM_2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13618" r="9128"/>
          <a:stretch>
            <a:fillRect/>
          </a:stretch>
        </p:blipFill>
        <p:spPr>
          <a:xfrm>
            <a:off x="4660900" y="1920875"/>
            <a:ext cx="4178300" cy="4060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7AAA3-707E-4747-8DC6-1CBF1EEC45E3}" type="slidenum">
              <a:rPr lang="de-DE"/>
              <a:pPr/>
              <a:t>13</a:t>
            </a:fld>
            <a:endParaRPr lang="de-DE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塑料循环 </a:t>
            </a:r>
            <a:r>
              <a:rPr lang="de-DE"/>
              <a:t>– </a:t>
            </a:r>
            <a:r>
              <a:rPr lang="zh-CN" altLang="de-DE">
                <a:ea typeface="SimSun" pitchFamily="2" charset="-122"/>
              </a:rPr>
              <a:t>生产粉碎料和再造粒</a:t>
            </a:r>
          </a:p>
        </p:txBody>
      </p:sp>
      <p:sp>
        <p:nvSpPr>
          <p:cNvPr id="25907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6388" y="1905000"/>
            <a:ext cx="4191000" cy="4078288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de-DE" sz="1800"/>
              <a:t>REMONDIS PLANO</a:t>
            </a:r>
            <a:r>
              <a:rPr lang="zh-CN" altLang="de-DE" sz="1800">
                <a:ea typeface="SimSun" pitchFamily="2" charset="-122"/>
              </a:rPr>
              <a:t>生产和销售 下列牌子的 </a:t>
            </a:r>
            <a:r>
              <a:rPr lang="de-DE" sz="1800"/>
              <a:t>PLANOLEN</a:t>
            </a:r>
            <a:r>
              <a:rPr lang="de-DE" sz="1600" baseline="30000">
                <a:latin typeface="Arial" charset="0"/>
                <a:cs typeface="Arial" charset="0"/>
              </a:rPr>
              <a:t>®</a:t>
            </a:r>
            <a:r>
              <a:rPr lang="de-DE" sz="1800"/>
              <a:t>, PLANOMID</a:t>
            </a:r>
            <a:r>
              <a:rPr lang="de-DE" sz="1600" baseline="30000">
                <a:latin typeface="Arial" charset="0"/>
                <a:cs typeface="Arial" charset="0"/>
              </a:rPr>
              <a:t>®</a:t>
            </a:r>
            <a:r>
              <a:rPr lang="de-DE" sz="1800"/>
              <a:t> PLANOPET</a:t>
            </a:r>
            <a:r>
              <a:rPr lang="de-DE" sz="1600" baseline="30000">
                <a:latin typeface="Arial" charset="0"/>
                <a:cs typeface="Arial" charset="0"/>
              </a:rPr>
              <a:t>®</a:t>
            </a:r>
            <a:r>
              <a:rPr lang="zh-CN" altLang="de-DE" sz="1800">
                <a:ea typeface="SimSun" pitchFamily="2" charset="-122"/>
                <a:cs typeface="Arial" charset="0"/>
              </a:rPr>
              <a:t>不同质量等级的</a:t>
            </a:r>
            <a:r>
              <a:rPr lang="zh-CN" altLang="de-DE" sz="1800">
                <a:ea typeface="SimSun" pitchFamily="2" charset="-122"/>
              </a:rPr>
              <a:t>粉碎料和再造粒</a:t>
            </a:r>
            <a:endParaRPr lang="de-DE" sz="1800">
              <a:ea typeface="SimSun" pitchFamily="2" charset="-122"/>
            </a:endParaRP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作为原料用于生产建材，电器外壳垃圾桶，栈板和沥青添加剂</a:t>
            </a:r>
            <a:r>
              <a:rPr lang="de-DE" sz="1800"/>
              <a:t> </a:t>
            </a:r>
            <a:endParaRPr lang="de-DE" altLang="zh-CN" sz="1800">
              <a:ea typeface="SimSun" pitchFamily="2" charset="-122"/>
            </a:endParaRP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18.000 </a:t>
            </a:r>
            <a:r>
              <a:rPr lang="zh-CN" altLang="de-DE" sz="1800">
                <a:ea typeface="SimSun" pitchFamily="2" charset="-122"/>
              </a:rPr>
              <a:t>吨</a:t>
            </a:r>
            <a:endParaRPr lang="de-DE" sz="1800"/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产出量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15.000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36</a:t>
            </a:r>
          </a:p>
        </p:txBody>
      </p:sp>
      <p:pic>
        <p:nvPicPr>
          <p:cNvPr id="259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9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22713"/>
            <a:ext cx="419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89823-8227-4E04-8119-8D7617D1AE59}" type="slidenum">
              <a:rPr lang="de-DE"/>
              <a:pPr/>
              <a:t>14</a:t>
            </a:fld>
            <a:endParaRPr lang="de-DE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化工产品生产</a:t>
            </a:r>
            <a:endParaRPr lang="de-DE">
              <a:ea typeface="SimSun" pitchFamily="2" charset="-122"/>
            </a:endParaRPr>
          </a:p>
        </p:txBody>
      </p:sp>
      <p:sp>
        <p:nvSpPr>
          <p:cNvPr id="234499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含铝的再生材料（碱洗废液等）</a:t>
            </a:r>
            <a:r>
              <a:rPr lang="de-DE" sz="1800"/>
              <a:t> </a:t>
            </a:r>
            <a:r>
              <a:rPr lang="zh-CN" altLang="de-DE" sz="1800">
                <a:ea typeface="SimSun" pitchFamily="2" charset="-122"/>
              </a:rPr>
              <a:t>会经过多级清洗，提纯和过滤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作为专业化工产品以</a:t>
            </a:r>
            <a:r>
              <a:rPr lang="de-DE" sz="1800"/>
              <a:t>alumin</a:t>
            </a:r>
            <a:r>
              <a:rPr lang="de-DE" sz="1600" baseline="30000">
                <a:latin typeface="Arial" charset="0"/>
                <a:cs typeface="Arial" charset="0"/>
              </a:rPr>
              <a:t>®</a:t>
            </a:r>
            <a:r>
              <a:rPr lang="zh-CN" altLang="de-DE" sz="1800">
                <a:ea typeface="SimSun" pitchFamily="2" charset="-122"/>
              </a:rPr>
              <a:t>品牌</a:t>
            </a:r>
            <a:r>
              <a:rPr lang="de-DE" sz="1800"/>
              <a:t> </a:t>
            </a:r>
            <a:r>
              <a:rPr lang="zh-CN" altLang="de-DE" sz="1800">
                <a:ea typeface="SimSun" pitchFamily="2" charset="-122"/>
              </a:rPr>
              <a:t>销售到污水处理厂，化工厂和建材厂。</a:t>
            </a:r>
            <a:endParaRPr lang="de-DE" sz="1800"/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	60.000 Tonnen p.a.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产出量</a:t>
            </a:r>
            <a:r>
              <a:rPr lang="de-DE" sz="1800"/>
              <a:t>:	45.000 Tonnen p.a.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12</a:t>
            </a:r>
          </a:p>
        </p:txBody>
      </p:sp>
      <p:pic>
        <p:nvPicPr>
          <p:cNvPr id="234507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4283B-491D-470B-B78B-C1A33B31ED28}" type="slidenum">
              <a:rPr lang="de-DE"/>
              <a:pPr/>
              <a:t>15</a:t>
            </a:fld>
            <a:endParaRPr lang="de-DE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化工原料生产 </a:t>
            </a:r>
            <a:r>
              <a:rPr lang="de-DE"/>
              <a:t>– </a:t>
            </a:r>
            <a:r>
              <a:rPr lang="zh-CN" altLang="de-DE">
                <a:ea typeface="SimSun" pitchFamily="2" charset="-122"/>
              </a:rPr>
              <a:t>白涂料生产</a:t>
            </a:r>
          </a:p>
        </p:txBody>
      </p:sp>
      <p:sp>
        <p:nvSpPr>
          <p:cNvPr id="266243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1625600" algn="l"/>
              </a:tabLst>
            </a:pPr>
            <a:r>
              <a:rPr lang="zh-CN" altLang="de-DE" sz="1800">
                <a:ea typeface="SimSun" pitchFamily="2" charset="-122"/>
              </a:rPr>
              <a:t>专利技术生产 人造白涂料</a:t>
            </a:r>
            <a:endParaRPr lang="de-DE" sz="1800"/>
          </a:p>
          <a:p>
            <a:pPr>
              <a:tabLst>
                <a:tab pos="1625600" algn="l"/>
              </a:tabLst>
            </a:pPr>
            <a:r>
              <a:rPr lang="zh-CN" altLang="de-DE" sz="1800">
                <a:ea typeface="SimSun" pitchFamily="2" charset="-122"/>
              </a:rPr>
              <a:t>用于生产白涂料 </a:t>
            </a:r>
            <a:r>
              <a:rPr lang="de-DE" sz="1800"/>
              <a:t>casul</a:t>
            </a:r>
            <a:r>
              <a:rPr lang="de-DE" sz="1600" baseline="30000">
                <a:latin typeface="Arial" charset="0"/>
                <a:cs typeface="Arial" charset="0"/>
              </a:rPr>
              <a:t>®</a:t>
            </a:r>
            <a:r>
              <a:rPr lang="zh-CN" altLang="de-DE" sz="1800">
                <a:ea typeface="SimSun" pitchFamily="2" charset="-122"/>
              </a:rPr>
              <a:t>重要的原料铝酸钠 </a:t>
            </a:r>
            <a:r>
              <a:rPr lang="de-DE" sz="1800"/>
              <a:t>– alumin</a:t>
            </a:r>
            <a:r>
              <a:rPr lang="de-DE" sz="1600" baseline="30000">
                <a:latin typeface="Arial" charset="0"/>
                <a:cs typeface="Arial" charset="0"/>
              </a:rPr>
              <a:t>®</a:t>
            </a:r>
            <a:endParaRPr lang="de-DE" sz="1800"/>
          </a:p>
          <a:p>
            <a:pPr>
              <a:tabLst>
                <a:tab pos="1625600" algn="l"/>
              </a:tabLst>
            </a:pPr>
            <a:r>
              <a:rPr lang="zh-CN" altLang="de-DE" sz="1800">
                <a:ea typeface="SimSun" pitchFamily="2" charset="-122"/>
              </a:rPr>
              <a:t>原料用于造纸厂，颜料厂和建材厂（分散墙涂料，环保涂料，清洁剂，特种细纸）</a:t>
            </a:r>
            <a:r>
              <a:rPr lang="de-DE" sz="1800"/>
              <a:t> </a:t>
            </a:r>
            <a:r>
              <a:rPr lang="zh-CN" altLang="de-DE" sz="1800">
                <a:ea typeface="SimSun" pitchFamily="2" charset="-122"/>
              </a:rPr>
              <a:t>投产</a:t>
            </a:r>
            <a:r>
              <a:rPr lang="de-DE" sz="1800"/>
              <a:t>:	 2005</a:t>
            </a:r>
            <a:r>
              <a:rPr lang="zh-CN" altLang="de-DE" sz="1800">
                <a:ea typeface="SimSun" pitchFamily="2" charset="-122"/>
              </a:rPr>
              <a:t>年</a:t>
            </a:r>
            <a:r>
              <a:rPr lang="de-DE" altLang="zh-CN" sz="1800">
                <a:ea typeface="SimSun" pitchFamily="2" charset="-122"/>
              </a:rPr>
              <a:t>9</a:t>
            </a:r>
            <a:r>
              <a:rPr lang="zh-CN" altLang="de-DE" sz="1800">
                <a:ea typeface="SimSun" pitchFamily="2" charset="-122"/>
              </a:rPr>
              <a:t>月</a:t>
            </a:r>
          </a:p>
          <a:p>
            <a:pPr>
              <a:tabLst>
                <a:tab pos="16256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15.000</a:t>
            </a:r>
            <a:r>
              <a:rPr lang="de-DE" altLang="zh-CN" sz="1800">
                <a:ea typeface="SimSun" pitchFamily="2" charset="-122"/>
              </a:rPr>
              <a:t> </a:t>
            </a:r>
            <a:r>
              <a:rPr lang="zh-CN" altLang="de-DE" sz="1800">
                <a:ea typeface="SimSun" pitchFamily="2" charset="-122"/>
              </a:rPr>
              <a:t>吨 </a:t>
            </a:r>
            <a:r>
              <a:rPr lang="de-DE" sz="1800"/>
              <a:t>(</a:t>
            </a:r>
            <a:r>
              <a:rPr lang="zh-CN" altLang="de-DE" sz="1800">
                <a:ea typeface="SimSun" pitchFamily="2" charset="-122"/>
              </a:rPr>
              <a:t>来源于	</a:t>
            </a:r>
            <a:r>
              <a:rPr lang="de-DE" sz="1800"/>
              <a:t>100.000</a:t>
            </a:r>
            <a:r>
              <a:rPr lang="zh-CN" altLang="de-DE" sz="1800">
                <a:ea typeface="SimSun" pitchFamily="2" charset="-122"/>
              </a:rPr>
              <a:t>吨的处理量</a:t>
            </a:r>
            <a:r>
              <a:rPr lang="de-DE" sz="1800"/>
              <a:t>)</a:t>
            </a:r>
          </a:p>
          <a:p>
            <a:pPr>
              <a:tabLst>
                <a:tab pos="16256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3</a:t>
            </a:r>
          </a:p>
        </p:txBody>
      </p:sp>
      <p:sp>
        <p:nvSpPr>
          <p:cNvPr id="266247" name="Rectangle 7"/>
          <p:cNvSpPr>
            <a:spLocks noChangeAspect="1" noChangeArrowheads="1"/>
          </p:cNvSpPr>
          <p:nvPr/>
        </p:nvSpPr>
        <p:spPr bwMode="auto">
          <a:xfrm>
            <a:off x="4648200" y="1905000"/>
            <a:ext cx="4191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3200" indent="-203200" defTabSz="330200">
              <a:buClr>
                <a:srgbClr val="FF0000"/>
              </a:buClr>
            </a:pPr>
            <a:endParaRPr lang="de-DE"/>
          </a:p>
        </p:txBody>
      </p:sp>
      <p:pic>
        <p:nvPicPr>
          <p:cNvPr id="266253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 b="647"/>
          <a:stretch>
            <a:fillRect/>
          </a:stretch>
        </p:blipFill>
        <p:spPr>
          <a:xfrm>
            <a:off x="4649788" y="4019550"/>
            <a:ext cx="4191000" cy="1949450"/>
          </a:xfrm>
          <a:noFill/>
          <a:ln/>
        </p:spPr>
      </p:pic>
      <p:pic>
        <p:nvPicPr>
          <p:cNvPr id="266255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AB47-A8B7-487A-9644-F462A58BCE9D}" type="slidenum">
              <a:rPr lang="de-DE"/>
              <a:pPr/>
              <a:t>16</a:t>
            </a:fld>
            <a:endParaRPr lang="de-DE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石膏</a:t>
            </a:r>
            <a:r>
              <a:rPr lang="de-DE"/>
              <a:t> – </a:t>
            </a:r>
            <a:r>
              <a:rPr lang="zh-CN" altLang="de-DE">
                <a:ea typeface="SimSun" pitchFamily="2" charset="-122"/>
              </a:rPr>
              <a:t>生产黏合剂和添加剂</a:t>
            </a:r>
            <a:endParaRPr lang="de-DE"/>
          </a:p>
        </p:txBody>
      </p:sp>
      <p:sp>
        <p:nvSpPr>
          <p:cNvPr id="236547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处理来自火电厂的尾气脱硫后的石膏</a:t>
            </a:r>
            <a:r>
              <a:rPr lang="de-DE" sz="1800"/>
              <a:t> (REA- Gips) </a:t>
            </a:r>
            <a:r>
              <a:rPr lang="zh-CN" altLang="de-DE" sz="1800">
                <a:ea typeface="SimSun" pitchFamily="2" charset="-122"/>
              </a:rPr>
              <a:t>和化工厂的石膏，用于生产优质建材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生产</a:t>
            </a:r>
            <a:r>
              <a:rPr lang="de-DE" sz="1800"/>
              <a:t>RADDiBIN</a:t>
            </a:r>
            <a:r>
              <a:rPr lang="de-DE" sz="1800">
                <a:cs typeface="Arial" charset="0"/>
              </a:rPr>
              <a:t>®</a:t>
            </a:r>
            <a:r>
              <a:rPr lang="zh-CN" altLang="de-DE" sz="1800">
                <a:ea typeface="SimSun" pitchFamily="2" charset="-122"/>
              </a:rPr>
              <a:t>牌的石膏类产品用于医用，建筑，食品和农业及无缝地砖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300.000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290.000 </a:t>
            </a:r>
            <a:r>
              <a:rPr lang="zh-CN" altLang="de-DE" sz="1800">
                <a:ea typeface="SimSun" pitchFamily="2" charset="-122"/>
              </a:rPr>
              <a:t>吨</a:t>
            </a:r>
            <a:r>
              <a:rPr lang="de-DE" sz="1800"/>
              <a:t>.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40</a:t>
            </a:r>
          </a:p>
        </p:txBody>
      </p:sp>
      <p:pic>
        <p:nvPicPr>
          <p:cNvPr id="2365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4191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68385-A625-472E-B608-B237D01530D2}" type="slidenum">
              <a:rPr lang="de-DE"/>
              <a:pPr/>
              <a:t>17</a:t>
            </a:fld>
            <a:endParaRPr lang="de-DE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替代燃料生产</a:t>
            </a:r>
            <a:endParaRPr lang="de-DE"/>
          </a:p>
        </p:txBody>
      </p:sp>
      <p:sp>
        <p:nvSpPr>
          <p:cNvPr id="239619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将来自家庭和商业高热值垃圾及不能再循环的物质处理为</a:t>
            </a:r>
            <a:r>
              <a:rPr lang="de-DE" sz="1800"/>
              <a:t>Retherm</a:t>
            </a:r>
            <a:r>
              <a:rPr lang="de-DE" sz="1600" baseline="30000">
                <a:latin typeface="Arial" charset="0"/>
                <a:cs typeface="Arial" charset="0"/>
              </a:rPr>
              <a:t>®</a:t>
            </a:r>
            <a:r>
              <a:rPr lang="de-DE" sz="1800"/>
              <a:t> </a:t>
            </a:r>
            <a:r>
              <a:rPr lang="zh-CN" altLang="de-DE" sz="1800">
                <a:ea typeface="SimSun" pitchFamily="2" charset="-122"/>
              </a:rPr>
              <a:t>牌的替代燃料</a:t>
            </a:r>
            <a:endParaRPr lang="de-DE" sz="1800"/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用于热电厂，水泥厂，作为石油，天然气，和煤的辅助燃料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40.000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altLang="zh-CN" sz="1800">
                <a:ea typeface="SimSun" pitchFamily="2" charset="-122"/>
              </a:rPr>
              <a:t>36.000</a:t>
            </a:r>
            <a:r>
              <a:rPr lang="de-DE" sz="1800"/>
              <a:t>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20</a:t>
            </a:r>
          </a:p>
          <a:p>
            <a:pPr>
              <a:tabLst>
                <a:tab pos="1524000" algn="l"/>
              </a:tabLst>
            </a:pPr>
            <a:endParaRPr lang="de-DE" sz="1800"/>
          </a:p>
        </p:txBody>
      </p:sp>
      <p:graphicFrame>
        <p:nvGraphicFramePr>
          <p:cNvPr id="23962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1927225"/>
          <a:ext cx="4191000" cy="4052888"/>
        </p:xfrm>
        <a:graphic>
          <a:graphicData uri="http://schemas.openxmlformats.org/drawingml/2006/compatibility">
            <com:legacyDrawing xmlns:com="http://schemas.openxmlformats.org/drawingml/2006/compatibility" spid="_x0000_s39424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6AD96-BF55-4ECA-894D-00A9903F429F}" type="slidenum">
              <a:rPr lang="de-DE"/>
              <a:pPr/>
              <a:t>18</a:t>
            </a:fld>
            <a:endParaRPr lang="de-DE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堆肥场</a:t>
            </a:r>
            <a:r>
              <a:rPr lang="de-DE" altLang="zh-CN">
                <a:ea typeface="SimSun" pitchFamily="2" charset="-122"/>
              </a:rPr>
              <a:t>-</a:t>
            </a:r>
            <a:r>
              <a:rPr lang="zh-CN" altLang="de-DE">
                <a:ea typeface="SimSun" pitchFamily="2" charset="-122"/>
              </a:rPr>
              <a:t>有机肥</a:t>
            </a:r>
          </a:p>
        </p:txBody>
      </p:sp>
      <p:sp>
        <p:nvSpPr>
          <p:cNvPr id="23347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6388" y="1905000"/>
            <a:ext cx="4265612" cy="4076700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处理生物垃圾（来自庭院修剪，公园和生活垃圾桶），生产优质有机肥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运用 </a:t>
            </a:r>
            <a:r>
              <a:rPr lang="de-DE" sz="1800"/>
              <a:t>REMONDIS </a:t>
            </a:r>
            <a:r>
              <a:rPr lang="zh-CN" altLang="de-DE" sz="1800">
                <a:ea typeface="SimSun" pitchFamily="2" charset="-122"/>
              </a:rPr>
              <a:t>研发的专利堆肥技术 </a:t>
            </a:r>
            <a:r>
              <a:rPr lang="de-DE" sz="1800"/>
              <a:t>BRIKOLLARE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以 </a:t>
            </a:r>
            <a:r>
              <a:rPr lang="de-DE" sz="1800"/>
              <a:t>humerra</a:t>
            </a:r>
            <a:r>
              <a:rPr lang="de-DE" sz="1600" baseline="30000">
                <a:latin typeface="Arial" charset="0"/>
                <a:cs typeface="Arial" charset="0"/>
              </a:rPr>
              <a:t>®</a:t>
            </a:r>
            <a:r>
              <a:rPr lang="zh-CN" altLang="de-DE" sz="1800">
                <a:ea typeface="SimSun" pitchFamily="2" charset="-122"/>
              </a:rPr>
              <a:t>牌销售不同的土壤改良物，及树皮和细有机肥</a:t>
            </a:r>
            <a:endParaRPr lang="de-DE" altLang="zh-CN" sz="1800">
              <a:ea typeface="SimSun" pitchFamily="2" charset="-122"/>
            </a:endParaRP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 </a:t>
            </a:r>
            <a:r>
              <a:rPr lang="de-DE" sz="1800"/>
              <a:t>58.000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 </a:t>
            </a:r>
            <a:r>
              <a:rPr lang="de-DE" sz="1800"/>
              <a:t>35.000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12</a:t>
            </a:r>
          </a:p>
          <a:p>
            <a:pPr>
              <a:tabLst>
                <a:tab pos="1524000" algn="l"/>
              </a:tabLst>
            </a:pPr>
            <a:endParaRPr lang="de-DE" sz="1800"/>
          </a:p>
        </p:txBody>
      </p:sp>
      <p:pic>
        <p:nvPicPr>
          <p:cNvPr id="233480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9788" y="1909763"/>
            <a:ext cx="4191000" cy="4067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49266-5100-485D-9F5B-7BEC06FA266C}" type="slidenum">
              <a:rPr lang="de-DE"/>
              <a:pPr/>
              <a:t>19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土厂 </a:t>
            </a:r>
            <a:r>
              <a:rPr lang="de-DE"/>
              <a:t>–</a:t>
            </a:r>
            <a:r>
              <a:rPr lang="zh-CN" altLang="de-DE">
                <a:ea typeface="SimSun" pitchFamily="2" charset="-122"/>
              </a:rPr>
              <a:t>生产土壤改良剂和燃料 </a:t>
            </a:r>
            <a:endParaRPr lang="de-DE"/>
          </a:p>
        </p:txBody>
      </p:sp>
      <p:sp>
        <p:nvSpPr>
          <p:cNvPr id="339971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土壤改良剂用于土壤恢复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植物生长剂用于公园和农业 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生产燃料 </a:t>
            </a:r>
            <a:r>
              <a:rPr lang="de-DE" sz="1800"/>
              <a:t>(PYROHACK </a:t>
            </a:r>
            <a:r>
              <a:rPr lang="zh-CN" altLang="de-DE" sz="1800">
                <a:ea typeface="SimSun" pitchFamily="2" charset="-122"/>
              </a:rPr>
              <a:t>和生物燃料</a:t>
            </a:r>
            <a:r>
              <a:rPr lang="de-DE" sz="1800"/>
              <a:t>)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100.000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100.000</a:t>
            </a:r>
            <a:r>
              <a:rPr lang="zh-CN" altLang="de-DE" sz="1800">
                <a:ea typeface="SimSun" pitchFamily="2" charset="-122"/>
              </a:rPr>
              <a:t>吨</a:t>
            </a:r>
            <a:endParaRPr lang="de-DE" sz="1800"/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</a:t>
            </a:r>
            <a:r>
              <a:rPr lang="de-DE" altLang="zh-CN" sz="1800">
                <a:ea typeface="SimSun" pitchFamily="2" charset="-122"/>
              </a:rPr>
              <a:t> </a:t>
            </a:r>
            <a:r>
              <a:rPr lang="de-DE" sz="1800"/>
              <a:t>2 </a:t>
            </a:r>
          </a:p>
        </p:txBody>
      </p:sp>
      <p:graphicFrame>
        <p:nvGraphicFramePr>
          <p:cNvPr id="339973" name="Object 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48200" y="1905000"/>
          <a:ext cx="4191000" cy="4079875"/>
        </p:xfrm>
        <a:graphic>
          <a:graphicData uri="http://schemas.openxmlformats.org/drawingml/2006/compatibility">
            <com:legacyDrawing xmlns:com="http://schemas.openxmlformats.org/drawingml/2006/compatibility" spid="_x0000_s39526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3DB7-006A-43A2-8DD0-E13104D44A3B}" type="slidenum">
              <a:rPr lang="de-DE" altLang="zh-CN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2</a:t>
            </a:fld>
            <a:endParaRPr lang="de-DE" altLang="zh-CN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89503" name="Rectangle 63"/>
          <p:cNvSpPr>
            <a:spLocks noChangeArrowheads="1"/>
          </p:cNvSpPr>
          <p:nvPr/>
        </p:nvSpPr>
        <p:spPr bwMode="auto">
          <a:xfrm>
            <a:off x="7364413" y="2528888"/>
            <a:ext cx="200025" cy="2990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504" name="Rectangle 64"/>
          <p:cNvSpPr>
            <a:spLocks noChangeArrowheads="1"/>
          </p:cNvSpPr>
          <p:nvPr/>
        </p:nvSpPr>
        <p:spPr bwMode="auto">
          <a:xfrm>
            <a:off x="4479925" y="2528888"/>
            <a:ext cx="200025" cy="2990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505" name="Rectangle 65"/>
          <p:cNvSpPr>
            <a:spLocks noChangeArrowheads="1"/>
          </p:cNvSpPr>
          <p:nvPr/>
        </p:nvSpPr>
        <p:spPr bwMode="auto">
          <a:xfrm>
            <a:off x="1597025" y="2528888"/>
            <a:ext cx="200025" cy="2990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 smtClean="0">
                <a:latin typeface="+mn-lt"/>
                <a:ea typeface="宋体" pitchFamily="2" charset="-122"/>
              </a:rPr>
              <a:t>RETHMANN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集团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三个重要组成部分</a:t>
            </a:r>
            <a:endParaRPr lang="de-DE" altLang="zh-CN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48" name="Rectangle 9"/>
          <p:cNvSpPr>
            <a:spLocks noChangeArrowheads="1"/>
          </p:cNvSpPr>
          <p:nvPr/>
        </p:nvSpPr>
        <p:spPr bwMode="auto">
          <a:xfrm>
            <a:off x="3178175" y="2994025"/>
            <a:ext cx="2778125" cy="177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49" name="Text Box 13"/>
          <p:cNvSpPr txBox="1">
            <a:spLocks noChangeArrowheads="1"/>
          </p:cNvSpPr>
          <p:nvPr/>
        </p:nvSpPr>
        <p:spPr bwMode="auto">
          <a:xfrm>
            <a:off x="3178175" y="3603625"/>
            <a:ext cx="2773363" cy="101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0" bIns="0">
            <a:spAutoFit/>
          </a:bodyPr>
          <a:lstStyle/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合同物流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货运物流</a:t>
            </a:r>
            <a:endParaRPr lang="en-US" altLang="zh-CN" sz="1400" dirty="0" smtClean="0"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港口物流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公共交通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50" name="Rectangle 39"/>
          <p:cNvSpPr>
            <a:spLocks noChangeArrowheads="1"/>
          </p:cNvSpPr>
          <p:nvPr/>
        </p:nvSpPr>
        <p:spPr bwMode="auto">
          <a:xfrm>
            <a:off x="3178175" y="4935538"/>
            <a:ext cx="2776538" cy="655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400" b="1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54" name="Rectangle 10"/>
          <p:cNvSpPr>
            <a:spLocks noChangeArrowheads="1"/>
          </p:cNvSpPr>
          <p:nvPr/>
        </p:nvSpPr>
        <p:spPr bwMode="auto">
          <a:xfrm>
            <a:off x="306388" y="2994025"/>
            <a:ext cx="2757487" cy="17764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55" name="Text Box 12"/>
          <p:cNvSpPr txBox="1">
            <a:spLocks noChangeArrowheads="1"/>
          </p:cNvSpPr>
          <p:nvPr/>
        </p:nvSpPr>
        <p:spPr bwMode="auto">
          <a:xfrm>
            <a:off x="322263" y="3589338"/>
            <a:ext cx="2749550" cy="47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0" bIns="0">
            <a:spAutoFit/>
          </a:bodyPr>
          <a:lstStyle/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水务经济</a:t>
            </a:r>
            <a:endParaRPr lang="en-US" altLang="zh-CN" sz="1400" dirty="0" smtClean="0"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环境服务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56" name="Rectangle 40"/>
          <p:cNvSpPr>
            <a:spLocks noChangeArrowheads="1"/>
          </p:cNvSpPr>
          <p:nvPr/>
        </p:nvSpPr>
        <p:spPr bwMode="auto">
          <a:xfrm>
            <a:off x="303213" y="4935538"/>
            <a:ext cx="2755900" cy="6556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400" b="1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61" name="Rectangle 4"/>
          <p:cNvSpPr>
            <a:spLocks noChangeArrowheads="1"/>
          </p:cNvSpPr>
          <p:nvPr/>
        </p:nvSpPr>
        <p:spPr bwMode="auto">
          <a:xfrm>
            <a:off x="6065838" y="2994025"/>
            <a:ext cx="2778125" cy="17764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62" name="Text Box 23"/>
          <p:cNvSpPr txBox="1">
            <a:spLocks noChangeArrowheads="1"/>
          </p:cNvSpPr>
          <p:nvPr/>
        </p:nvSpPr>
        <p:spPr bwMode="auto">
          <a:xfrm>
            <a:off x="6065838" y="3584575"/>
            <a:ext cx="2781300" cy="94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108000" bIns="0">
            <a:spAutoFit/>
          </a:bodyPr>
          <a:lstStyle/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动物残体处理及高质量再生产品</a:t>
            </a:r>
            <a:endParaRPr lang="en-US" altLang="zh-CN" sz="1400" dirty="0" smtClean="0"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生物能源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为农业和食品工业提供服务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63" name="Rectangle 38"/>
          <p:cNvSpPr>
            <a:spLocks noChangeArrowheads="1"/>
          </p:cNvSpPr>
          <p:nvPr/>
        </p:nvSpPr>
        <p:spPr bwMode="auto">
          <a:xfrm>
            <a:off x="6065838" y="4935538"/>
            <a:ext cx="2779712" cy="655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400" b="1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78" name="Text Box 12"/>
          <p:cNvSpPr txBox="1">
            <a:spLocks noChangeArrowheads="1"/>
          </p:cNvSpPr>
          <p:nvPr/>
        </p:nvSpPr>
        <p:spPr bwMode="auto">
          <a:xfrm>
            <a:off x="322263" y="5040313"/>
            <a:ext cx="2759075" cy="47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0" bIns="0">
            <a:spAutoFit/>
          </a:bodyPr>
          <a:lstStyle/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  <a:tabLst>
                <a:tab pos="2066925" algn="r"/>
              </a:tabLst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营业额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(2010):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53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亿欧元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  <a:tabLst>
                <a:tab pos="2066925" algn="r"/>
              </a:tabLst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员工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(2</a:t>
            </a:r>
            <a:r>
              <a:rPr lang="de-DE" altLang="zh-CN" sz="1400" dirty="0" smtClean="0">
                <a:latin typeface="宋体" pitchFamily="2" charset="-122"/>
                <a:ea typeface="宋体" pitchFamily="2" charset="-122"/>
              </a:rPr>
              <a:t>010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de-DE" altLang="zh-CN" sz="1400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de-DE" altLang="zh-CN" sz="1400" dirty="0" smtClean="0">
                <a:latin typeface="宋体" pitchFamily="2" charset="-122"/>
                <a:ea typeface="宋体" pitchFamily="2" charset="-122"/>
              </a:rPr>
              <a:t>19700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人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82" name="Text Box 12"/>
          <p:cNvSpPr txBox="1">
            <a:spLocks noChangeArrowheads="1"/>
          </p:cNvSpPr>
          <p:nvPr/>
        </p:nvSpPr>
        <p:spPr bwMode="auto">
          <a:xfrm>
            <a:off x="3178175" y="5040313"/>
            <a:ext cx="2778125" cy="47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0" bIns="0">
            <a:spAutoFit/>
          </a:bodyPr>
          <a:lstStyle/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  <a:tabLst>
                <a:tab pos="2066925" algn="r"/>
              </a:tabLst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营业额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(2010):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30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亿欧元</a:t>
            </a:r>
            <a:endParaRPr lang="de-DE" altLang="zh-CN" sz="1400" dirty="0" smtClean="0"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  <a:tabLst>
                <a:tab pos="2066925" algn="r"/>
              </a:tabLst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员工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(2010)</a:t>
            </a:r>
            <a:r>
              <a:rPr lang="de-DE" altLang="zh-CN" sz="1400" dirty="0" smtClean="0">
                <a:latin typeface="宋体" pitchFamily="2" charset="-122"/>
                <a:ea typeface="宋体" pitchFamily="2" charset="-122"/>
              </a:rPr>
              <a:t>: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de-DE" altLang="zh-CN" sz="1400" dirty="0" smtClean="0">
                <a:latin typeface="宋体" pitchFamily="2" charset="-122"/>
                <a:ea typeface="宋体" pitchFamily="2" charset="-122"/>
              </a:rPr>
              <a:t>18000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人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83" name="Text Box 12"/>
          <p:cNvSpPr txBox="1">
            <a:spLocks noChangeArrowheads="1"/>
          </p:cNvSpPr>
          <p:nvPr/>
        </p:nvSpPr>
        <p:spPr bwMode="auto">
          <a:xfrm>
            <a:off x="6065838" y="5040313"/>
            <a:ext cx="27828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0" bIns="0">
            <a:spAutoFit/>
          </a:bodyPr>
          <a:lstStyle/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  <a:tabLst>
                <a:tab pos="2066925" algn="r"/>
              </a:tabLst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营业额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(2010):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8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亿欧元</a:t>
            </a:r>
            <a:endParaRPr lang="de-DE" altLang="zh-CN" sz="1400" dirty="0" smtClean="0"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Font typeface="Wingdings" pitchFamily="2" charset="2"/>
              <a:buChar char="§"/>
              <a:tabLst>
                <a:tab pos="1971675" algn="r"/>
              </a:tabLst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员工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(2010):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4000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人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96" name="Rectangle 56"/>
          <p:cNvSpPr>
            <a:spLocks noChangeArrowheads="1"/>
          </p:cNvSpPr>
          <p:nvPr/>
        </p:nvSpPr>
        <p:spPr bwMode="auto">
          <a:xfrm>
            <a:off x="3306763" y="3133725"/>
            <a:ext cx="2525712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89451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5263" y="3248025"/>
            <a:ext cx="112395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99" name="Rectangle 59"/>
          <p:cNvSpPr>
            <a:spLocks noChangeArrowheads="1"/>
          </p:cNvSpPr>
          <p:nvPr/>
        </p:nvSpPr>
        <p:spPr bwMode="auto">
          <a:xfrm>
            <a:off x="444500" y="3133725"/>
            <a:ext cx="2498725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501" name="Rectangle 61"/>
          <p:cNvSpPr>
            <a:spLocks noChangeArrowheads="1"/>
          </p:cNvSpPr>
          <p:nvPr/>
        </p:nvSpPr>
        <p:spPr bwMode="auto">
          <a:xfrm>
            <a:off x="6197600" y="3133725"/>
            <a:ext cx="2517775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89464" name="Picture 16" descr="F:\PR\Logos\SARIA\Log-SARIA-300dp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6100" y="3225800"/>
            <a:ext cx="112395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506" name="Picture 66" descr="Flaggen_237,2x33_150_d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88" y="1622425"/>
            <a:ext cx="8534400" cy="1189038"/>
          </a:xfrm>
          <a:prstGeom prst="rect">
            <a:avLst/>
          </a:prstGeom>
          <a:noFill/>
        </p:spPr>
      </p:pic>
      <p:sp>
        <p:nvSpPr>
          <p:cNvPr id="189443" name="Rectangle 5"/>
          <p:cNvSpPr>
            <a:spLocks noChangeArrowheads="1"/>
          </p:cNvSpPr>
          <p:nvPr/>
        </p:nvSpPr>
        <p:spPr bwMode="auto">
          <a:xfrm>
            <a:off x="300038" y="1906588"/>
            <a:ext cx="5788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0975"/>
            <a:r>
              <a:rPr lang="de-DE" altLang="zh-CN" sz="2000" b="1" dirty="0">
                <a:solidFill>
                  <a:schemeClr val="bg1"/>
                </a:solidFill>
                <a:latin typeface="+mj-ea"/>
                <a:ea typeface="+mj-ea"/>
              </a:rPr>
              <a:t>RETHMANN</a:t>
            </a:r>
            <a:br>
              <a:rPr lang="de-DE" altLang="zh-CN" sz="20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集团公司</a:t>
            </a:r>
            <a:endParaRPr lang="de-DE" altLang="zh-CN" sz="20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9493" name="Text Box 12"/>
          <p:cNvSpPr txBox="1">
            <a:spLocks noChangeArrowheads="1"/>
          </p:cNvSpPr>
          <p:nvPr/>
        </p:nvSpPr>
        <p:spPr bwMode="auto">
          <a:xfrm>
            <a:off x="3173413" y="2039938"/>
            <a:ext cx="2568575" cy="47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000" tIns="0" rIns="0" bIns="0">
            <a:spAutoFit/>
          </a:bodyPr>
          <a:lstStyle/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2305050" algn="r"/>
              </a:tabLst>
            </a:pPr>
            <a:r>
              <a:rPr lang="zh-CN" altLang="en-US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营业额</a:t>
            </a:r>
            <a:r>
              <a:rPr lang="en-US" altLang="zh-CN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(2010):</a:t>
            </a:r>
            <a:r>
              <a:rPr lang="de-DE" altLang="zh-CN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9</a:t>
            </a:r>
            <a:r>
              <a:rPr lang="en-US" altLang="zh-CN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亿欧元</a:t>
            </a:r>
            <a:endParaRPr lang="de-DE" altLang="zh-CN" sz="1600" dirty="0" smtClean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  <a:p>
            <a:pPr marL="142875" indent="-142875">
              <a:lnSpc>
                <a:spcPts val="1600"/>
              </a:lnSpc>
              <a:spcAft>
                <a:spcPts val="500"/>
              </a:spcAft>
              <a:buClr>
                <a:schemeClr val="bg1"/>
              </a:buClr>
              <a:buFont typeface="Wingdings" pitchFamily="2" charset="2"/>
              <a:buChar char="§"/>
              <a:tabLst>
                <a:tab pos="2305050" algn="r"/>
              </a:tabLst>
            </a:pPr>
            <a:r>
              <a:rPr lang="zh-CN" altLang="en-US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员工</a:t>
            </a:r>
            <a:r>
              <a:rPr lang="en-US" altLang="zh-CN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de-DE" altLang="zh-CN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2010</a:t>
            </a:r>
            <a:r>
              <a:rPr lang="en-US" altLang="zh-CN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r>
              <a:rPr lang="de-DE" altLang="zh-CN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: </a:t>
            </a:r>
            <a:r>
              <a:rPr lang="zh-CN" altLang="en-US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de-DE" altLang="zh-CN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41700</a:t>
            </a:r>
            <a:r>
              <a:rPr lang="zh-CN" altLang="en-US" sz="1600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人</a:t>
            </a:r>
            <a:endParaRPr lang="de-DE" altLang="zh-CN" sz="1600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89507" name="Picture 82" descr="Logo REMOND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5375" y="3216275"/>
            <a:ext cx="1181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34525" y="5647670"/>
            <a:ext cx="54895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42875" indent="-142875" defTabSz="330200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SzPct val="60000"/>
              <a:buFont typeface="Wingdings" pitchFamily="2" charset="2"/>
              <a:buChar char="n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各种处理厂</a:t>
            </a:r>
            <a:r>
              <a:rPr lang="de-DE" altLang="zh-CN" sz="1400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de-DE" altLang="zh-CN" sz="1400" dirty="0">
                <a:latin typeface="宋体" pitchFamily="2" charset="-122"/>
                <a:ea typeface="宋体" pitchFamily="2" charset="-122"/>
              </a:rPr>
              <a:t>500</a:t>
            </a:r>
          </a:p>
          <a:p>
            <a:pPr marL="142875" indent="-142875" defTabSz="330200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SzPct val="60000"/>
              <a:buFont typeface="Wingdings" pitchFamily="2" charset="2"/>
              <a:buChar char="n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物流网络</a:t>
            </a:r>
            <a:r>
              <a:rPr lang="de-DE" altLang="zh-CN" sz="1400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&gt;</a:t>
            </a:r>
            <a:r>
              <a:rPr lang="de-DE" altLang="zh-CN" sz="1400" dirty="0" smtClean="0">
                <a:latin typeface="宋体" pitchFamily="2" charset="-122"/>
                <a:ea typeface="宋体" pitchFamily="2" charset="-122"/>
              </a:rPr>
              <a:t>7000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专业车辆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  <a:p>
            <a:pPr marL="142875" indent="-142875" defTabSz="330200">
              <a:lnSpc>
                <a:spcPts val="1600"/>
              </a:lnSpc>
              <a:spcAft>
                <a:spcPts val="500"/>
              </a:spcAft>
              <a:buClr>
                <a:srgbClr val="D90023"/>
              </a:buClr>
              <a:buSzPct val="60000"/>
              <a:buFont typeface="Wingdings" pitchFamily="2" charset="2"/>
              <a:buChar char="n"/>
            </a:pP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年处理量</a:t>
            </a:r>
            <a:r>
              <a:rPr lang="de-DE" altLang="zh-CN" sz="1400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超过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2500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万吨可回收资源及原料</a:t>
            </a:r>
            <a:endParaRPr lang="de-DE" altLang="zh-CN" sz="14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55ED-401C-4EB6-B0B0-203230B600C5}" type="slidenum">
              <a:rPr lang="de-DE"/>
              <a:pPr/>
              <a:t>20</a:t>
            </a:fld>
            <a:endParaRPr lang="de-DE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炉渣处理 </a:t>
            </a:r>
            <a:r>
              <a:rPr lang="de-DE"/>
              <a:t>– </a:t>
            </a:r>
            <a:r>
              <a:rPr lang="zh-CN" altLang="de-DE">
                <a:ea typeface="SimSun" pitchFamily="2" charset="-122"/>
              </a:rPr>
              <a:t>金属回收 </a:t>
            </a:r>
          </a:p>
        </p:txBody>
      </p:sp>
      <p:sp>
        <p:nvSpPr>
          <p:cNvPr id="237571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6388" y="1905000"/>
            <a:ext cx="4191000" cy="4078288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从钢铁厂和有色金属厂的炉渣和炉垢中回收富含的金属的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在生产工艺中添加不含炉渣的金属馏出物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将不含金属的炉渣粉用于填埋和筑坝材料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 	</a:t>
            </a:r>
            <a:r>
              <a:rPr lang="zh-CN" altLang="de-DE" sz="1800">
                <a:ea typeface="SimSun" pitchFamily="2" charset="-122"/>
              </a:rPr>
              <a:t>每年 </a:t>
            </a:r>
            <a:r>
              <a:rPr lang="de-DE" sz="1800"/>
              <a:t>240.000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 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18.000 </a:t>
            </a:r>
            <a:r>
              <a:rPr lang="zh-CN" altLang="de-DE" sz="1800">
                <a:ea typeface="SimSun" pitchFamily="2" charset="-122"/>
              </a:rPr>
              <a:t>吨 </a:t>
            </a:r>
            <a:r>
              <a:rPr lang="de-DE" sz="1800"/>
              <a:t>(</a:t>
            </a:r>
            <a:r>
              <a:rPr lang="zh-CN" altLang="de-DE" sz="1800">
                <a:ea typeface="SimSun" pitchFamily="2" charset="-122"/>
              </a:rPr>
              <a:t>金属</a:t>
            </a:r>
            <a:r>
              <a:rPr lang="de-DE" sz="1800"/>
              <a:t>) 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 15</a:t>
            </a:r>
          </a:p>
        </p:txBody>
      </p:sp>
      <p:pic>
        <p:nvPicPr>
          <p:cNvPr id="237574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30035-1C3F-477E-BC6E-0151D9404528}" type="slidenum">
              <a:rPr lang="de-DE"/>
              <a:pPr/>
              <a:t>21</a:t>
            </a:fld>
            <a:endParaRPr lang="de-DE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旧木材处理</a:t>
            </a:r>
          </a:p>
        </p:txBody>
      </p:sp>
      <p:sp>
        <p:nvSpPr>
          <p:cNvPr id="232451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6388" y="1905000"/>
            <a:ext cx="4191000" cy="4240213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旧木材分拣，破碎，筛分和风选 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作为 </a:t>
            </a:r>
            <a:r>
              <a:rPr lang="de-DE" sz="1800"/>
              <a:t>CO</a:t>
            </a:r>
            <a:r>
              <a:rPr lang="de-DE" sz="1600" baseline="-25000"/>
              <a:t>2 </a:t>
            </a:r>
            <a:r>
              <a:rPr lang="zh-CN" altLang="de-DE" sz="1800">
                <a:ea typeface="SimSun" pitchFamily="2" charset="-122"/>
              </a:rPr>
              <a:t>中性燃料用于生物火电厂或者作为生产刨花板的原料</a:t>
            </a:r>
            <a:endParaRPr lang="de-DE" sz="1800"/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 </a:t>
            </a:r>
            <a:r>
              <a:rPr lang="de-DE" sz="1800"/>
              <a:t>250.000 </a:t>
            </a:r>
            <a:r>
              <a:rPr lang="zh-CN" altLang="de-DE" sz="1800">
                <a:ea typeface="SimSun" pitchFamily="2" charset="-122"/>
              </a:rPr>
              <a:t>吨</a:t>
            </a:r>
            <a:r>
              <a:rPr lang="de-DE" sz="1800"/>
              <a:t>.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 </a:t>
            </a:r>
            <a:r>
              <a:rPr lang="de-DE" sz="1800"/>
              <a:t>250.000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14</a:t>
            </a:r>
          </a:p>
          <a:p>
            <a:pPr>
              <a:tabLst>
                <a:tab pos="1524000" algn="l"/>
              </a:tabLst>
            </a:pPr>
            <a:endParaRPr lang="de-DE" sz="1800"/>
          </a:p>
        </p:txBody>
      </p:sp>
      <p:pic>
        <p:nvPicPr>
          <p:cNvPr id="232456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91923-AC89-4AD8-AEF0-A13F27CF1C68}" type="slidenum">
              <a:rPr lang="de-DE"/>
              <a:pPr/>
              <a:t>22</a:t>
            </a:fld>
            <a:endParaRPr lang="de-DE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生物火电厂</a:t>
            </a:r>
          </a:p>
        </p:txBody>
      </p:sp>
      <p:sp>
        <p:nvSpPr>
          <p:cNvPr id="241667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6388" y="1905000"/>
            <a:ext cx="4265612" cy="4265613"/>
          </a:xfrm>
        </p:spPr>
        <p:txBody>
          <a:bodyPr/>
          <a:lstStyle/>
          <a:p>
            <a:pPr>
              <a:tabLst>
                <a:tab pos="2095500" algn="l"/>
              </a:tabLst>
            </a:pPr>
            <a:r>
              <a:rPr lang="zh-CN" altLang="de-DE" sz="1800">
                <a:ea typeface="SimSun" pitchFamily="2" charset="-122"/>
              </a:rPr>
              <a:t>获取生物环保能源</a:t>
            </a:r>
          </a:p>
          <a:p>
            <a:pPr>
              <a:tabLst>
                <a:tab pos="2095500" algn="l"/>
              </a:tabLst>
            </a:pPr>
            <a:r>
              <a:rPr lang="zh-CN" altLang="de-DE" sz="1800">
                <a:ea typeface="SimSun" pitchFamily="2" charset="-122"/>
              </a:rPr>
              <a:t>发电量 </a:t>
            </a:r>
            <a:r>
              <a:rPr lang="de-DE" sz="1800"/>
              <a:t>20 </a:t>
            </a:r>
            <a:r>
              <a:rPr lang="zh-CN" altLang="de-DE" sz="1800">
                <a:ea typeface="SimSun" pitchFamily="2" charset="-122"/>
              </a:rPr>
              <a:t>兆瓦 可以满足全部 </a:t>
            </a:r>
            <a:r>
              <a:rPr lang="de-DE" sz="1800"/>
              <a:t>Lünen</a:t>
            </a:r>
            <a:r>
              <a:rPr lang="zh-CN" altLang="de-DE" sz="1800">
                <a:ea typeface="SimSun" pitchFamily="2" charset="-122"/>
              </a:rPr>
              <a:t>地区 私人用电需要</a:t>
            </a:r>
          </a:p>
          <a:p>
            <a:pPr>
              <a:tabLst>
                <a:tab pos="2095500" algn="l"/>
              </a:tabLst>
            </a:pPr>
            <a:r>
              <a:rPr lang="de-DE" sz="1800"/>
              <a:t>Spatenstich:	2004</a:t>
            </a:r>
            <a:r>
              <a:rPr lang="zh-CN" altLang="de-DE" sz="1800">
                <a:ea typeface="SimSun" pitchFamily="2" charset="-122"/>
              </a:rPr>
              <a:t>年</a:t>
            </a:r>
            <a:r>
              <a:rPr lang="de-DE" altLang="zh-CN" sz="1800">
                <a:ea typeface="SimSun" pitchFamily="2" charset="-122"/>
              </a:rPr>
              <a:t>8</a:t>
            </a:r>
            <a:r>
              <a:rPr lang="zh-CN" altLang="de-DE" sz="1800">
                <a:ea typeface="SimSun" pitchFamily="2" charset="-122"/>
              </a:rPr>
              <a:t>月</a:t>
            </a:r>
          </a:p>
          <a:p>
            <a:pPr>
              <a:tabLst>
                <a:tab pos="2095500" algn="l"/>
              </a:tabLst>
            </a:pPr>
            <a:r>
              <a:rPr lang="zh-CN" altLang="de-DE" sz="1800">
                <a:ea typeface="SimSun" pitchFamily="2" charset="-122"/>
              </a:rPr>
              <a:t>投产</a:t>
            </a:r>
            <a:r>
              <a:rPr lang="de-DE" sz="1800"/>
              <a:t>: 	2006</a:t>
            </a:r>
            <a:r>
              <a:rPr lang="zh-CN" altLang="de-DE" sz="1800">
                <a:ea typeface="SimSun" pitchFamily="2" charset="-122"/>
              </a:rPr>
              <a:t>年</a:t>
            </a:r>
            <a:r>
              <a:rPr lang="de-DE" altLang="zh-CN" sz="1800">
                <a:ea typeface="SimSun" pitchFamily="2" charset="-122"/>
              </a:rPr>
              <a:t>6</a:t>
            </a:r>
            <a:r>
              <a:rPr lang="zh-CN" altLang="de-DE" sz="1800">
                <a:ea typeface="SimSun" pitchFamily="2" charset="-122"/>
              </a:rPr>
              <a:t>月</a:t>
            </a:r>
            <a:r>
              <a:rPr lang="de-DE" altLang="zh-CN" sz="1800">
                <a:ea typeface="SimSun" pitchFamily="2" charset="-122"/>
              </a:rPr>
              <a:t>9</a:t>
            </a:r>
            <a:r>
              <a:rPr lang="zh-CN" altLang="de-DE" sz="1800">
                <a:ea typeface="SimSun" pitchFamily="2" charset="-122"/>
              </a:rPr>
              <a:t>日</a:t>
            </a:r>
          </a:p>
          <a:p>
            <a:pPr>
              <a:tabLst>
                <a:tab pos="2095500" algn="l"/>
              </a:tabLst>
            </a:pPr>
            <a:r>
              <a:rPr lang="zh-CN" altLang="de-DE" sz="1800">
                <a:ea typeface="SimSun" pitchFamily="2" charset="-122"/>
              </a:rPr>
              <a:t>投资</a:t>
            </a:r>
            <a:r>
              <a:rPr lang="de-DE" sz="1800"/>
              <a:t>:	</a:t>
            </a:r>
            <a:r>
              <a:rPr lang="de-DE" altLang="zh-CN" sz="1800">
                <a:ea typeface="SimSun" pitchFamily="2" charset="-122"/>
              </a:rPr>
              <a:t>6</a:t>
            </a:r>
            <a:r>
              <a:rPr lang="zh-CN" altLang="de-DE" sz="1800">
                <a:ea typeface="SimSun" pitchFamily="2" charset="-122"/>
              </a:rPr>
              <a:t>千万欧元</a:t>
            </a:r>
          </a:p>
          <a:p>
            <a:pPr>
              <a:tabLst>
                <a:tab pos="20955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 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140.000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20955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	15</a:t>
            </a:r>
            <a:r>
              <a:rPr lang="zh-CN" altLang="de-DE" sz="1800">
                <a:ea typeface="SimSun" pitchFamily="2" charset="-122"/>
              </a:rPr>
              <a:t>万 千瓦时</a:t>
            </a:r>
          </a:p>
          <a:p>
            <a:pPr>
              <a:tabLst>
                <a:tab pos="20955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	15  </a:t>
            </a:r>
          </a:p>
          <a:p>
            <a:pPr>
              <a:tabLst>
                <a:tab pos="2095500" algn="l"/>
              </a:tabLst>
            </a:pPr>
            <a:endParaRPr lang="de-DE" sz="1800"/>
          </a:p>
        </p:txBody>
      </p:sp>
      <p:pic>
        <p:nvPicPr>
          <p:cNvPr id="241673" name="Picture 9" descr="REM_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12651" r="9862"/>
          <a:stretch>
            <a:fillRect/>
          </a:stretch>
        </p:blipFill>
        <p:spPr>
          <a:xfrm>
            <a:off x="4648200" y="1908175"/>
            <a:ext cx="4191000" cy="4060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5E2B7-251D-4879-9312-96D50923D0DB}" type="slidenum">
              <a:rPr lang="de-DE"/>
              <a:pPr/>
              <a:t>23</a:t>
            </a:fld>
            <a:endParaRPr lang="de-DE"/>
          </a:p>
        </p:txBody>
      </p:sp>
      <p:sp>
        <p:nvSpPr>
          <p:cNvPr id="269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SARIA</a:t>
            </a:r>
            <a:r>
              <a:rPr lang="zh-CN" altLang="de-DE">
                <a:ea typeface="SimSun" pitchFamily="2" charset="-122"/>
              </a:rPr>
              <a:t>绿色工业的动物处理厂 </a:t>
            </a:r>
            <a:r>
              <a:rPr lang="de-DE"/>
              <a:t>(TBA)</a:t>
            </a:r>
          </a:p>
        </p:txBody>
      </p:sp>
      <p:sp>
        <p:nvSpPr>
          <p:cNvPr id="269315" name="Rectangle 1027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6388" y="1905000"/>
            <a:ext cx="4265612" cy="4076700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动物副产品的杀菌和热利用，原料来自屠宰场废物</a:t>
            </a:r>
            <a:r>
              <a:rPr lang="de-DE" sz="1800"/>
              <a:t>, </a:t>
            </a:r>
            <a:r>
              <a:rPr lang="zh-CN" altLang="de-DE" sz="1800">
                <a:ea typeface="SimSun" pitchFamily="2" charset="-122"/>
              </a:rPr>
              <a:t>来自屠宰工业和农业</a:t>
            </a:r>
            <a:endParaRPr lang="de-DE" sz="1800"/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杀菌后的肉浆去脂后和其他工厂的动物粉末混合进行无剩余燃烧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  	</a:t>
            </a:r>
            <a:r>
              <a:rPr lang="zh-CN" altLang="de-DE" sz="1800">
                <a:ea typeface="SimSun" pitchFamily="2" charset="-122"/>
              </a:rPr>
              <a:t>每年 </a:t>
            </a:r>
            <a:r>
              <a:rPr lang="de-DE" sz="1800"/>
              <a:t>57.000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  	</a:t>
            </a:r>
            <a:r>
              <a:rPr lang="zh-CN" altLang="de-DE" sz="1800">
                <a:ea typeface="SimSun" pitchFamily="2" charset="-122"/>
              </a:rPr>
              <a:t>每年 </a:t>
            </a:r>
            <a:r>
              <a:rPr lang="de-DE" sz="1800"/>
              <a:t>56.500 </a:t>
            </a:r>
            <a:r>
              <a:rPr lang="zh-CN" altLang="de-DE" sz="1800">
                <a:ea typeface="SimSun" pitchFamily="2" charset="-122"/>
              </a:rPr>
              <a:t>吨 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 	58</a:t>
            </a:r>
          </a:p>
          <a:p>
            <a:pPr>
              <a:tabLst>
                <a:tab pos="1524000" algn="l"/>
              </a:tabLst>
            </a:pPr>
            <a:endParaRPr lang="de-DE" sz="1800"/>
          </a:p>
        </p:txBody>
      </p:sp>
      <p:pic>
        <p:nvPicPr>
          <p:cNvPr id="269318" name="Picture 103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9788" y="1909763"/>
            <a:ext cx="4191000" cy="4067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5260-5A79-4138-BA58-BF1B4DF12F46}" type="slidenum">
              <a:rPr lang="de-DE"/>
              <a:pPr/>
              <a:t>24</a:t>
            </a:fld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生物柴油厂</a:t>
            </a:r>
          </a:p>
        </p:txBody>
      </p:sp>
      <p:sp>
        <p:nvSpPr>
          <p:cNvPr id="332803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多原料设备用于生产生物柴油 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用动物油脂和植物油生产的生物柴油，以 </a:t>
            </a:r>
            <a:r>
              <a:rPr lang="de-DE" sz="1800"/>
              <a:t>ecoMotion </a:t>
            </a:r>
            <a:r>
              <a:rPr lang="zh-CN" altLang="de-DE" sz="1800">
                <a:ea typeface="SimSun" pitchFamily="2" charset="-122"/>
              </a:rPr>
              <a:t>牌销售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投产</a:t>
            </a:r>
            <a:r>
              <a:rPr lang="de-DE" sz="1800"/>
              <a:t>:	 2006</a:t>
            </a:r>
            <a:r>
              <a:rPr lang="zh-CN" altLang="de-DE" sz="1800">
                <a:ea typeface="SimSun" pitchFamily="2" charset="-122"/>
              </a:rPr>
              <a:t>年</a:t>
            </a:r>
            <a:r>
              <a:rPr lang="de-DE" altLang="zh-CN" sz="1800">
                <a:ea typeface="SimSun" pitchFamily="2" charset="-122"/>
              </a:rPr>
              <a:t>10</a:t>
            </a:r>
            <a:r>
              <a:rPr lang="zh-CN" altLang="de-DE" sz="1800">
                <a:ea typeface="SimSun" pitchFamily="2" charset="-122"/>
              </a:rPr>
              <a:t>月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投资</a:t>
            </a:r>
            <a:r>
              <a:rPr lang="de-DE" sz="1800"/>
              <a:t>:	</a:t>
            </a:r>
            <a:r>
              <a:rPr lang="de-DE" altLang="zh-CN" sz="1800">
                <a:ea typeface="SimSun" pitchFamily="2" charset="-122"/>
              </a:rPr>
              <a:t>2</a:t>
            </a:r>
            <a:r>
              <a:rPr lang="zh-CN" altLang="de-DE" sz="1800">
                <a:ea typeface="SimSun" pitchFamily="2" charset="-122"/>
              </a:rPr>
              <a:t>千万欧元</a:t>
            </a:r>
            <a:endParaRPr lang="de-DE" sz="1800"/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 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100.000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产量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100.000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20066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	20</a:t>
            </a:r>
          </a:p>
        </p:txBody>
      </p:sp>
      <p:pic>
        <p:nvPicPr>
          <p:cNvPr id="332811" name="Picture 11" descr="REM_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r="22536"/>
          <a:stretch>
            <a:fillRect/>
          </a:stretch>
        </p:blipFill>
        <p:spPr>
          <a:xfrm>
            <a:off x="4648200" y="1905000"/>
            <a:ext cx="4191000" cy="4059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5A179-CE53-4B2F-B0A6-C2BD42D5B5EB}" type="slidenum">
              <a:rPr lang="de-DE"/>
              <a:pPr/>
              <a:t>25</a:t>
            </a:fld>
            <a:endParaRPr lang="de-DE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生物柴油加油站</a:t>
            </a:r>
          </a:p>
        </p:txBody>
      </p:sp>
      <p:sp>
        <p:nvSpPr>
          <p:cNvPr id="244739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1333500" algn="l"/>
              </a:tabLst>
            </a:pPr>
            <a:r>
              <a:rPr lang="zh-CN" altLang="de-DE" sz="1800">
                <a:ea typeface="SimSun" pitchFamily="2" charset="-122"/>
              </a:rPr>
              <a:t>通过 </a:t>
            </a:r>
            <a:r>
              <a:rPr lang="de-DE" sz="1800"/>
              <a:t>ecoMotion </a:t>
            </a:r>
            <a:r>
              <a:rPr lang="zh-CN" altLang="de-DE" sz="1800">
                <a:ea typeface="SimSun" pitchFamily="2" charset="-122"/>
              </a:rPr>
              <a:t>公司销售</a:t>
            </a:r>
            <a:r>
              <a:rPr lang="de-DE" sz="1800"/>
              <a:t>, </a:t>
            </a:r>
            <a:r>
              <a:rPr lang="zh-CN" altLang="de-DE" sz="1800">
                <a:ea typeface="SimSun" pitchFamily="2" charset="-122"/>
              </a:rPr>
              <a:t>是一家 </a:t>
            </a:r>
            <a:r>
              <a:rPr lang="de-DE" sz="1800"/>
              <a:t>100 % </a:t>
            </a:r>
            <a:r>
              <a:rPr lang="zh-CN" altLang="de-DE" sz="1800">
                <a:ea typeface="SimSun" pitchFamily="2" charset="-122"/>
              </a:rPr>
              <a:t>的</a:t>
            </a:r>
            <a:r>
              <a:rPr lang="de-DE" sz="1800"/>
              <a:t>SARIA </a:t>
            </a:r>
            <a:r>
              <a:rPr lang="zh-CN" altLang="de-DE" sz="1800">
                <a:ea typeface="SimSun" pitchFamily="2" charset="-122"/>
              </a:rPr>
              <a:t>绿色工业子公司</a:t>
            </a:r>
          </a:p>
          <a:p>
            <a:pPr>
              <a:tabLst>
                <a:tab pos="1333500" algn="l"/>
              </a:tabLst>
            </a:pPr>
            <a:r>
              <a:rPr lang="zh-CN" altLang="de-DE" sz="1800">
                <a:ea typeface="SimSun" pitchFamily="2" charset="-122"/>
              </a:rPr>
              <a:t>生物柴油目前由位于</a:t>
            </a:r>
            <a:r>
              <a:rPr lang="de-DE" altLang="zh-CN" sz="1800">
                <a:ea typeface="SimSun" pitchFamily="2" charset="-122"/>
              </a:rPr>
              <a:t>Malchin </a:t>
            </a:r>
            <a:r>
              <a:rPr lang="zh-CN" altLang="de-DE" sz="1800">
                <a:ea typeface="SimSun" pitchFamily="2" charset="-122"/>
              </a:rPr>
              <a:t>的工厂使用菜籽油和动物油脂生产</a:t>
            </a:r>
          </a:p>
          <a:p>
            <a:pPr>
              <a:tabLst>
                <a:tab pos="1333500" algn="l"/>
              </a:tabLst>
            </a:pPr>
            <a:r>
              <a:rPr lang="zh-CN" altLang="de-DE" sz="1800">
                <a:ea typeface="SimSun" pitchFamily="2" charset="-122"/>
              </a:rPr>
              <a:t>为自有车队的 </a:t>
            </a:r>
            <a:r>
              <a:rPr lang="de-DE" sz="1800"/>
              <a:t>1.500 </a:t>
            </a:r>
            <a:r>
              <a:rPr lang="zh-CN" altLang="de-DE" sz="1800">
                <a:ea typeface="SimSun" pitchFamily="2" charset="-122"/>
              </a:rPr>
              <a:t>辆卡车 和外部企业的卡车加油</a:t>
            </a:r>
          </a:p>
          <a:p>
            <a:pPr>
              <a:tabLst>
                <a:tab pos="1333500" algn="l"/>
              </a:tabLst>
            </a:pPr>
            <a:r>
              <a:rPr lang="zh-CN" altLang="de-DE" sz="1800">
                <a:ea typeface="SimSun" pitchFamily="2" charset="-122"/>
              </a:rPr>
              <a:t>容量</a:t>
            </a:r>
            <a:r>
              <a:rPr lang="de-DE" sz="1800"/>
              <a:t>:  	3 </a:t>
            </a:r>
            <a:r>
              <a:rPr lang="zh-CN" altLang="de-DE" sz="1800">
                <a:ea typeface="SimSun" pitchFamily="2" charset="-122"/>
              </a:rPr>
              <a:t>个</a:t>
            </a:r>
            <a:r>
              <a:rPr lang="de-DE" sz="1800"/>
              <a:t>50.000 </a:t>
            </a:r>
            <a:r>
              <a:rPr lang="zh-CN" altLang="de-DE" sz="1800">
                <a:ea typeface="SimSun" pitchFamily="2" charset="-122"/>
              </a:rPr>
              <a:t>升的储罐</a:t>
            </a:r>
          </a:p>
          <a:p>
            <a:pPr>
              <a:tabLst>
                <a:tab pos="1333500" algn="l"/>
              </a:tabLst>
            </a:pPr>
            <a:endParaRPr lang="de-DE" altLang="zh-CN" sz="1800">
              <a:ea typeface="SimSun" pitchFamily="2" charset="-122"/>
            </a:endParaRPr>
          </a:p>
        </p:txBody>
      </p:sp>
      <p:pic>
        <p:nvPicPr>
          <p:cNvPr id="244749" name="Picture 1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9788" y="1909763"/>
            <a:ext cx="4191000" cy="4067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2DF8D-BEDB-4284-9E59-505828147EE8}" type="slidenum">
              <a:rPr lang="de-DE"/>
              <a:pPr/>
              <a:t>26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火电厂</a:t>
            </a:r>
          </a:p>
        </p:txBody>
      </p:sp>
      <p:sp>
        <p:nvSpPr>
          <p:cNvPr id="334851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6388" y="1905000"/>
            <a:ext cx="4265612" cy="4343400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 dirty="0">
                <a:ea typeface="SimSun" pitchFamily="2" charset="-122"/>
              </a:rPr>
              <a:t>为园区提供电能，工业蒸汽和压缩空气</a:t>
            </a:r>
          </a:p>
          <a:p>
            <a:pPr>
              <a:tabLst>
                <a:tab pos="1524000" algn="l"/>
              </a:tabLst>
            </a:pPr>
            <a:r>
              <a:rPr lang="zh-CN" altLang="de-DE" sz="1800" dirty="0">
                <a:ea typeface="SimSun" pitchFamily="2" charset="-122"/>
              </a:rPr>
              <a:t>同时使用</a:t>
            </a:r>
            <a:r>
              <a:rPr lang="de-DE" sz="1800" dirty="0"/>
              <a:t>Ballast-kohle</a:t>
            </a:r>
            <a:r>
              <a:rPr lang="zh-CN" altLang="de-DE" sz="1800" dirty="0">
                <a:ea typeface="SimSun" pitchFamily="2" charset="-122"/>
              </a:rPr>
              <a:t>（渣煤）和替代燃料 </a:t>
            </a:r>
            <a:r>
              <a:rPr lang="de-DE" sz="1800" dirty="0"/>
              <a:t>(72%) </a:t>
            </a:r>
          </a:p>
          <a:p>
            <a:pPr>
              <a:tabLst>
                <a:tab pos="1524000" algn="l"/>
              </a:tabLst>
            </a:pPr>
            <a:r>
              <a:rPr lang="zh-CN" altLang="de-DE" sz="1800" dirty="0">
                <a:ea typeface="SimSun" pitchFamily="2" charset="-122"/>
              </a:rPr>
              <a:t>将在</a:t>
            </a:r>
            <a:r>
              <a:rPr lang="de-DE" altLang="zh-CN" sz="1800" dirty="0">
                <a:ea typeface="SimSun" pitchFamily="2" charset="-122"/>
              </a:rPr>
              <a:t>TBA</a:t>
            </a:r>
            <a:r>
              <a:rPr lang="zh-CN" altLang="de-DE" sz="1800" dirty="0">
                <a:ea typeface="SimSun" pitchFamily="2" charset="-122"/>
              </a:rPr>
              <a:t>杀菌后的流动肉浆进行热能利用</a:t>
            </a:r>
            <a:endParaRPr lang="de-DE" sz="1800" dirty="0"/>
          </a:p>
          <a:p>
            <a:pPr>
              <a:tabLst>
                <a:tab pos="1524000" algn="l"/>
              </a:tabLst>
            </a:pPr>
            <a:r>
              <a:rPr lang="zh-CN" altLang="de-DE" sz="1800" dirty="0">
                <a:ea typeface="SimSun" pitchFamily="2" charset="-122"/>
              </a:rPr>
              <a:t>处理量</a:t>
            </a:r>
            <a:r>
              <a:rPr lang="de-DE" sz="1800" dirty="0"/>
              <a:t>:	</a:t>
            </a:r>
            <a:r>
              <a:rPr lang="zh-CN" altLang="de-DE" sz="1800" dirty="0">
                <a:ea typeface="SimSun" pitchFamily="2" charset="-122"/>
              </a:rPr>
              <a:t>每年</a:t>
            </a:r>
            <a:r>
              <a:rPr lang="de-DE" sz="1800" dirty="0"/>
              <a:t>160.000</a:t>
            </a:r>
            <a:r>
              <a:rPr lang="zh-CN" altLang="de-DE" sz="1800" dirty="0">
                <a:ea typeface="SimSun" pitchFamily="2" charset="-122"/>
              </a:rPr>
              <a:t>吨</a:t>
            </a:r>
          </a:p>
          <a:p>
            <a:pPr>
              <a:lnSpc>
                <a:spcPts val="2500"/>
              </a:lnSpc>
              <a:tabLst>
                <a:tab pos="1524000" algn="l"/>
              </a:tabLst>
            </a:pPr>
            <a:r>
              <a:rPr lang="zh-CN" altLang="de-DE" sz="1800" dirty="0">
                <a:ea typeface="SimSun" pitchFamily="2" charset="-122"/>
              </a:rPr>
              <a:t>产量</a:t>
            </a:r>
            <a:r>
              <a:rPr lang="de-DE" sz="1800" dirty="0"/>
              <a:t>:	50.000 </a:t>
            </a:r>
            <a:r>
              <a:rPr lang="de-DE" sz="1800" dirty="0" err="1"/>
              <a:t>MWh</a:t>
            </a:r>
            <a:r>
              <a:rPr lang="de-DE" sz="1800" dirty="0"/>
              <a:t> Strom, </a:t>
            </a:r>
            <a:br>
              <a:rPr lang="de-DE" sz="1800" dirty="0"/>
            </a:br>
            <a:r>
              <a:rPr lang="de-DE" sz="1800" dirty="0"/>
              <a:t>	125.000 </a:t>
            </a:r>
            <a:r>
              <a:rPr lang="zh-CN" altLang="de-DE" sz="1800" dirty="0">
                <a:ea typeface="SimSun" pitchFamily="2" charset="-122"/>
              </a:rPr>
              <a:t>吨蒸汽</a:t>
            </a:r>
            <a:r>
              <a:rPr lang="de-DE" sz="1800" dirty="0"/>
              <a:t>,  </a:t>
            </a:r>
            <a:br>
              <a:rPr lang="de-DE" sz="1800" dirty="0"/>
            </a:br>
            <a:r>
              <a:rPr lang="de-DE" sz="1800" dirty="0"/>
              <a:t>	55.000.000 m³ </a:t>
            </a:r>
            <a:r>
              <a:rPr lang="zh-CN" altLang="de-DE" sz="1800" dirty="0" smtClean="0">
                <a:ea typeface="SimSun" pitchFamily="2" charset="-122"/>
              </a:rPr>
              <a:t>工业高压气</a:t>
            </a:r>
            <a:endParaRPr lang="zh-CN" altLang="de-DE" sz="1800" dirty="0">
              <a:ea typeface="SimSun" pitchFamily="2" charset="-122"/>
            </a:endParaRPr>
          </a:p>
          <a:p>
            <a:pPr>
              <a:tabLst>
                <a:tab pos="1524000" algn="l"/>
              </a:tabLst>
            </a:pPr>
            <a:r>
              <a:rPr lang="zh-CN" altLang="de-DE" sz="1800" dirty="0">
                <a:ea typeface="SimSun" pitchFamily="2" charset="-122"/>
              </a:rPr>
              <a:t>员工</a:t>
            </a:r>
            <a:r>
              <a:rPr lang="de-DE" sz="1800" dirty="0"/>
              <a:t>:	38</a:t>
            </a:r>
          </a:p>
          <a:p>
            <a:pPr>
              <a:tabLst>
                <a:tab pos="1524000" algn="l"/>
              </a:tabLst>
            </a:pPr>
            <a:endParaRPr lang="de-DE" sz="1800" dirty="0"/>
          </a:p>
        </p:txBody>
      </p:sp>
      <p:pic>
        <p:nvPicPr>
          <p:cNvPr id="334853" name="Picture 5" descr="WBS-Lünen-Ta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b="40"/>
          <a:stretch>
            <a:fillRect/>
          </a:stretch>
        </p:blipFill>
        <p:spPr>
          <a:xfrm>
            <a:off x="4643438" y="1905000"/>
            <a:ext cx="4195762" cy="4076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F99D-A3C1-4F09-90EF-6CCACFDFE428}" type="slidenum">
              <a:rPr lang="de-DE"/>
              <a:pPr/>
              <a:t>27</a:t>
            </a:fld>
            <a:endParaRPr lang="de-DE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填埋场</a:t>
            </a:r>
          </a:p>
        </p:txBody>
      </p:sp>
      <p:sp>
        <p:nvSpPr>
          <p:cNvPr id="335875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以前作为 </a:t>
            </a:r>
            <a:r>
              <a:rPr lang="de-DE" sz="1800"/>
              <a:t>VAW </a:t>
            </a:r>
            <a:r>
              <a:rPr lang="zh-CN" altLang="de-DE" sz="1800">
                <a:ea typeface="SimSun" pitchFamily="2" charset="-122"/>
              </a:rPr>
              <a:t>铝厂的生产废料 填埋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在 </a:t>
            </a:r>
            <a:r>
              <a:rPr lang="de-DE" sz="1800"/>
              <a:t>1983 </a:t>
            </a:r>
            <a:r>
              <a:rPr lang="zh-CN" altLang="de-DE" sz="1800">
                <a:ea typeface="SimSun" pitchFamily="2" charset="-122"/>
              </a:rPr>
              <a:t>新建的新填埋场可以再填埋</a:t>
            </a:r>
            <a:r>
              <a:rPr lang="de-DE" sz="1800"/>
              <a:t>3 </a:t>
            </a:r>
            <a:r>
              <a:rPr lang="zh-CN" altLang="de-DE" sz="1800">
                <a:ea typeface="SimSun" pitchFamily="2" charset="-122"/>
              </a:rPr>
              <a:t>百万吨垃圾 </a:t>
            </a:r>
            <a:r>
              <a:rPr lang="de-DE" sz="1800"/>
              <a:t>– </a:t>
            </a:r>
            <a:r>
              <a:rPr lang="zh-CN" altLang="de-DE" sz="1800">
                <a:ea typeface="SimSun" pitchFamily="2" charset="-122"/>
              </a:rPr>
              <a:t>全部园区产生的垃圾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面积</a:t>
            </a:r>
            <a:r>
              <a:rPr lang="de-DE" sz="1800"/>
              <a:t>: 	</a:t>
            </a:r>
            <a:r>
              <a:rPr lang="zh-CN" altLang="de-DE" sz="1800">
                <a:ea typeface="SimSun" pitchFamily="2" charset="-122"/>
              </a:rPr>
              <a:t>旧填埋区 </a:t>
            </a:r>
            <a:r>
              <a:rPr lang="de-DE" sz="1800"/>
              <a:t>25 </a:t>
            </a:r>
            <a:r>
              <a:rPr lang="zh-CN" altLang="de-DE" sz="1800">
                <a:ea typeface="SimSun" pitchFamily="2" charset="-122"/>
              </a:rPr>
              <a:t>公顷</a:t>
            </a:r>
            <a:br>
              <a:rPr lang="zh-CN" altLang="de-DE" sz="1800">
                <a:ea typeface="SimSun" pitchFamily="2" charset="-122"/>
              </a:rPr>
            </a:br>
            <a:r>
              <a:rPr lang="zh-CN" altLang="de-DE" sz="1800">
                <a:ea typeface="SimSun" pitchFamily="2" charset="-122"/>
              </a:rPr>
              <a:t>	新添埋区 </a:t>
            </a:r>
            <a:r>
              <a:rPr lang="de-DE" sz="1800"/>
              <a:t>20</a:t>
            </a:r>
            <a:r>
              <a:rPr lang="zh-CN" altLang="de-DE" sz="1800">
                <a:ea typeface="SimSun" pitchFamily="2" charset="-122"/>
              </a:rPr>
              <a:t>公顷</a:t>
            </a:r>
            <a:r>
              <a:rPr lang="de-DE" sz="1800"/>
              <a:t>	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处理量</a:t>
            </a:r>
            <a:r>
              <a:rPr lang="de-DE" sz="1800"/>
              <a:t>: 	</a:t>
            </a:r>
            <a:r>
              <a:rPr lang="zh-CN" altLang="de-DE" sz="1800">
                <a:ea typeface="SimSun" pitchFamily="2" charset="-122"/>
              </a:rPr>
              <a:t>每年</a:t>
            </a:r>
            <a:r>
              <a:rPr lang="de-DE" sz="1800"/>
              <a:t>120.000 </a:t>
            </a:r>
            <a:r>
              <a:rPr lang="zh-CN" altLang="de-DE" sz="1800">
                <a:ea typeface="SimSun" pitchFamily="2" charset="-122"/>
              </a:rPr>
              <a:t>吨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使用期</a:t>
            </a:r>
            <a:r>
              <a:rPr lang="de-DE" sz="1800"/>
              <a:t>:	</a:t>
            </a:r>
            <a:r>
              <a:rPr lang="zh-CN" altLang="de-DE" sz="1800">
                <a:ea typeface="SimSun" pitchFamily="2" charset="-122"/>
              </a:rPr>
              <a:t>至 </a:t>
            </a:r>
            <a:r>
              <a:rPr lang="de-DE" sz="1800"/>
              <a:t>2034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	3</a:t>
            </a:r>
          </a:p>
          <a:p>
            <a:pPr>
              <a:tabLst>
                <a:tab pos="1524000" algn="l"/>
              </a:tabLst>
            </a:pPr>
            <a:endParaRPr lang="de-DE" sz="1800"/>
          </a:p>
        </p:txBody>
      </p:sp>
      <p:pic>
        <p:nvPicPr>
          <p:cNvPr id="335877" name="Picture 5" descr="Deponie_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r="-3" b="-6"/>
          <a:stretch>
            <a:fillRect/>
          </a:stretch>
        </p:blipFill>
        <p:spPr>
          <a:xfrm>
            <a:off x="4648200" y="1905000"/>
            <a:ext cx="4191000" cy="4076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B1C9-97A9-4B81-A76B-D8AC73E54823}" type="slidenum">
              <a:rPr lang="de-DE"/>
              <a:pPr/>
              <a:t>28</a:t>
            </a:fld>
            <a:endParaRPr lang="de-DE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环境实验室 </a:t>
            </a:r>
            <a:r>
              <a:rPr lang="de-DE"/>
              <a:t>(UCL)</a:t>
            </a:r>
          </a:p>
        </p:txBody>
      </p:sp>
      <p:sp>
        <p:nvSpPr>
          <p:cNvPr id="33075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06388" y="1905000"/>
            <a:ext cx="4191000" cy="4267200"/>
          </a:xfrm>
        </p:spPr>
        <p:txBody>
          <a:bodyPr/>
          <a:lstStyle/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环境专业分析</a:t>
            </a:r>
            <a:r>
              <a:rPr lang="de-DE" sz="1800"/>
              <a:t>, </a:t>
            </a:r>
            <a:r>
              <a:rPr lang="zh-CN" altLang="de-DE" sz="1800">
                <a:ea typeface="SimSun" pitchFamily="2" charset="-122"/>
              </a:rPr>
              <a:t>生产监控和质检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按照规定检验水，土和空气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为工程师事务所和政府及化工厂，建筑公司和处理企业提供服务</a:t>
            </a:r>
            <a:endParaRPr lang="de-DE" sz="1800"/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位于</a:t>
            </a:r>
            <a:r>
              <a:rPr lang="de-DE" sz="1800"/>
              <a:t>Lünen</a:t>
            </a:r>
            <a:r>
              <a:rPr lang="zh-CN" altLang="de-DE" sz="1800">
                <a:ea typeface="SimSun" pitchFamily="2" charset="-122"/>
              </a:rPr>
              <a:t>服务德国全境的中心实验室</a:t>
            </a:r>
            <a:endParaRPr lang="de-DE" sz="1800"/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	100</a:t>
            </a:r>
          </a:p>
        </p:txBody>
      </p:sp>
      <p:pic>
        <p:nvPicPr>
          <p:cNvPr id="330757" name="Picture 5" descr="R&amp;P_UC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r="18" b="-43"/>
          <a:stretch>
            <a:fillRect/>
          </a:stretch>
        </p:blipFill>
        <p:spPr>
          <a:xfrm>
            <a:off x="4651375" y="1905000"/>
            <a:ext cx="4187825" cy="4078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6C579-4388-4C9D-83A5-648494379F9A}" type="slidenum">
              <a:rPr lang="de-DE"/>
              <a:pPr/>
              <a:t>29</a:t>
            </a:fld>
            <a:endParaRPr lang="de-DE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Lünen</a:t>
            </a:r>
            <a:r>
              <a:rPr lang="de-DE" altLang="zh-CN">
                <a:ea typeface="SimSun" pitchFamily="2" charset="-122"/>
              </a:rPr>
              <a:t> </a:t>
            </a:r>
            <a:r>
              <a:rPr lang="zh-CN" altLang="de-DE">
                <a:ea typeface="SimSun" pitchFamily="2" charset="-122"/>
              </a:rPr>
              <a:t>市政公司 </a:t>
            </a:r>
            <a:r>
              <a:rPr lang="de-DE"/>
              <a:t>(WBL)</a:t>
            </a:r>
          </a:p>
        </p:txBody>
      </p:sp>
      <p:sp>
        <p:nvSpPr>
          <p:cNvPr id="242691" name="Rectangle 3"/>
          <p:cNvSpPr>
            <a:spLocks noGrp="1" noChangeAspec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tabLst>
                <a:tab pos="1524000" algn="l"/>
              </a:tabLst>
            </a:pPr>
            <a:r>
              <a:rPr lang="de-DE" sz="1800"/>
              <a:t>WBL </a:t>
            </a:r>
            <a:r>
              <a:rPr lang="zh-CN" altLang="de-DE" sz="1800">
                <a:ea typeface="SimSun" pitchFamily="2" charset="-122"/>
              </a:rPr>
              <a:t>是</a:t>
            </a:r>
            <a:r>
              <a:rPr lang="de-DE" sz="1800"/>
              <a:t>Lünen</a:t>
            </a:r>
            <a:r>
              <a:rPr lang="zh-CN" altLang="de-DE" sz="1800">
                <a:ea typeface="SimSun" pitchFamily="2" charset="-122"/>
              </a:rPr>
              <a:t>市和</a:t>
            </a:r>
            <a:r>
              <a:rPr lang="de-DE" altLang="zh-CN" sz="1800">
                <a:ea typeface="SimSun" pitchFamily="2" charset="-122"/>
              </a:rPr>
              <a:t>REMONDIS</a:t>
            </a:r>
            <a:r>
              <a:rPr lang="zh-CN" altLang="de-DE" sz="1800">
                <a:ea typeface="SimSun" pitchFamily="2" charset="-122"/>
              </a:rPr>
              <a:t>公私合营公司 </a:t>
            </a:r>
            <a:r>
              <a:rPr lang="de-DE" sz="1800"/>
              <a:t>(PPP) </a:t>
            </a:r>
            <a:endParaRPr lang="de-DE" altLang="zh-CN" sz="1800">
              <a:ea typeface="SimSun" pitchFamily="2" charset="-122"/>
            </a:endParaRP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服务内容</a:t>
            </a:r>
            <a:r>
              <a:rPr lang="de-DE" sz="1800"/>
              <a:t>:</a:t>
            </a:r>
          </a:p>
          <a:p>
            <a:pPr lvl="1"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居民，商业垃圾和有价材料收集</a:t>
            </a:r>
            <a:endParaRPr lang="de-DE" sz="1800"/>
          </a:p>
          <a:p>
            <a:pPr lvl="1"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街道清洁，冬季除雪，管线清淤，道路保养</a:t>
            </a:r>
          </a:p>
          <a:p>
            <a:pPr lvl="1"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绿地养护</a:t>
            </a:r>
            <a:r>
              <a:rPr lang="de-DE" sz="1800"/>
              <a:t>, </a:t>
            </a:r>
            <a:r>
              <a:rPr lang="zh-CN" altLang="de-DE" sz="1800">
                <a:ea typeface="SimSun" pitchFamily="2" charset="-122"/>
              </a:rPr>
              <a:t>和技术服务</a:t>
            </a:r>
          </a:p>
          <a:p>
            <a:pPr>
              <a:tabLst>
                <a:tab pos="1524000" algn="l"/>
              </a:tabLst>
            </a:pPr>
            <a:r>
              <a:rPr lang="zh-CN" altLang="de-DE" sz="1800">
                <a:ea typeface="SimSun" pitchFamily="2" charset="-122"/>
              </a:rPr>
              <a:t>员工</a:t>
            </a:r>
            <a:r>
              <a:rPr lang="de-DE" sz="1800"/>
              <a:t>:	166</a:t>
            </a:r>
          </a:p>
          <a:p>
            <a:pPr>
              <a:tabLst>
                <a:tab pos="1524000" algn="l"/>
              </a:tabLst>
            </a:pPr>
            <a:endParaRPr lang="de-DE" sz="1800"/>
          </a:p>
        </p:txBody>
      </p:sp>
      <p:pic>
        <p:nvPicPr>
          <p:cNvPr id="242695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9788" y="1914525"/>
            <a:ext cx="4191000" cy="405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5ED2-4442-481D-B00B-17796E799E3F}" type="slidenum">
              <a:rPr lang="de-DE" altLang="zh-CN"/>
              <a:pPr/>
              <a:t>3</a:t>
            </a:fld>
            <a:endParaRPr lang="de-DE" altLang="zh-CN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企业成立以来大事记</a:t>
            </a:r>
            <a:endParaRPr lang="de-DE" altLang="zh-CN" dirty="0">
              <a:ea typeface="宋体" charset="-122"/>
            </a:endParaRPr>
          </a:p>
        </p:txBody>
      </p:sp>
      <p:graphicFrame>
        <p:nvGraphicFramePr>
          <p:cNvPr id="289893" name="Group 101"/>
          <p:cNvGraphicFramePr>
            <a:graphicFrameLocks noGrp="1"/>
          </p:cNvGraphicFramePr>
          <p:nvPr>
            <p:ph idx="1"/>
          </p:nvPr>
        </p:nvGraphicFramePr>
        <p:xfrm>
          <a:off x="306388" y="1627188"/>
          <a:ext cx="8555037" cy="4605338"/>
        </p:xfrm>
        <a:graphic>
          <a:graphicData uri="http://schemas.openxmlformats.org/drawingml/2006/table">
            <a:tbl>
              <a:tblPr/>
              <a:tblGrid>
                <a:gridCol w="488950"/>
                <a:gridCol w="209550"/>
                <a:gridCol w="78565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1934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Rethmann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家族公司创立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1959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得到第一个市政垃圾处理合同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—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德国 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Selm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地区的“无尘垃圾清运”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1977</a:t>
                      </a:r>
                      <a:endParaRPr kumimoji="0" lang="de-DE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建设第一个工业水处理厂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1982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在澳大利亚成立第一家海外分公司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1990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进入东德和东欧市场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1993</a:t>
                      </a:r>
                      <a:endParaRPr kumimoji="0" lang="de-DE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接管坐落在德国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Lippe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的工厂；现在是德国最大的工业循环经济园区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1997</a:t>
                      </a:r>
                      <a:endParaRPr kumimoji="0" lang="de-DE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在法兰克福启动德国范围内最大规模的公私合营项目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1999</a:t>
                      </a:r>
                      <a:endParaRPr kumimoji="0" lang="de-DE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扩展了在饮用水生产和供应方面的服务项目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2004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/>
                          <a:ea typeface="宋体" charset="-122"/>
                          <a:cs typeface="Times New Roman" pitchFamily="18" charset="0"/>
                        </a:rPr>
                        <a:t>接管作为循环经济业龙头的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/>
                          <a:ea typeface="宋体" charset="-122"/>
                          <a:cs typeface="Times New Roman" pitchFamily="18" charset="0"/>
                        </a:rPr>
                        <a:t>RWE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/>
                          <a:ea typeface="宋体" charset="-122"/>
                          <a:cs typeface="Times New Roman" pitchFamily="18" charset="0"/>
                        </a:rPr>
                        <a:t>环境股份有限公司，使其并入瑞曼迪斯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2006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接管作为废钢和非铁金属循环业龙头的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TSR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集团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2007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作为位于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Saporoshje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的公私合营企业的控股方进入乌克兰市场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2009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瑞曼迪斯水务公司在印度成立分公司，进军俄罗斯水务市场，扩大在土耳其的经营范围，收购新西兰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Metrowaste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公司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2010</a:t>
                      </a:r>
                      <a:endParaRPr kumimoji="0" lang="de-DE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进入西班牙水服务市场，进入白俄罗斯市场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2011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674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30200" rtl="0" eaLnBrk="1" fontAlgn="base" latinLnBrk="0" hangingPunct="1">
                        <a:lnSpc>
                          <a:spcPts val="1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90023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进入中国水务和环境服务市场，成立瑞曼迪斯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香港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)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 Narrow" pitchFamily="34" charset="0"/>
                          <a:ea typeface="宋体" charset="-122"/>
                          <a:cs typeface="Times New Roman" pitchFamily="18" charset="0"/>
                        </a:rPr>
                        <a:t>有限公司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401-DAE4-41E4-B7AA-78560F01AC69}" type="slidenum">
              <a:rPr lang="de-DE"/>
              <a:pPr/>
              <a:t>30</a:t>
            </a:fld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 dirty="0">
                <a:ea typeface="SimSun" pitchFamily="2" charset="-122"/>
              </a:rPr>
              <a:t>未来规划 </a:t>
            </a:r>
            <a:r>
              <a:rPr lang="de-DE" dirty="0"/>
              <a:t>– </a:t>
            </a:r>
            <a:r>
              <a:rPr lang="zh-CN" altLang="de-DE" dirty="0">
                <a:ea typeface="SimSun" pitchFamily="2" charset="-122"/>
              </a:rPr>
              <a:t>区域发展</a:t>
            </a:r>
            <a:r>
              <a:rPr lang="de-DE" dirty="0">
                <a:solidFill>
                  <a:srgbClr val="D60000"/>
                </a:solidFill>
              </a:rPr>
              <a:t>(5 </a:t>
            </a:r>
            <a:r>
              <a:rPr lang="zh-CN" altLang="de-DE" dirty="0">
                <a:solidFill>
                  <a:srgbClr val="D60000"/>
                </a:solidFill>
                <a:ea typeface="SimSun" pitchFamily="2" charset="-122"/>
              </a:rPr>
              <a:t>年规划</a:t>
            </a:r>
            <a:r>
              <a:rPr lang="de-DE" dirty="0">
                <a:solidFill>
                  <a:srgbClr val="D60000"/>
                </a:solidFill>
              </a:rPr>
              <a:t>)</a:t>
            </a:r>
          </a:p>
        </p:txBody>
      </p:sp>
      <p:sp>
        <p:nvSpPr>
          <p:cNvPr id="338947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扩大 </a:t>
            </a:r>
            <a:r>
              <a:rPr lang="de-DE"/>
              <a:t>CASUL-</a:t>
            </a:r>
            <a:r>
              <a:rPr lang="zh-CN" altLang="de-DE">
                <a:ea typeface="SimSun" pitchFamily="2" charset="-122"/>
              </a:rPr>
              <a:t>生产</a:t>
            </a:r>
          </a:p>
          <a:p>
            <a:r>
              <a:rPr lang="zh-CN" altLang="de-DE">
                <a:ea typeface="SimSun" pitchFamily="2" charset="-122"/>
              </a:rPr>
              <a:t>改进和扩建无机材料循环</a:t>
            </a:r>
          </a:p>
          <a:p>
            <a:r>
              <a:rPr lang="zh-CN" altLang="de-DE">
                <a:ea typeface="SimSun" pitchFamily="2" charset="-122"/>
              </a:rPr>
              <a:t>研发和生产其他建材</a:t>
            </a:r>
          </a:p>
          <a:p>
            <a:r>
              <a:rPr lang="zh-CN" altLang="de-DE">
                <a:ea typeface="SimSun" pitchFamily="2" charset="-122"/>
              </a:rPr>
              <a:t>研发和生产替代燃料 </a:t>
            </a:r>
          </a:p>
          <a:p>
            <a:r>
              <a:rPr lang="de-DE"/>
              <a:t>ALSA </a:t>
            </a:r>
            <a:r>
              <a:rPr lang="zh-CN" altLang="de-DE">
                <a:ea typeface="SimSun" pitchFamily="2" charset="-122"/>
              </a:rPr>
              <a:t>领域</a:t>
            </a:r>
            <a:r>
              <a:rPr lang="de-DE"/>
              <a:t>: </a:t>
            </a:r>
            <a:r>
              <a:rPr lang="zh-CN" altLang="de-DE">
                <a:ea typeface="SimSun" pitchFamily="2" charset="-122"/>
              </a:rPr>
              <a:t>在加强有价物质回收的的同时增加工业废物的循环能力</a:t>
            </a:r>
          </a:p>
          <a:p>
            <a:r>
              <a:rPr lang="zh-CN" altLang="de-DE">
                <a:ea typeface="SimSun" pitchFamily="2" charset="-122"/>
              </a:rPr>
              <a:t>让产品前处理和后应用的相关的中型企业入住园区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401-DAE4-41E4-B7AA-78560F01AC69}" type="slidenum">
              <a:rPr lang="de-DE"/>
              <a:pPr/>
              <a:t>31</a:t>
            </a:fld>
            <a:endParaRPr lang="de-DE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29000" y="3114675"/>
            <a:ext cx="5357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200" b="1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165"/>
          <p:cNvPicPr>
            <a:picLocks noChangeAspect="1" noChangeArrowheads="1"/>
          </p:cNvPicPr>
          <p:nvPr/>
        </p:nvPicPr>
        <p:blipFill>
          <a:blip r:embed="rId2"/>
          <a:srcRect l="14377"/>
          <a:stretch>
            <a:fillRect/>
          </a:stretch>
        </p:blipFill>
        <p:spPr bwMode="auto">
          <a:xfrm>
            <a:off x="47625" y="2667000"/>
            <a:ext cx="6637338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7188" y="4653409"/>
            <a:ext cx="2266950" cy="169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167"/>
          <p:cNvSpPr>
            <a:spLocks noChangeArrowheads="1"/>
          </p:cNvSpPr>
          <p:nvPr/>
        </p:nvSpPr>
        <p:spPr bwMode="auto">
          <a:xfrm>
            <a:off x="5721331" y="3545074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" name="Oval 168"/>
          <p:cNvSpPr>
            <a:spLocks noChangeArrowheads="1"/>
          </p:cNvSpPr>
          <p:nvPr/>
        </p:nvSpPr>
        <p:spPr bwMode="auto">
          <a:xfrm>
            <a:off x="4522788" y="465296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Oval 169"/>
          <p:cNvSpPr>
            <a:spLocks noChangeArrowheads="1"/>
          </p:cNvSpPr>
          <p:nvPr/>
        </p:nvSpPr>
        <p:spPr bwMode="auto">
          <a:xfrm>
            <a:off x="5603875" y="5068888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200" b="1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" name="Picture 171"/>
          <p:cNvPicPr>
            <a:picLocks noChangeAspect="1" noChangeArrowheads="1"/>
          </p:cNvPicPr>
          <p:nvPr/>
        </p:nvPicPr>
        <p:blipFill>
          <a:blip r:embed="rId2"/>
          <a:srcRect l="76190" t="70229" r="20361" b="22888"/>
          <a:stretch>
            <a:fillRect/>
          </a:stretch>
        </p:blipFill>
        <p:spPr bwMode="auto">
          <a:xfrm>
            <a:off x="5562600" y="5140325"/>
            <a:ext cx="149225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5"/>
          <p:cNvSpPr>
            <a:spLocks noChangeArrowheads="1"/>
          </p:cNvSpPr>
          <p:nvPr/>
        </p:nvSpPr>
        <p:spPr bwMode="auto">
          <a:xfrm>
            <a:off x="8256588" y="6021834"/>
            <a:ext cx="641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de-DE" sz="1200" b="1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南投厂</a:t>
            </a:r>
          </a:p>
        </p:txBody>
      </p:sp>
      <p:sp>
        <p:nvSpPr>
          <p:cNvPr id="15" name="Line 180"/>
          <p:cNvSpPr>
            <a:spLocks noChangeShapeType="1"/>
          </p:cNvSpPr>
          <p:nvPr/>
        </p:nvSpPr>
        <p:spPr bwMode="auto">
          <a:xfrm>
            <a:off x="5592763" y="5178425"/>
            <a:ext cx="1030287" cy="6270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Line 181"/>
          <p:cNvSpPr>
            <a:spLocks noChangeShapeType="1"/>
          </p:cNvSpPr>
          <p:nvPr/>
        </p:nvSpPr>
        <p:spPr bwMode="auto">
          <a:xfrm flipV="1">
            <a:off x="1395413" y="4689475"/>
            <a:ext cx="3167062" cy="11049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Line 182"/>
          <p:cNvSpPr>
            <a:spLocks noChangeShapeType="1"/>
          </p:cNvSpPr>
          <p:nvPr/>
        </p:nvSpPr>
        <p:spPr bwMode="auto">
          <a:xfrm flipV="1">
            <a:off x="5787614" y="2151529"/>
            <a:ext cx="570155" cy="143076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Oval 170"/>
          <p:cNvSpPr>
            <a:spLocks noChangeArrowheads="1"/>
          </p:cNvSpPr>
          <p:nvPr/>
        </p:nvSpPr>
        <p:spPr bwMode="auto">
          <a:xfrm>
            <a:off x="5541963" y="5113338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9" name="Rectangle 184"/>
          <p:cNvSpPr>
            <a:spLocks noChangeArrowheads="1"/>
          </p:cNvSpPr>
          <p:nvPr/>
        </p:nvSpPr>
        <p:spPr bwMode="auto">
          <a:xfrm>
            <a:off x="405844" y="5784850"/>
            <a:ext cx="1723550" cy="5170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de-DE" sz="1200" b="1" dirty="0">
                <a:latin typeface="宋体" pitchFamily="2" charset="-122"/>
                <a:ea typeface="宋体" pitchFamily="2" charset="-122"/>
              </a:rPr>
              <a:t>重</a:t>
            </a:r>
            <a:r>
              <a:rPr lang="zh-CN" altLang="de-DE" sz="1200" b="1" dirty="0" smtClean="0">
                <a:latin typeface="宋体" pitchFamily="2" charset="-122"/>
                <a:ea typeface="宋体" pitchFamily="2" charset="-122"/>
              </a:rPr>
              <a:t>庆</a:t>
            </a:r>
            <a:r>
              <a:rPr lang="de-DE" altLang="zh-CN" sz="1200" b="1" dirty="0" smtClean="0">
                <a:latin typeface="宋体" pitchFamily="2" charset="-122"/>
                <a:ea typeface="宋体" pitchFamily="2" charset="-122"/>
              </a:rPr>
              <a:t>REMONDIS</a:t>
            </a:r>
            <a:r>
              <a:rPr lang="zh-CN" altLang="de-DE" sz="1200" b="1" dirty="0" smtClean="0">
                <a:latin typeface="宋体" pitchFamily="2" charset="-122"/>
                <a:ea typeface="宋体" pitchFamily="2" charset="-122"/>
              </a:rPr>
              <a:t>中</a:t>
            </a:r>
            <a:r>
              <a:rPr lang="zh-CN" altLang="de-DE" sz="1200" b="1" dirty="0">
                <a:latin typeface="宋体" pitchFamily="2" charset="-122"/>
                <a:ea typeface="宋体" pitchFamily="2" charset="-122"/>
              </a:rPr>
              <a:t>天环保</a:t>
            </a:r>
          </a:p>
          <a:p>
            <a:pPr algn="ctr" eaLnBrk="0" hangingPunct="0">
              <a:spcBef>
                <a:spcPct val="30000"/>
              </a:spcBef>
            </a:pPr>
            <a:r>
              <a:rPr lang="zh-CN" altLang="de-DE" sz="1200" b="1" dirty="0">
                <a:latin typeface="宋体" pitchFamily="2" charset="-122"/>
                <a:ea typeface="宋体" pitchFamily="2" charset="-122"/>
              </a:rPr>
              <a:t>合资公司 </a:t>
            </a:r>
          </a:p>
        </p:txBody>
      </p:sp>
      <p:sp>
        <p:nvSpPr>
          <p:cNvPr id="20" name="Rectangle 185"/>
          <p:cNvSpPr>
            <a:spLocks noChangeArrowheads="1"/>
          </p:cNvSpPr>
          <p:nvPr/>
        </p:nvSpPr>
        <p:spPr bwMode="auto">
          <a:xfrm>
            <a:off x="7808091" y="1808405"/>
            <a:ext cx="871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de-DE" sz="1200" b="1">
                <a:solidFill>
                  <a:schemeClr val="bg1"/>
                </a:solidFill>
              </a:rPr>
              <a:t>Shanghai</a:t>
            </a:r>
          </a:p>
        </p:txBody>
      </p:sp>
      <p:pic>
        <p:nvPicPr>
          <p:cNvPr id="21" name="Picture 38"/>
          <p:cNvPicPr>
            <a:picLocks noChangeAspect="1" noChangeArrowheads="1"/>
          </p:cNvPicPr>
          <p:nvPr/>
        </p:nvPicPr>
        <p:blipFill>
          <a:blip r:embed="rId4"/>
          <a:srcRect t="12326" r="44791" b="70660"/>
          <a:stretch>
            <a:fillRect/>
          </a:stretch>
        </p:blipFill>
        <p:spPr bwMode="auto">
          <a:xfrm>
            <a:off x="6393628" y="1513130"/>
            <a:ext cx="2184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6342828" y="2157655"/>
            <a:ext cx="2476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de-DE" sz="1200" b="1" dirty="0">
                <a:latin typeface="宋体" pitchFamily="2" charset="-122"/>
                <a:ea typeface="宋体" pitchFamily="2" charset="-122"/>
              </a:rPr>
              <a:t>工业垃圾生产替代燃料 6千吨/年</a:t>
            </a:r>
            <a:endParaRPr lang="de-DE" altLang="zh-CN" sz="1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3" name="Rectangle 184"/>
          <p:cNvSpPr>
            <a:spLocks noChangeArrowheads="1"/>
          </p:cNvSpPr>
          <p:nvPr/>
        </p:nvSpPr>
        <p:spPr bwMode="auto">
          <a:xfrm>
            <a:off x="6804025" y="6352034"/>
            <a:ext cx="18605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zh-CN" altLang="de-DE" sz="1200" b="1">
                <a:ea typeface="SimSun" pitchFamily="2" charset="-122"/>
              </a:rPr>
              <a:t>台北，高雄，南投，桃园</a:t>
            </a:r>
          </a:p>
          <a:p>
            <a:pPr algn="ctr" eaLnBrk="0" hangingPunct="0">
              <a:spcBef>
                <a:spcPct val="30000"/>
              </a:spcBef>
            </a:pPr>
            <a:r>
              <a:rPr lang="zh-CN" altLang="de-DE" sz="1200" b="1">
                <a:ea typeface="SimSun" pitchFamily="2" charset="-122"/>
              </a:rPr>
              <a:t>废塑料循环 2万吨/年</a:t>
            </a:r>
            <a:r>
              <a:rPr lang="de-DE" altLang="zh-CN" sz="1200" b="1">
                <a:ea typeface="SimSun" pitchFamily="2" charset="-122"/>
              </a:rPr>
              <a:t> </a:t>
            </a:r>
          </a:p>
        </p:txBody>
      </p:sp>
      <p:sp>
        <p:nvSpPr>
          <p:cNvPr id="24" name="矩形 23"/>
          <p:cNvSpPr/>
          <p:nvPr/>
        </p:nvSpPr>
        <p:spPr>
          <a:xfrm>
            <a:off x="6791468" y="3453205"/>
            <a:ext cx="235253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altLang="zh-CN" sz="1200" b="1" dirty="0" smtClean="0">
                <a:latin typeface="宋体" pitchFamily="2" charset="-122"/>
                <a:ea typeface="宋体" pitchFamily="2" charset="-122"/>
              </a:rPr>
              <a:t>REMONDIS </a:t>
            </a:r>
            <a:r>
              <a:rPr lang="zh-CN" altLang="de-DE" sz="1200" b="1" dirty="0" smtClean="0">
                <a:latin typeface="宋体" pitchFamily="2" charset="-122"/>
                <a:ea typeface="宋体" pitchFamily="2" charset="-122"/>
              </a:rPr>
              <a:t>上海代表处</a:t>
            </a:r>
            <a:endParaRPr lang="de-DE" altLang="zh-CN" sz="12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de-DE" altLang="zh-CN" sz="1200" b="1" dirty="0" smtClean="0">
                <a:latin typeface="宋体" pitchFamily="2" charset="-122"/>
                <a:ea typeface="宋体" pitchFamily="2" charset="-122"/>
              </a:rPr>
              <a:t>TSR</a:t>
            </a:r>
            <a:r>
              <a:rPr lang="zh-CN" altLang="de-DE" sz="1200" b="1" dirty="0" smtClean="0">
                <a:latin typeface="宋体" pitchFamily="2" charset="-122"/>
                <a:ea typeface="宋体" pitchFamily="2" charset="-122"/>
              </a:rPr>
              <a:t>废金属贸易代表处</a:t>
            </a:r>
            <a:endParaRPr lang="de-DE" altLang="zh-CN" sz="12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de-DE" sz="1200" b="1" dirty="0" smtClean="0">
                <a:latin typeface="宋体" pitchFamily="2" charset="-122"/>
                <a:ea typeface="宋体" pitchFamily="2" charset="-122"/>
              </a:rPr>
              <a:t>上海百利加防腐有限公司</a:t>
            </a:r>
            <a:endParaRPr lang="de-DE" altLang="zh-CN" sz="12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de-DE" altLang="zh-CN" sz="1200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de-DE" sz="1200" b="1" dirty="0" smtClean="0">
                <a:latin typeface="宋体" pitchFamily="2" charset="-122"/>
                <a:ea typeface="宋体" pitchFamily="2" charset="-122"/>
              </a:rPr>
              <a:t>德国克虏伯集团 </a:t>
            </a:r>
            <a:r>
              <a:rPr lang="de-DE" sz="1200" b="1" dirty="0" err="1" smtClean="0"/>
              <a:t>Xervon</a:t>
            </a:r>
            <a:r>
              <a:rPr lang="de-DE" sz="1200" b="1" dirty="0" smtClean="0"/>
              <a:t> Group</a:t>
            </a:r>
            <a:r>
              <a:rPr lang="de-DE" altLang="zh-CN" sz="1200" b="1" dirty="0" smtClean="0">
                <a:latin typeface="宋体" pitchFamily="2" charset="-122"/>
                <a:ea typeface="宋体" pitchFamily="2" charset="-122"/>
              </a:rPr>
              <a:t>)</a:t>
            </a:r>
            <a:endParaRPr lang="en-US" sz="1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5" name="Rectangle 184"/>
          <p:cNvSpPr>
            <a:spLocks noChangeArrowheads="1"/>
          </p:cNvSpPr>
          <p:nvPr/>
        </p:nvSpPr>
        <p:spPr bwMode="auto">
          <a:xfrm>
            <a:off x="4886102" y="6292251"/>
            <a:ext cx="1415772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de-DE" altLang="zh-CN" sz="1200" b="1" dirty="0" smtClean="0">
                <a:latin typeface="宋体" pitchFamily="2" charset="-122"/>
                <a:ea typeface="宋体" pitchFamily="2" charset="-122"/>
              </a:rPr>
              <a:t>REMONDIS Ltd(HK)</a:t>
            </a:r>
            <a:endParaRPr lang="zh-CN" altLang="de-DE" sz="1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56577" y="5896998"/>
            <a:ext cx="150784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de-DE" sz="1200" b="1" dirty="0" smtClean="0">
                <a:latin typeface="宋体" pitchFamily="2" charset="-122"/>
                <a:ea typeface="宋体" pitchFamily="2" charset="-122"/>
              </a:rPr>
              <a:t>瑞曼迪斯环境服务（深圳）有限公司 </a:t>
            </a:r>
            <a:endParaRPr lang="en-US" sz="1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" name="Oval 169"/>
          <p:cNvSpPr>
            <a:spLocks noChangeArrowheads="1"/>
          </p:cNvSpPr>
          <p:nvPr/>
        </p:nvSpPr>
        <p:spPr bwMode="auto">
          <a:xfrm>
            <a:off x="5157343" y="5148136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" name="Oval 169"/>
          <p:cNvSpPr>
            <a:spLocks noChangeArrowheads="1"/>
          </p:cNvSpPr>
          <p:nvPr/>
        </p:nvSpPr>
        <p:spPr bwMode="auto">
          <a:xfrm>
            <a:off x="5107051" y="506584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" name="Oval 169"/>
          <p:cNvSpPr>
            <a:spLocks noChangeArrowheads="1"/>
          </p:cNvSpPr>
          <p:nvPr/>
        </p:nvSpPr>
        <p:spPr bwMode="auto">
          <a:xfrm>
            <a:off x="5733415" y="4412044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" name="Line 180"/>
          <p:cNvSpPr>
            <a:spLocks noChangeShapeType="1"/>
          </p:cNvSpPr>
          <p:nvPr/>
        </p:nvSpPr>
        <p:spPr bwMode="auto">
          <a:xfrm flipH="1">
            <a:off x="4909931" y="5221494"/>
            <a:ext cx="248824" cy="109979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1" name="Line 180"/>
          <p:cNvSpPr>
            <a:spLocks noChangeShapeType="1"/>
          </p:cNvSpPr>
          <p:nvPr/>
        </p:nvSpPr>
        <p:spPr bwMode="auto">
          <a:xfrm flipH="1">
            <a:off x="4412975" y="5122103"/>
            <a:ext cx="706024" cy="771801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2" name="Line 180"/>
          <p:cNvSpPr>
            <a:spLocks noChangeShapeType="1"/>
          </p:cNvSpPr>
          <p:nvPr/>
        </p:nvSpPr>
        <p:spPr bwMode="auto">
          <a:xfrm flipV="1">
            <a:off x="5784920" y="3816627"/>
            <a:ext cx="993567" cy="649494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6021" y="629586"/>
            <a:ext cx="390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zh-CN" sz="2400" b="1" dirty="0" smtClean="0">
                <a:latin typeface="宋体" pitchFamily="2" charset="-122"/>
                <a:ea typeface="宋体" pitchFamily="2" charset="-122"/>
              </a:rPr>
              <a:t>REMONDIS</a:t>
            </a:r>
            <a:r>
              <a:rPr lang="zh-CN" altLang="de-DE" sz="2400" b="1" dirty="0" smtClean="0">
                <a:latin typeface="宋体" pitchFamily="2" charset="-122"/>
                <a:ea typeface="宋体" pitchFamily="2" charset="-122"/>
              </a:rPr>
              <a:t>公司在中国的业务</a:t>
            </a:r>
            <a:endParaRPr lang="de-DE" altLang="zh-CN" sz="2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4" name="Picture 1120" descr="http://www.loonggas.com/English/images/logo-b-e.jpg"/>
          <p:cNvPicPr>
            <a:picLocks noChangeAspect="1" noChangeArrowheads="1"/>
          </p:cNvPicPr>
          <p:nvPr/>
        </p:nvPicPr>
        <p:blipFill>
          <a:blip r:embed="rId5" r:link="rId6" cstate="print">
            <a:lum contrast="10000"/>
          </a:blip>
          <a:srcRect/>
          <a:stretch>
            <a:fillRect/>
          </a:stretch>
        </p:blipFill>
        <p:spPr bwMode="auto">
          <a:xfrm>
            <a:off x="3754209" y="1214437"/>
            <a:ext cx="16002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Line 182"/>
          <p:cNvSpPr>
            <a:spLocks noChangeShapeType="1"/>
          </p:cNvSpPr>
          <p:nvPr/>
        </p:nvSpPr>
        <p:spPr bwMode="auto">
          <a:xfrm flipH="1" flipV="1">
            <a:off x="5661083" y="1618128"/>
            <a:ext cx="141003" cy="1702014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" name="Oval 167"/>
          <p:cNvSpPr>
            <a:spLocks noChangeArrowheads="1"/>
          </p:cNvSpPr>
          <p:nvPr/>
        </p:nvSpPr>
        <p:spPr bwMode="auto">
          <a:xfrm>
            <a:off x="5732213" y="33273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2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3055342" y="1678683"/>
            <a:ext cx="2476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de-DE" sz="1200" b="1" dirty="0" smtClean="0">
                <a:latin typeface="宋体" pitchFamily="2" charset="-122"/>
                <a:ea typeface="宋体" pitchFamily="2" charset="-122"/>
              </a:rPr>
              <a:t>哈尔滨龙能燃气公司宾县垃圾产沼气项目</a:t>
            </a:r>
            <a:r>
              <a:rPr lang="de-DE" altLang="zh-CN" sz="1200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de-DE" sz="1200" b="1" dirty="0" smtClean="0">
                <a:latin typeface="宋体" pitchFamily="2" charset="-122"/>
                <a:ea typeface="宋体" pitchFamily="2" charset="-122"/>
              </a:rPr>
              <a:t>技术咨询和支持 </a:t>
            </a:r>
            <a:r>
              <a:rPr lang="de-DE" altLang="zh-CN" sz="1200" b="1" dirty="0" smtClean="0">
                <a:latin typeface="宋体" pitchFamily="2" charset="-122"/>
                <a:ea typeface="宋体" pitchFamily="2" charset="-122"/>
              </a:rPr>
              <a:t>)</a:t>
            </a:r>
            <a:endParaRPr lang="de-DE" altLang="zh-CN" sz="12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谢谢您的关注！</a:t>
            </a:r>
          </a:p>
        </p:txBody>
      </p:sp>
      <p:pic>
        <p:nvPicPr>
          <p:cNvPr id="5" name="Picture 4" descr="Mann_mit_Helm"/>
          <p:cNvPicPr>
            <a:picLocks noChangeAspect="1" noChangeArrowheads="1"/>
          </p:cNvPicPr>
          <p:nvPr/>
        </p:nvPicPr>
        <p:blipFill>
          <a:blip r:embed="rId2"/>
          <a:srcRect r="-24" b="5"/>
          <a:stretch>
            <a:fillRect/>
          </a:stretch>
        </p:blipFill>
        <p:spPr bwMode="auto">
          <a:xfrm>
            <a:off x="14288" y="1982788"/>
            <a:ext cx="8831262" cy="4160837"/>
          </a:xfrm>
          <a:prstGeom prst="rect">
            <a:avLst/>
          </a:prstGeom>
          <a:noFill/>
        </p:spPr>
      </p:pic>
      <p:sp>
        <p:nvSpPr>
          <p:cNvPr id="402433" name="Rectangle 1"/>
          <p:cNvSpPr>
            <a:spLocks noChangeArrowheads="1"/>
          </p:cNvSpPr>
          <p:nvPr/>
        </p:nvSpPr>
        <p:spPr bwMode="auto">
          <a:xfrm>
            <a:off x="0" y="6179717"/>
            <a:ext cx="64235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zh-CN" alt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瑞曼迪斯环境服务（深圳）有限公司</a:t>
            </a:r>
            <a:r>
              <a:rPr kumimoji="0" lang="zh-CN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// </a:t>
            </a:r>
            <a:r>
              <a:rPr kumimoji="0" lang="zh-CN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深圳蛇口工业区龟山路</a:t>
            </a:r>
            <a:r>
              <a:rPr kumimoji="0" lang="de-DE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8</a:t>
            </a:r>
            <a:r>
              <a:rPr kumimoji="0" lang="zh-CN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号明华国际会议中心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C</a:t>
            </a:r>
            <a:r>
              <a:rPr kumimoji="0" lang="zh-CN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座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1301</a:t>
            </a:r>
            <a:r>
              <a:rPr kumimoji="0" lang="zh-CN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室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// </a:t>
            </a:r>
            <a:r>
              <a:rPr kumimoji="0" lang="zh-CN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邮编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:518067</a:t>
            </a:r>
            <a:r>
              <a:rPr kumimoji="0" lang="de-DE" altLang="zh-CN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de-DE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BE8363-9C15-41AD-A68E-8456769EF3B0}" type="slidenum">
              <a:rPr lang="de-DE" altLang="zh-CN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de-DE" altLang="zh-CN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5059" name="Picture 2050"/>
          <p:cNvPicPr>
            <a:picLocks noChangeAspect="1" noChangeArrowheads="1"/>
          </p:cNvPicPr>
          <p:nvPr/>
        </p:nvPicPr>
        <p:blipFill>
          <a:blip r:embed="rId3"/>
          <a:srcRect l="13280" t="15012" r="25751" b="5864"/>
          <a:stretch>
            <a:fillRect/>
          </a:stretch>
        </p:blipFill>
        <p:spPr bwMode="auto">
          <a:xfrm>
            <a:off x="6786563" y="1641475"/>
            <a:ext cx="20542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2051"/>
          <p:cNvSpPr>
            <a:spLocks noChangeArrowheads="1"/>
          </p:cNvSpPr>
          <p:nvPr/>
        </p:nvSpPr>
        <p:spPr bwMode="auto">
          <a:xfrm>
            <a:off x="0" y="698500"/>
            <a:ext cx="650398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768350">
              <a:lnSpc>
                <a:spcPts val="2850"/>
              </a:lnSpc>
              <a:spcBef>
                <a:spcPct val="20000"/>
              </a:spcBef>
            </a:pPr>
            <a:endParaRPr lang="en-US" altLang="zh-CN" sz="2800" b="1">
              <a:solidFill>
                <a:schemeClr val="bg2"/>
              </a:solidFill>
            </a:endParaRPr>
          </a:p>
        </p:txBody>
      </p:sp>
      <p:sp>
        <p:nvSpPr>
          <p:cNvPr id="45061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pitchFamily="2" charset="-122"/>
              </a:rPr>
              <a:t>环保服务</a:t>
            </a:r>
            <a:r>
              <a:rPr lang="en-AU" altLang="zh-CN" dirty="0" smtClean="0">
                <a:ea typeface="宋体" pitchFamily="2" charset="-122"/>
              </a:rPr>
              <a:t> </a:t>
            </a:r>
            <a:br>
              <a:rPr lang="en-AU" altLang="zh-CN" dirty="0" smtClean="0">
                <a:ea typeface="宋体" pitchFamily="2" charset="-122"/>
              </a:rPr>
            </a:br>
            <a:r>
              <a:rPr lang="zh-CN" altLang="en-US" dirty="0" smtClean="0">
                <a:ea typeface="宋体" pitchFamily="2" charset="-122"/>
              </a:rPr>
              <a:t>参考项目</a:t>
            </a:r>
            <a:r>
              <a:rPr lang="en-GB" altLang="zh-CN" dirty="0" smtClean="0">
                <a:ea typeface="宋体" pitchFamily="2" charset="-122"/>
              </a:rPr>
              <a:t> – </a:t>
            </a:r>
            <a:r>
              <a:rPr lang="zh-CN" altLang="en-US" dirty="0" smtClean="0">
                <a:ea typeface="宋体" pitchFamily="2" charset="-122"/>
              </a:rPr>
              <a:t>市政项目</a:t>
            </a:r>
            <a:r>
              <a:rPr lang="de-DE" altLang="zh-CN" dirty="0" smtClean="0">
                <a:ea typeface="宋体" pitchFamily="2" charset="-122"/>
              </a:rPr>
              <a:t>(</a:t>
            </a:r>
            <a:r>
              <a:rPr lang="zh-CN" altLang="de-DE" dirty="0" smtClean="0">
                <a:ea typeface="宋体" pitchFamily="2" charset="-122"/>
              </a:rPr>
              <a:t>德国</a:t>
            </a:r>
            <a:r>
              <a:rPr lang="de-DE" altLang="zh-CN" dirty="0" smtClean="0">
                <a:ea typeface="宋体" pitchFamily="2" charset="-122"/>
              </a:rPr>
              <a:t>)</a:t>
            </a:r>
          </a:p>
        </p:txBody>
      </p:sp>
      <p:pic>
        <p:nvPicPr>
          <p:cNvPr id="45062" name="Picture 2057" descr="Seitenlader FIN"/>
          <p:cNvPicPr>
            <a:picLocks noChangeAspect="1" noChangeArrowheads="1"/>
          </p:cNvPicPr>
          <p:nvPr/>
        </p:nvPicPr>
        <p:blipFill>
          <a:blip r:embed="rId4"/>
          <a:srcRect l="14169" r="14897"/>
          <a:stretch>
            <a:fillRect/>
          </a:stretch>
        </p:blipFill>
        <p:spPr bwMode="auto">
          <a:xfrm>
            <a:off x="6792913" y="3797300"/>
            <a:ext cx="205581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909050" y="3543300"/>
            <a:ext cx="460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altLang="zh-CN" sz="800"/>
              <a:t>1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8918575" y="5705475"/>
            <a:ext cx="69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altLang="zh-CN" sz="800"/>
              <a:t>2 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96863" y="5657850"/>
            <a:ext cx="2308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zh-CN" sz="800"/>
              <a:t>1 BEG, Bremen // 2 FES, Frankfurt</a:t>
            </a:r>
          </a:p>
        </p:txBody>
      </p:sp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296863" y="1631950"/>
            <a:ext cx="5926137" cy="3468688"/>
            <a:chOff x="187" y="1028"/>
            <a:chExt cx="3733" cy="2185"/>
          </a:xfrm>
        </p:grpSpPr>
        <p:sp>
          <p:nvSpPr>
            <p:cNvPr id="45067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87" y="1028"/>
              <a:ext cx="3717" cy="2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Rectangle 14"/>
            <p:cNvSpPr>
              <a:spLocks noChangeArrowheads="1"/>
            </p:cNvSpPr>
            <p:nvPr/>
          </p:nvSpPr>
          <p:spPr bwMode="auto">
            <a:xfrm>
              <a:off x="191" y="1032"/>
              <a:ext cx="3710" cy="156"/>
            </a:xfrm>
            <a:prstGeom prst="rect">
              <a:avLst/>
            </a:prstGeom>
            <a:solidFill>
              <a:srgbClr val="5B8F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69" name="Rectangle 15"/>
            <p:cNvSpPr>
              <a:spLocks noChangeArrowheads="1"/>
            </p:cNvSpPr>
            <p:nvPr/>
          </p:nvSpPr>
          <p:spPr bwMode="auto">
            <a:xfrm>
              <a:off x="191" y="1187"/>
              <a:ext cx="3710" cy="157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0" name="Rectangle 16"/>
            <p:cNvSpPr>
              <a:spLocks noChangeArrowheads="1"/>
            </p:cNvSpPr>
            <p:nvPr/>
          </p:nvSpPr>
          <p:spPr bwMode="auto">
            <a:xfrm>
              <a:off x="191" y="1498"/>
              <a:ext cx="3710" cy="157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1" name="Rectangle 17"/>
            <p:cNvSpPr>
              <a:spLocks noChangeArrowheads="1"/>
            </p:cNvSpPr>
            <p:nvPr/>
          </p:nvSpPr>
          <p:spPr bwMode="auto">
            <a:xfrm>
              <a:off x="191" y="1809"/>
              <a:ext cx="3710" cy="157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2" name="Rectangle 18"/>
            <p:cNvSpPr>
              <a:spLocks noChangeArrowheads="1"/>
            </p:cNvSpPr>
            <p:nvPr/>
          </p:nvSpPr>
          <p:spPr bwMode="auto">
            <a:xfrm>
              <a:off x="191" y="2120"/>
              <a:ext cx="3710" cy="157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3" name="Rectangle 19"/>
            <p:cNvSpPr>
              <a:spLocks noChangeArrowheads="1"/>
            </p:cNvSpPr>
            <p:nvPr/>
          </p:nvSpPr>
          <p:spPr bwMode="auto">
            <a:xfrm>
              <a:off x="191" y="2431"/>
              <a:ext cx="3710" cy="157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4" name="Rectangle 20"/>
            <p:cNvSpPr>
              <a:spLocks noChangeArrowheads="1"/>
            </p:cNvSpPr>
            <p:nvPr/>
          </p:nvSpPr>
          <p:spPr bwMode="auto">
            <a:xfrm>
              <a:off x="191" y="2743"/>
              <a:ext cx="3710" cy="156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5" name="Rectangle 21"/>
            <p:cNvSpPr>
              <a:spLocks noChangeArrowheads="1"/>
            </p:cNvSpPr>
            <p:nvPr/>
          </p:nvSpPr>
          <p:spPr bwMode="auto">
            <a:xfrm>
              <a:off x="191" y="3054"/>
              <a:ext cx="3710" cy="156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6" name="Rectangle 22"/>
            <p:cNvSpPr>
              <a:spLocks noChangeArrowheads="1"/>
            </p:cNvSpPr>
            <p:nvPr/>
          </p:nvSpPr>
          <p:spPr bwMode="auto">
            <a:xfrm>
              <a:off x="265" y="1063"/>
              <a:ext cx="50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 b="1">
                  <a:solidFill>
                    <a:srgbClr val="FFFFFF"/>
                  </a:solidFill>
                </a:rPr>
                <a:t>参考项目</a:t>
              </a:r>
              <a:r>
                <a:rPr lang="zh-CN" altLang="zh-CN" sz="1000" b="1">
                  <a:solidFill>
                    <a:srgbClr val="FFFFFF"/>
                  </a:solidFill>
                </a:rPr>
                <a:t>:</a:t>
              </a:r>
              <a:r>
                <a:rPr lang="zh-CN" altLang="en-US" sz="1000" b="1">
                  <a:solidFill>
                    <a:srgbClr val="FFFFFF"/>
                  </a:solidFill>
                </a:rPr>
                <a:t>德国</a:t>
              </a:r>
              <a:endParaRPr lang="zh-CN" altLang="zh-CN"/>
            </a:p>
          </p:txBody>
        </p:sp>
        <p:sp>
          <p:nvSpPr>
            <p:cNvPr id="45077" name="Rectangle 23"/>
            <p:cNvSpPr>
              <a:spLocks noChangeArrowheads="1"/>
            </p:cNvSpPr>
            <p:nvPr/>
          </p:nvSpPr>
          <p:spPr bwMode="auto">
            <a:xfrm>
              <a:off x="2935" y="1063"/>
              <a:ext cx="1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 b="1">
                  <a:solidFill>
                    <a:srgbClr val="FFFFFF"/>
                  </a:solidFill>
                </a:rPr>
                <a:t>城市</a:t>
              </a:r>
              <a:endParaRPr lang="zh-CN" altLang="zh-CN"/>
            </a:p>
          </p:txBody>
        </p:sp>
        <p:sp>
          <p:nvSpPr>
            <p:cNvPr id="45078" name="Rectangle 24"/>
            <p:cNvSpPr>
              <a:spLocks noChangeArrowheads="1"/>
            </p:cNvSpPr>
            <p:nvPr/>
          </p:nvSpPr>
          <p:spPr bwMode="auto">
            <a:xfrm>
              <a:off x="3703" y="1069"/>
              <a:ext cx="1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 b="1">
                  <a:solidFill>
                    <a:srgbClr val="FFFFFF"/>
                  </a:solidFill>
                </a:rPr>
                <a:t>人口</a:t>
              </a:r>
              <a:endParaRPr lang="zh-CN" altLang="zh-CN"/>
            </a:p>
          </p:txBody>
        </p:sp>
        <p:sp>
          <p:nvSpPr>
            <p:cNvPr id="45079" name="Rectangle 25"/>
            <p:cNvSpPr>
              <a:spLocks noChangeArrowheads="1"/>
            </p:cNvSpPr>
            <p:nvPr/>
          </p:nvSpPr>
          <p:spPr bwMode="auto">
            <a:xfrm>
              <a:off x="265" y="1219"/>
              <a:ext cx="205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>
                  <a:solidFill>
                    <a:srgbClr val="000000"/>
                  </a:solidFill>
                </a:rPr>
                <a:t>Abfallwirtschaft und Stadtreinigung Freiburg 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福莱堡</a:t>
              </a:r>
              <a:r>
                <a:rPr lang="zh-CN" altLang="en-US" sz="1000" dirty="0" smtClean="0">
                  <a:solidFill>
                    <a:srgbClr val="000000"/>
                  </a:solidFill>
                </a:rPr>
                <a:t>有</a:t>
              </a:r>
              <a:r>
                <a:rPr lang="zh-CN" altLang="en-US" sz="1000" dirty="0">
                  <a:solidFill>
                    <a:srgbClr val="000000"/>
                  </a:solidFill>
                </a:rPr>
                <a:t>限公司</a:t>
              </a:r>
              <a:r>
                <a:rPr lang="zh-CN" altLang="zh-CN" sz="1000" dirty="0">
                  <a:solidFill>
                    <a:srgbClr val="000000"/>
                  </a:solidFill>
                </a:rPr>
                <a:t> (ASF)</a:t>
              </a:r>
              <a:endParaRPr lang="zh-CN" altLang="zh-CN" dirty="0"/>
            </a:p>
          </p:txBody>
        </p:sp>
        <p:sp>
          <p:nvSpPr>
            <p:cNvPr id="45080" name="Rectangle 26"/>
            <p:cNvSpPr>
              <a:spLocks noChangeArrowheads="1"/>
            </p:cNvSpPr>
            <p:nvPr/>
          </p:nvSpPr>
          <p:spPr bwMode="auto">
            <a:xfrm>
              <a:off x="2935" y="1219"/>
              <a:ext cx="27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Freiburg</a:t>
              </a:r>
              <a:endParaRPr lang="zh-CN" altLang="zh-CN"/>
            </a:p>
          </p:txBody>
        </p:sp>
        <p:sp>
          <p:nvSpPr>
            <p:cNvPr id="45081" name="Rectangle 27"/>
            <p:cNvSpPr>
              <a:spLocks noChangeArrowheads="1"/>
            </p:cNvSpPr>
            <p:nvPr/>
          </p:nvSpPr>
          <p:spPr bwMode="auto">
            <a:xfrm>
              <a:off x="3656" y="1219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201,000</a:t>
              </a:r>
              <a:endParaRPr lang="zh-CN" altLang="zh-CN"/>
            </a:p>
          </p:txBody>
        </p:sp>
        <p:sp>
          <p:nvSpPr>
            <p:cNvPr id="45082" name="Rectangle 28"/>
            <p:cNvSpPr>
              <a:spLocks noChangeArrowheads="1"/>
            </p:cNvSpPr>
            <p:nvPr/>
          </p:nvSpPr>
          <p:spPr bwMode="auto">
            <a:xfrm>
              <a:off x="265" y="1375"/>
              <a:ext cx="181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>
                  <a:solidFill>
                    <a:srgbClr val="000000"/>
                  </a:solidFill>
                </a:rPr>
                <a:t>AVG Abfallentsorgungs- und Verwertungsges. Köln </a:t>
              </a:r>
              <a:r>
                <a:rPr lang="zh-CN" altLang="zh-CN" sz="1000" dirty="0" smtClean="0">
                  <a:solidFill>
                    <a:srgbClr val="000000"/>
                  </a:solidFill>
                </a:rPr>
                <a:t>mbH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科隆</a:t>
              </a:r>
              <a:endParaRPr lang="zh-CN" altLang="zh-CN" dirty="0"/>
            </a:p>
          </p:txBody>
        </p:sp>
        <p:sp>
          <p:nvSpPr>
            <p:cNvPr id="45083" name="Rectangle 29"/>
            <p:cNvSpPr>
              <a:spLocks noChangeArrowheads="1"/>
            </p:cNvSpPr>
            <p:nvPr/>
          </p:nvSpPr>
          <p:spPr bwMode="auto">
            <a:xfrm>
              <a:off x="2935" y="1375"/>
              <a:ext cx="27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Cologne</a:t>
              </a:r>
              <a:endParaRPr lang="zh-CN" altLang="zh-CN"/>
            </a:p>
          </p:txBody>
        </p:sp>
        <p:sp>
          <p:nvSpPr>
            <p:cNvPr id="45084" name="Rectangle 30"/>
            <p:cNvSpPr>
              <a:spLocks noChangeArrowheads="1"/>
            </p:cNvSpPr>
            <p:nvPr/>
          </p:nvSpPr>
          <p:spPr bwMode="auto">
            <a:xfrm>
              <a:off x="3620" y="1375"/>
              <a:ext cx="29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1000,000</a:t>
              </a:r>
              <a:endParaRPr lang="zh-CN" altLang="zh-CN"/>
            </a:p>
          </p:txBody>
        </p:sp>
        <p:sp>
          <p:nvSpPr>
            <p:cNvPr id="45085" name="Rectangle 31"/>
            <p:cNvSpPr>
              <a:spLocks noChangeArrowheads="1"/>
            </p:cNvSpPr>
            <p:nvPr/>
          </p:nvSpPr>
          <p:spPr bwMode="auto">
            <a:xfrm>
              <a:off x="265" y="1530"/>
              <a:ext cx="24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>
                  <a:solidFill>
                    <a:srgbClr val="000000"/>
                  </a:solidFill>
                </a:rPr>
                <a:t>Awista Gesellschaft für Abfallwirtschaft und </a:t>
              </a:r>
              <a:r>
                <a:rPr lang="zh-CN" altLang="zh-CN" sz="1000" dirty="0" smtClean="0">
                  <a:solidFill>
                    <a:srgbClr val="000000"/>
                  </a:solidFill>
                </a:rPr>
                <a:t>Stadtreinigung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杜塞尔多夫</a:t>
              </a:r>
              <a:r>
                <a:rPr lang="zh-CN" altLang="zh-CN" sz="1000" dirty="0" smtClean="0">
                  <a:solidFill>
                    <a:srgbClr val="000000"/>
                  </a:solidFill>
                </a:rPr>
                <a:t> </a:t>
              </a:r>
              <a:r>
                <a:rPr lang="zh-CN" altLang="en-US" sz="1000" dirty="0">
                  <a:solidFill>
                    <a:srgbClr val="000000"/>
                  </a:solidFill>
                </a:rPr>
                <a:t>有限公司</a:t>
              </a:r>
              <a:endParaRPr lang="zh-CN" altLang="zh-CN" dirty="0"/>
            </a:p>
          </p:txBody>
        </p:sp>
        <p:sp>
          <p:nvSpPr>
            <p:cNvPr id="45086" name="Rectangle 32"/>
            <p:cNvSpPr>
              <a:spLocks noChangeArrowheads="1"/>
            </p:cNvSpPr>
            <p:nvPr/>
          </p:nvSpPr>
          <p:spPr bwMode="auto">
            <a:xfrm>
              <a:off x="2935" y="1530"/>
              <a:ext cx="35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Düsseldorf</a:t>
              </a:r>
              <a:endParaRPr lang="zh-CN" altLang="zh-CN"/>
            </a:p>
          </p:txBody>
        </p:sp>
        <p:sp>
          <p:nvSpPr>
            <p:cNvPr id="45087" name="Rectangle 33"/>
            <p:cNvSpPr>
              <a:spLocks noChangeArrowheads="1"/>
            </p:cNvSpPr>
            <p:nvPr/>
          </p:nvSpPr>
          <p:spPr bwMode="auto">
            <a:xfrm>
              <a:off x="3656" y="1530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716,000</a:t>
              </a:r>
              <a:endParaRPr lang="zh-CN" altLang="zh-CN"/>
            </a:p>
          </p:txBody>
        </p:sp>
        <p:sp>
          <p:nvSpPr>
            <p:cNvPr id="45088" name="Rectangle 34"/>
            <p:cNvSpPr>
              <a:spLocks noChangeArrowheads="1"/>
            </p:cNvSpPr>
            <p:nvPr/>
          </p:nvSpPr>
          <p:spPr bwMode="auto">
            <a:xfrm>
              <a:off x="265" y="1686"/>
              <a:ext cx="124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AWN Abfallwirtschaft Nordharz </a:t>
              </a:r>
              <a:r>
                <a:rPr lang="zh-CN" altLang="en-US" sz="1000">
                  <a:solidFill>
                    <a:srgbClr val="000000"/>
                  </a:solidFill>
                </a:rPr>
                <a:t>有限公司</a:t>
              </a:r>
              <a:endParaRPr lang="zh-CN" altLang="zh-CN"/>
            </a:p>
          </p:txBody>
        </p:sp>
        <p:sp>
          <p:nvSpPr>
            <p:cNvPr id="45089" name="Rectangle 35"/>
            <p:cNvSpPr>
              <a:spLocks noChangeArrowheads="1"/>
            </p:cNvSpPr>
            <p:nvPr/>
          </p:nvSpPr>
          <p:spPr bwMode="auto">
            <a:xfrm>
              <a:off x="2935" y="1686"/>
              <a:ext cx="40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Wernigerode</a:t>
              </a:r>
              <a:endParaRPr lang="zh-CN" altLang="zh-CN"/>
            </a:p>
          </p:txBody>
        </p:sp>
        <p:sp>
          <p:nvSpPr>
            <p:cNvPr id="45090" name="Rectangle 36"/>
            <p:cNvSpPr>
              <a:spLocks noChangeArrowheads="1"/>
            </p:cNvSpPr>
            <p:nvPr/>
          </p:nvSpPr>
          <p:spPr bwMode="auto">
            <a:xfrm>
              <a:off x="3656" y="1686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254,000</a:t>
              </a:r>
              <a:endParaRPr lang="zh-CN" altLang="zh-CN"/>
            </a:p>
          </p:txBody>
        </p:sp>
        <p:sp>
          <p:nvSpPr>
            <p:cNvPr id="45091" name="Rectangle 37"/>
            <p:cNvSpPr>
              <a:spLocks noChangeArrowheads="1"/>
            </p:cNvSpPr>
            <p:nvPr/>
          </p:nvSpPr>
          <p:spPr bwMode="auto">
            <a:xfrm>
              <a:off x="265" y="1841"/>
              <a:ext cx="156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Bremerhavener Entsorgungsgesellschaft mbH (BEG)</a:t>
              </a:r>
              <a:endParaRPr lang="zh-CN" altLang="zh-CN"/>
            </a:p>
          </p:txBody>
        </p:sp>
        <p:sp>
          <p:nvSpPr>
            <p:cNvPr id="45092" name="Rectangle 38"/>
            <p:cNvSpPr>
              <a:spLocks noChangeArrowheads="1"/>
            </p:cNvSpPr>
            <p:nvPr/>
          </p:nvSpPr>
          <p:spPr bwMode="auto">
            <a:xfrm>
              <a:off x="2935" y="1841"/>
              <a:ext cx="42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Bremerhaven</a:t>
              </a:r>
              <a:endParaRPr lang="zh-CN" altLang="zh-CN"/>
            </a:p>
          </p:txBody>
        </p:sp>
        <p:sp>
          <p:nvSpPr>
            <p:cNvPr id="45093" name="Rectangle 39"/>
            <p:cNvSpPr>
              <a:spLocks noChangeArrowheads="1"/>
            </p:cNvSpPr>
            <p:nvPr/>
          </p:nvSpPr>
          <p:spPr bwMode="auto">
            <a:xfrm>
              <a:off x="3656" y="1841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520,000</a:t>
              </a:r>
              <a:endParaRPr lang="zh-CN" altLang="zh-CN"/>
            </a:p>
          </p:txBody>
        </p:sp>
        <p:sp>
          <p:nvSpPr>
            <p:cNvPr id="45094" name="Rectangle 40"/>
            <p:cNvSpPr>
              <a:spLocks noChangeArrowheads="1"/>
            </p:cNvSpPr>
            <p:nvPr/>
          </p:nvSpPr>
          <p:spPr bwMode="auto">
            <a:xfrm>
              <a:off x="265" y="1997"/>
              <a:ext cx="146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>
                  <a:solidFill>
                    <a:srgbClr val="000000"/>
                  </a:solidFill>
                </a:rPr>
                <a:t>EBE Entsorgungsbetriebe Essen 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埃森</a:t>
              </a:r>
              <a:r>
                <a:rPr lang="zh-CN" altLang="en-US" sz="1000" dirty="0" smtClean="0">
                  <a:solidFill>
                    <a:srgbClr val="000000"/>
                  </a:solidFill>
                </a:rPr>
                <a:t>有</a:t>
              </a:r>
              <a:r>
                <a:rPr lang="zh-CN" altLang="en-US" sz="1000" dirty="0">
                  <a:solidFill>
                    <a:srgbClr val="000000"/>
                  </a:solidFill>
                </a:rPr>
                <a:t>限公司</a:t>
              </a:r>
              <a:endParaRPr lang="zh-CN" altLang="zh-CN" dirty="0"/>
            </a:p>
          </p:txBody>
        </p:sp>
        <p:sp>
          <p:nvSpPr>
            <p:cNvPr id="45095" name="Rectangle 41"/>
            <p:cNvSpPr>
              <a:spLocks noChangeArrowheads="1"/>
            </p:cNvSpPr>
            <p:nvPr/>
          </p:nvSpPr>
          <p:spPr bwMode="auto">
            <a:xfrm>
              <a:off x="2935" y="1997"/>
              <a:ext cx="21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Essen</a:t>
              </a:r>
              <a:endParaRPr lang="zh-CN" altLang="zh-CN"/>
            </a:p>
          </p:txBody>
        </p:sp>
        <p:sp>
          <p:nvSpPr>
            <p:cNvPr id="45096" name="Rectangle 42"/>
            <p:cNvSpPr>
              <a:spLocks noChangeArrowheads="1"/>
            </p:cNvSpPr>
            <p:nvPr/>
          </p:nvSpPr>
          <p:spPr bwMode="auto">
            <a:xfrm>
              <a:off x="3656" y="1997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596,000</a:t>
              </a:r>
              <a:endParaRPr lang="zh-CN" altLang="zh-CN"/>
            </a:p>
          </p:txBody>
        </p:sp>
        <p:sp>
          <p:nvSpPr>
            <p:cNvPr id="45097" name="Rectangle 43"/>
            <p:cNvSpPr>
              <a:spLocks noChangeArrowheads="1"/>
            </p:cNvSpPr>
            <p:nvPr/>
          </p:nvSpPr>
          <p:spPr bwMode="auto">
            <a:xfrm>
              <a:off x="265" y="2152"/>
              <a:ext cx="191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>
                  <a:solidFill>
                    <a:srgbClr val="000000"/>
                  </a:solidFill>
                </a:rPr>
                <a:t>FES Frankfurter Entsorgungs- und Service 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法兰克福</a:t>
              </a:r>
              <a:r>
                <a:rPr lang="zh-CN" altLang="en-US" sz="1000" dirty="0" smtClean="0">
                  <a:solidFill>
                    <a:srgbClr val="000000"/>
                  </a:solidFill>
                </a:rPr>
                <a:t>有</a:t>
              </a:r>
              <a:r>
                <a:rPr lang="zh-CN" altLang="en-US" sz="1000" dirty="0">
                  <a:solidFill>
                    <a:srgbClr val="000000"/>
                  </a:solidFill>
                </a:rPr>
                <a:t>限公司</a:t>
              </a:r>
              <a:endParaRPr lang="zh-CN" altLang="zh-CN" dirty="0"/>
            </a:p>
          </p:txBody>
        </p:sp>
        <p:sp>
          <p:nvSpPr>
            <p:cNvPr id="45098" name="Rectangle 44"/>
            <p:cNvSpPr>
              <a:spLocks noChangeArrowheads="1"/>
            </p:cNvSpPr>
            <p:nvPr/>
          </p:nvSpPr>
          <p:spPr bwMode="auto">
            <a:xfrm>
              <a:off x="2935" y="2152"/>
              <a:ext cx="46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Frankfurt/ Main</a:t>
              </a:r>
              <a:endParaRPr lang="zh-CN" altLang="zh-CN"/>
            </a:p>
          </p:txBody>
        </p:sp>
        <p:sp>
          <p:nvSpPr>
            <p:cNvPr id="45099" name="Rectangle 45"/>
            <p:cNvSpPr>
              <a:spLocks noChangeArrowheads="1"/>
            </p:cNvSpPr>
            <p:nvPr/>
          </p:nvSpPr>
          <p:spPr bwMode="auto">
            <a:xfrm>
              <a:off x="3656" y="2152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676,000</a:t>
              </a:r>
              <a:endParaRPr lang="zh-CN" altLang="zh-CN"/>
            </a:p>
          </p:txBody>
        </p:sp>
        <p:sp>
          <p:nvSpPr>
            <p:cNvPr id="45100" name="Rectangle 46"/>
            <p:cNvSpPr>
              <a:spLocks noChangeArrowheads="1"/>
            </p:cNvSpPr>
            <p:nvPr/>
          </p:nvSpPr>
          <p:spPr bwMode="auto">
            <a:xfrm>
              <a:off x="265" y="2308"/>
              <a:ext cx="2616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GAB Gesellschaft für Abfallwirtschaft und Abfallbehandlung des Kreises Pinneberg mbH </a:t>
              </a:r>
              <a:endParaRPr lang="zh-CN" altLang="zh-CN"/>
            </a:p>
          </p:txBody>
        </p:sp>
        <p:sp>
          <p:nvSpPr>
            <p:cNvPr id="45101" name="Rectangle 47"/>
            <p:cNvSpPr>
              <a:spLocks noChangeArrowheads="1"/>
            </p:cNvSpPr>
            <p:nvPr/>
          </p:nvSpPr>
          <p:spPr bwMode="auto">
            <a:xfrm>
              <a:off x="2935" y="2308"/>
              <a:ext cx="38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Kummerfeld</a:t>
              </a:r>
              <a:endParaRPr lang="zh-CN" altLang="zh-CN"/>
            </a:p>
          </p:txBody>
        </p:sp>
        <p:sp>
          <p:nvSpPr>
            <p:cNvPr id="45102" name="Rectangle 48"/>
            <p:cNvSpPr>
              <a:spLocks noChangeArrowheads="1"/>
            </p:cNvSpPr>
            <p:nvPr/>
          </p:nvSpPr>
          <p:spPr bwMode="auto">
            <a:xfrm>
              <a:off x="3656" y="2308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573,000</a:t>
              </a:r>
              <a:endParaRPr lang="zh-CN" altLang="zh-CN"/>
            </a:p>
          </p:txBody>
        </p:sp>
        <p:sp>
          <p:nvSpPr>
            <p:cNvPr id="45103" name="Rectangle 49"/>
            <p:cNvSpPr>
              <a:spLocks noChangeArrowheads="1"/>
            </p:cNvSpPr>
            <p:nvPr/>
          </p:nvSpPr>
          <p:spPr bwMode="auto">
            <a:xfrm>
              <a:off x="265" y="2463"/>
              <a:ext cx="121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Müllverbrennung Kiel </a:t>
              </a:r>
              <a:r>
                <a:rPr lang="zh-CN" altLang="en-US" sz="1000">
                  <a:solidFill>
                    <a:srgbClr val="000000"/>
                  </a:solidFill>
                </a:rPr>
                <a:t>有限公司</a:t>
              </a:r>
              <a:r>
                <a:rPr lang="zh-CN" altLang="zh-CN" sz="1000">
                  <a:solidFill>
                    <a:srgbClr val="000000"/>
                  </a:solidFill>
                </a:rPr>
                <a:t>  Co. KG</a:t>
              </a:r>
              <a:endParaRPr lang="zh-CN" altLang="zh-CN"/>
            </a:p>
          </p:txBody>
        </p:sp>
        <p:sp>
          <p:nvSpPr>
            <p:cNvPr id="45104" name="Rectangle 50"/>
            <p:cNvSpPr>
              <a:spLocks noChangeArrowheads="1"/>
            </p:cNvSpPr>
            <p:nvPr/>
          </p:nvSpPr>
          <p:spPr bwMode="auto">
            <a:xfrm>
              <a:off x="2935" y="2463"/>
              <a:ext cx="13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Kiel</a:t>
              </a:r>
              <a:endParaRPr lang="zh-CN" altLang="zh-CN"/>
            </a:p>
          </p:txBody>
        </p:sp>
        <p:sp>
          <p:nvSpPr>
            <p:cNvPr id="45105" name="Rectangle 51"/>
            <p:cNvSpPr>
              <a:spLocks noChangeArrowheads="1"/>
            </p:cNvSpPr>
            <p:nvPr/>
          </p:nvSpPr>
          <p:spPr bwMode="auto">
            <a:xfrm>
              <a:off x="3656" y="2463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430,000</a:t>
              </a:r>
              <a:endParaRPr lang="zh-CN" altLang="zh-CN"/>
            </a:p>
          </p:txBody>
        </p:sp>
        <p:sp>
          <p:nvSpPr>
            <p:cNvPr id="45106" name="Rectangle 52"/>
            <p:cNvSpPr>
              <a:spLocks noChangeArrowheads="1"/>
            </p:cNvSpPr>
            <p:nvPr/>
          </p:nvSpPr>
          <p:spPr bwMode="auto">
            <a:xfrm>
              <a:off x="265" y="2619"/>
              <a:ext cx="210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Schweriner Abfallentsorgungs- und Straßenreinigungsgesellschaft mbH</a:t>
              </a:r>
              <a:endParaRPr lang="zh-CN" altLang="zh-CN"/>
            </a:p>
          </p:txBody>
        </p:sp>
        <p:sp>
          <p:nvSpPr>
            <p:cNvPr id="45107" name="Rectangle 53"/>
            <p:cNvSpPr>
              <a:spLocks noChangeArrowheads="1"/>
            </p:cNvSpPr>
            <p:nvPr/>
          </p:nvSpPr>
          <p:spPr bwMode="auto">
            <a:xfrm>
              <a:off x="2935" y="2619"/>
              <a:ext cx="29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Schwerin</a:t>
              </a:r>
              <a:endParaRPr lang="zh-CN" altLang="zh-CN"/>
            </a:p>
          </p:txBody>
        </p:sp>
        <p:sp>
          <p:nvSpPr>
            <p:cNvPr id="45108" name="Rectangle 54"/>
            <p:cNvSpPr>
              <a:spLocks noChangeArrowheads="1"/>
            </p:cNvSpPr>
            <p:nvPr/>
          </p:nvSpPr>
          <p:spPr bwMode="auto">
            <a:xfrm>
              <a:off x="3656" y="2619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100,000</a:t>
              </a:r>
              <a:endParaRPr lang="zh-CN" altLang="zh-CN"/>
            </a:p>
          </p:txBody>
        </p:sp>
        <p:sp>
          <p:nvSpPr>
            <p:cNvPr id="45109" name="Rectangle 55"/>
            <p:cNvSpPr>
              <a:spLocks noChangeArrowheads="1"/>
            </p:cNvSpPr>
            <p:nvPr/>
          </p:nvSpPr>
          <p:spPr bwMode="auto">
            <a:xfrm>
              <a:off x="265" y="2774"/>
              <a:ext cx="129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STEP Stadtentsorgung Potsdam </a:t>
              </a:r>
              <a:r>
                <a:rPr lang="zh-CN" altLang="en-US" sz="1000">
                  <a:solidFill>
                    <a:srgbClr val="000000"/>
                  </a:solidFill>
                </a:rPr>
                <a:t>有限公司</a:t>
              </a:r>
              <a:endParaRPr lang="zh-CN" altLang="zh-CN"/>
            </a:p>
          </p:txBody>
        </p:sp>
        <p:sp>
          <p:nvSpPr>
            <p:cNvPr id="45110" name="Rectangle 56"/>
            <p:cNvSpPr>
              <a:spLocks noChangeArrowheads="1"/>
            </p:cNvSpPr>
            <p:nvPr/>
          </p:nvSpPr>
          <p:spPr bwMode="auto">
            <a:xfrm>
              <a:off x="2935" y="2774"/>
              <a:ext cx="2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Potsdam</a:t>
              </a:r>
              <a:endParaRPr lang="zh-CN" altLang="zh-CN"/>
            </a:p>
          </p:txBody>
        </p:sp>
        <p:sp>
          <p:nvSpPr>
            <p:cNvPr id="45111" name="Rectangle 57"/>
            <p:cNvSpPr>
              <a:spLocks noChangeArrowheads="1"/>
            </p:cNvSpPr>
            <p:nvPr/>
          </p:nvSpPr>
          <p:spPr bwMode="auto">
            <a:xfrm>
              <a:off x="3656" y="2774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144,500</a:t>
              </a:r>
              <a:endParaRPr lang="zh-CN" altLang="zh-CN"/>
            </a:p>
          </p:txBody>
        </p:sp>
        <p:sp>
          <p:nvSpPr>
            <p:cNvPr id="45112" name="Rectangle 58"/>
            <p:cNvSpPr>
              <a:spLocks noChangeArrowheads="1"/>
            </p:cNvSpPr>
            <p:nvPr/>
          </p:nvSpPr>
          <p:spPr bwMode="auto">
            <a:xfrm>
              <a:off x="265" y="2930"/>
              <a:ext cx="126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WBL Wirtschaftsbetriebe Lünen </a:t>
              </a:r>
              <a:r>
                <a:rPr lang="zh-CN" altLang="en-US" sz="1000">
                  <a:solidFill>
                    <a:srgbClr val="000000"/>
                  </a:solidFill>
                </a:rPr>
                <a:t>有限公司</a:t>
              </a:r>
              <a:endParaRPr lang="zh-CN" altLang="zh-CN"/>
            </a:p>
          </p:txBody>
        </p:sp>
        <p:sp>
          <p:nvSpPr>
            <p:cNvPr id="45113" name="Rectangle 59"/>
            <p:cNvSpPr>
              <a:spLocks noChangeArrowheads="1"/>
            </p:cNvSpPr>
            <p:nvPr/>
          </p:nvSpPr>
          <p:spPr bwMode="auto">
            <a:xfrm>
              <a:off x="2935" y="2930"/>
              <a:ext cx="21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Lünen</a:t>
              </a:r>
              <a:endParaRPr lang="zh-CN" altLang="zh-CN"/>
            </a:p>
          </p:txBody>
        </p:sp>
        <p:sp>
          <p:nvSpPr>
            <p:cNvPr id="45114" name="Rectangle 60"/>
            <p:cNvSpPr>
              <a:spLocks noChangeArrowheads="1"/>
            </p:cNvSpPr>
            <p:nvPr/>
          </p:nvSpPr>
          <p:spPr bwMode="auto">
            <a:xfrm>
              <a:off x="3693" y="2930"/>
              <a:ext cx="22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92,000</a:t>
              </a:r>
              <a:endParaRPr lang="zh-CN" altLang="zh-CN"/>
            </a:p>
          </p:txBody>
        </p:sp>
        <p:sp>
          <p:nvSpPr>
            <p:cNvPr id="45115" name="Rectangle 61"/>
            <p:cNvSpPr>
              <a:spLocks noChangeArrowheads="1"/>
            </p:cNvSpPr>
            <p:nvPr/>
          </p:nvSpPr>
          <p:spPr bwMode="auto">
            <a:xfrm>
              <a:off x="265" y="3085"/>
              <a:ext cx="14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WBO Wirtschaftsbetriebe Oberhausen </a:t>
              </a:r>
              <a:r>
                <a:rPr lang="zh-CN" altLang="en-US" sz="1000">
                  <a:solidFill>
                    <a:srgbClr val="000000"/>
                  </a:solidFill>
                </a:rPr>
                <a:t>有限公司</a:t>
              </a:r>
              <a:endParaRPr lang="zh-CN" altLang="zh-CN"/>
            </a:p>
          </p:txBody>
        </p:sp>
        <p:sp>
          <p:nvSpPr>
            <p:cNvPr id="45116" name="Rectangle 62"/>
            <p:cNvSpPr>
              <a:spLocks noChangeArrowheads="1"/>
            </p:cNvSpPr>
            <p:nvPr/>
          </p:nvSpPr>
          <p:spPr bwMode="auto">
            <a:xfrm>
              <a:off x="2935" y="3085"/>
              <a:ext cx="3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Oberhausen</a:t>
              </a:r>
              <a:endParaRPr lang="zh-CN" altLang="zh-CN"/>
            </a:p>
          </p:txBody>
        </p:sp>
        <p:sp>
          <p:nvSpPr>
            <p:cNvPr id="45117" name="Rectangle 63"/>
            <p:cNvSpPr>
              <a:spLocks noChangeArrowheads="1"/>
            </p:cNvSpPr>
            <p:nvPr/>
          </p:nvSpPr>
          <p:spPr bwMode="auto">
            <a:xfrm>
              <a:off x="3656" y="3085"/>
              <a:ext cx="263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222,000</a:t>
              </a:r>
              <a:endParaRPr lang="zh-CN" altLang="zh-CN"/>
            </a:p>
          </p:txBody>
        </p:sp>
        <p:sp>
          <p:nvSpPr>
            <p:cNvPr id="45118" name="Line 64"/>
            <p:cNvSpPr>
              <a:spLocks noChangeShapeType="1"/>
            </p:cNvSpPr>
            <p:nvPr/>
          </p:nvSpPr>
          <p:spPr bwMode="auto">
            <a:xfrm>
              <a:off x="187" y="1028"/>
              <a:ext cx="1" cy="218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Rectangle 65"/>
            <p:cNvSpPr>
              <a:spLocks noChangeArrowheads="1"/>
            </p:cNvSpPr>
            <p:nvPr/>
          </p:nvSpPr>
          <p:spPr bwMode="auto">
            <a:xfrm>
              <a:off x="187" y="1028"/>
              <a:ext cx="8" cy="21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0" name="Line 66"/>
            <p:cNvSpPr>
              <a:spLocks noChangeShapeType="1"/>
            </p:cNvSpPr>
            <p:nvPr/>
          </p:nvSpPr>
          <p:spPr bwMode="auto">
            <a:xfrm>
              <a:off x="2917" y="1036"/>
              <a:ext cx="1" cy="2177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Rectangle 67"/>
            <p:cNvSpPr>
              <a:spLocks noChangeArrowheads="1"/>
            </p:cNvSpPr>
            <p:nvPr/>
          </p:nvSpPr>
          <p:spPr bwMode="auto">
            <a:xfrm>
              <a:off x="2917" y="1036"/>
              <a:ext cx="8" cy="21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2" name="Line 68"/>
            <p:cNvSpPr>
              <a:spLocks noChangeShapeType="1"/>
            </p:cNvSpPr>
            <p:nvPr/>
          </p:nvSpPr>
          <p:spPr bwMode="auto">
            <a:xfrm>
              <a:off x="3505" y="1032"/>
              <a:ext cx="1" cy="21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Rectangle 69"/>
            <p:cNvSpPr>
              <a:spLocks noChangeArrowheads="1"/>
            </p:cNvSpPr>
            <p:nvPr/>
          </p:nvSpPr>
          <p:spPr bwMode="auto">
            <a:xfrm>
              <a:off x="3505" y="1032"/>
              <a:ext cx="7" cy="2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4" name="Line 70"/>
            <p:cNvSpPr>
              <a:spLocks noChangeShapeType="1"/>
            </p:cNvSpPr>
            <p:nvPr/>
          </p:nvSpPr>
          <p:spPr bwMode="auto">
            <a:xfrm>
              <a:off x="3896" y="1032"/>
              <a:ext cx="1" cy="218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Rectangle 71"/>
            <p:cNvSpPr>
              <a:spLocks noChangeArrowheads="1"/>
            </p:cNvSpPr>
            <p:nvPr/>
          </p:nvSpPr>
          <p:spPr bwMode="auto">
            <a:xfrm>
              <a:off x="3896" y="1032"/>
              <a:ext cx="8" cy="2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6" name="Line 72"/>
            <p:cNvSpPr>
              <a:spLocks noChangeShapeType="1"/>
            </p:cNvSpPr>
            <p:nvPr/>
          </p:nvSpPr>
          <p:spPr bwMode="auto">
            <a:xfrm>
              <a:off x="195" y="1028"/>
              <a:ext cx="2730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73"/>
            <p:cNvSpPr>
              <a:spLocks noChangeArrowheads="1"/>
            </p:cNvSpPr>
            <p:nvPr/>
          </p:nvSpPr>
          <p:spPr bwMode="auto">
            <a:xfrm>
              <a:off x="195" y="1028"/>
              <a:ext cx="2730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28" name="Line 74"/>
            <p:cNvSpPr>
              <a:spLocks noChangeShapeType="1"/>
            </p:cNvSpPr>
            <p:nvPr/>
          </p:nvSpPr>
          <p:spPr bwMode="auto">
            <a:xfrm>
              <a:off x="195" y="1184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Rectangle 75"/>
            <p:cNvSpPr>
              <a:spLocks noChangeArrowheads="1"/>
            </p:cNvSpPr>
            <p:nvPr/>
          </p:nvSpPr>
          <p:spPr bwMode="auto">
            <a:xfrm>
              <a:off x="195" y="1184"/>
              <a:ext cx="370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0" name="Line 76"/>
            <p:cNvSpPr>
              <a:spLocks noChangeShapeType="1"/>
            </p:cNvSpPr>
            <p:nvPr/>
          </p:nvSpPr>
          <p:spPr bwMode="auto">
            <a:xfrm>
              <a:off x="195" y="1339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Rectangle 77"/>
            <p:cNvSpPr>
              <a:spLocks noChangeArrowheads="1"/>
            </p:cNvSpPr>
            <p:nvPr/>
          </p:nvSpPr>
          <p:spPr bwMode="auto">
            <a:xfrm>
              <a:off x="195" y="1339"/>
              <a:ext cx="3709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2" name="Line 78"/>
            <p:cNvSpPr>
              <a:spLocks noChangeShapeType="1"/>
            </p:cNvSpPr>
            <p:nvPr/>
          </p:nvSpPr>
          <p:spPr bwMode="auto">
            <a:xfrm>
              <a:off x="195" y="1495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Rectangle 79"/>
            <p:cNvSpPr>
              <a:spLocks noChangeArrowheads="1"/>
            </p:cNvSpPr>
            <p:nvPr/>
          </p:nvSpPr>
          <p:spPr bwMode="auto">
            <a:xfrm>
              <a:off x="195" y="1495"/>
              <a:ext cx="370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4" name="Line 80"/>
            <p:cNvSpPr>
              <a:spLocks noChangeShapeType="1"/>
            </p:cNvSpPr>
            <p:nvPr/>
          </p:nvSpPr>
          <p:spPr bwMode="auto">
            <a:xfrm>
              <a:off x="195" y="1650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Rectangle 81"/>
            <p:cNvSpPr>
              <a:spLocks noChangeArrowheads="1"/>
            </p:cNvSpPr>
            <p:nvPr/>
          </p:nvSpPr>
          <p:spPr bwMode="auto">
            <a:xfrm>
              <a:off x="195" y="1650"/>
              <a:ext cx="3709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6" name="Line 82"/>
            <p:cNvSpPr>
              <a:spLocks noChangeShapeType="1"/>
            </p:cNvSpPr>
            <p:nvPr/>
          </p:nvSpPr>
          <p:spPr bwMode="auto">
            <a:xfrm>
              <a:off x="195" y="1806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Rectangle 83"/>
            <p:cNvSpPr>
              <a:spLocks noChangeArrowheads="1"/>
            </p:cNvSpPr>
            <p:nvPr/>
          </p:nvSpPr>
          <p:spPr bwMode="auto">
            <a:xfrm>
              <a:off x="195" y="1806"/>
              <a:ext cx="370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38" name="Line 84"/>
            <p:cNvSpPr>
              <a:spLocks noChangeShapeType="1"/>
            </p:cNvSpPr>
            <p:nvPr/>
          </p:nvSpPr>
          <p:spPr bwMode="auto">
            <a:xfrm>
              <a:off x="195" y="1961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Rectangle 85"/>
            <p:cNvSpPr>
              <a:spLocks noChangeArrowheads="1"/>
            </p:cNvSpPr>
            <p:nvPr/>
          </p:nvSpPr>
          <p:spPr bwMode="auto">
            <a:xfrm>
              <a:off x="195" y="1961"/>
              <a:ext cx="3709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40" name="Line 86"/>
            <p:cNvSpPr>
              <a:spLocks noChangeShapeType="1"/>
            </p:cNvSpPr>
            <p:nvPr/>
          </p:nvSpPr>
          <p:spPr bwMode="auto">
            <a:xfrm>
              <a:off x="195" y="2117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Rectangle 87"/>
            <p:cNvSpPr>
              <a:spLocks noChangeArrowheads="1"/>
            </p:cNvSpPr>
            <p:nvPr/>
          </p:nvSpPr>
          <p:spPr bwMode="auto">
            <a:xfrm>
              <a:off x="195" y="2117"/>
              <a:ext cx="370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42" name="Line 88"/>
            <p:cNvSpPr>
              <a:spLocks noChangeShapeType="1"/>
            </p:cNvSpPr>
            <p:nvPr/>
          </p:nvSpPr>
          <p:spPr bwMode="auto">
            <a:xfrm>
              <a:off x="195" y="2272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Rectangle 89"/>
            <p:cNvSpPr>
              <a:spLocks noChangeArrowheads="1"/>
            </p:cNvSpPr>
            <p:nvPr/>
          </p:nvSpPr>
          <p:spPr bwMode="auto">
            <a:xfrm>
              <a:off x="195" y="2272"/>
              <a:ext cx="3709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44" name="Line 90"/>
            <p:cNvSpPr>
              <a:spLocks noChangeShapeType="1"/>
            </p:cNvSpPr>
            <p:nvPr/>
          </p:nvSpPr>
          <p:spPr bwMode="auto">
            <a:xfrm>
              <a:off x="195" y="2428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Rectangle 91"/>
            <p:cNvSpPr>
              <a:spLocks noChangeArrowheads="1"/>
            </p:cNvSpPr>
            <p:nvPr/>
          </p:nvSpPr>
          <p:spPr bwMode="auto">
            <a:xfrm>
              <a:off x="195" y="2428"/>
              <a:ext cx="370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46" name="Line 92"/>
            <p:cNvSpPr>
              <a:spLocks noChangeShapeType="1"/>
            </p:cNvSpPr>
            <p:nvPr/>
          </p:nvSpPr>
          <p:spPr bwMode="auto">
            <a:xfrm>
              <a:off x="195" y="2583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Rectangle 93"/>
            <p:cNvSpPr>
              <a:spLocks noChangeArrowheads="1"/>
            </p:cNvSpPr>
            <p:nvPr/>
          </p:nvSpPr>
          <p:spPr bwMode="auto">
            <a:xfrm>
              <a:off x="195" y="2583"/>
              <a:ext cx="3709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48" name="Line 94"/>
            <p:cNvSpPr>
              <a:spLocks noChangeShapeType="1"/>
            </p:cNvSpPr>
            <p:nvPr/>
          </p:nvSpPr>
          <p:spPr bwMode="auto">
            <a:xfrm>
              <a:off x="195" y="2739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Rectangle 95"/>
            <p:cNvSpPr>
              <a:spLocks noChangeArrowheads="1"/>
            </p:cNvSpPr>
            <p:nvPr/>
          </p:nvSpPr>
          <p:spPr bwMode="auto">
            <a:xfrm>
              <a:off x="195" y="2739"/>
              <a:ext cx="370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50" name="Line 96"/>
            <p:cNvSpPr>
              <a:spLocks noChangeShapeType="1"/>
            </p:cNvSpPr>
            <p:nvPr/>
          </p:nvSpPr>
          <p:spPr bwMode="auto">
            <a:xfrm>
              <a:off x="195" y="2894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Rectangle 97"/>
            <p:cNvSpPr>
              <a:spLocks noChangeArrowheads="1"/>
            </p:cNvSpPr>
            <p:nvPr/>
          </p:nvSpPr>
          <p:spPr bwMode="auto">
            <a:xfrm>
              <a:off x="195" y="2894"/>
              <a:ext cx="3709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52" name="Line 98"/>
            <p:cNvSpPr>
              <a:spLocks noChangeShapeType="1"/>
            </p:cNvSpPr>
            <p:nvPr/>
          </p:nvSpPr>
          <p:spPr bwMode="auto">
            <a:xfrm>
              <a:off x="195" y="3050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Rectangle 99"/>
            <p:cNvSpPr>
              <a:spLocks noChangeArrowheads="1"/>
            </p:cNvSpPr>
            <p:nvPr/>
          </p:nvSpPr>
          <p:spPr bwMode="auto">
            <a:xfrm>
              <a:off x="195" y="3050"/>
              <a:ext cx="3709" cy="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54" name="Line 100"/>
            <p:cNvSpPr>
              <a:spLocks noChangeShapeType="1"/>
            </p:cNvSpPr>
            <p:nvPr/>
          </p:nvSpPr>
          <p:spPr bwMode="auto">
            <a:xfrm>
              <a:off x="195" y="3205"/>
              <a:ext cx="3709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Rectangle 101"/>
            <p:cNvSpPr>
              <a:spLocks noChangeArrowheads="1"/>
            </p:cNvSpPr>
            <p:nvPr/>
          </p:nvSpPr>
          <p:spPr bwMode="auto">
            <a:xfrm>
              <a:off x="195" y="3205"/>
              <a:ext cx="3709" cy="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0ED606-156C-4E96-8C4D-9A0B867ED3C2}" type="slidenum">
              <a:rPr lang="de-DE" altLang="zh-CN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de-DE" altLang="zh-CN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952500"/>
            <a:ext cx="65039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768350">
              <a:lnSpc>
                <a:spcPts val="2850"/>
              </a:lnSpc>
              <a:spcBef>
                <a:spcPct val="20000"/>
              </a:spcBef>
            </a:pPr>
            <a:endParaRPr lang="en-US" altLang="zh-CN" sz="2800" b="1">
              <a:solidFill>
                <a:schemeClr val="bg2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pitchFamily="2" charset="-122"/>
              </a:rPr>
              <a:t>环保服务</a:t>
            </a:r>
            <a:r>
              <a:rPr lang="en-AU" altLang="zh-CN" dirty="0" smtClean="0">
                <a:ea typeface="宋体" pitchFamily="2" charset="-122"/>
              </a:rPr>
              <a:t> </a:t>
            </a:r>
            <a:br>
              <a:rPr lang="en-AU" altLang="zh-CN" dirty="0" smtClean="0">
                <a:ea typeface="宋体" pitchFamily="2" charset="-122"/>
              </a:rPr>
            </a:br>
            <a:r>
              <a:rPr lang="zh-CN" altLang="en-US" dirty="0" smtClean="0">
                <a:ea typeface="宋体" pitchFamily="2" charset="-122"/>
              </a:rPr>
              <a:t>参考项目</a:t>
            </a:r>
            <a:r>
              <a:rPr lang="en-GB" altLang="zh-CN" dirty="0" smtClean="0">
                <a:ea typeface="宋体" pitchFamily="2" charset="-122"/>
              </a:rPr>
              <a:t> – </a:t>
            </a:r>
            <a:r>
              <a:rPr lang="zh-CN" altLang="en-US" dirty="0" smtClean="0">
                <a:ea typeface="宋体" pitchFamily="2" charset="-122"/>
              </a:rPr>
              <a:t>市政项目</a:t>
            </a:r>
            <a:r>
              <a:rPr lang="de-DE" altLang="zh-CN" dirty="0" smtClean="0">
                <a:ea typeface="宋体" pitchFamily="2" charset="-122"/>
              </a:rPr>
              <a:t>(</a:t>
            </a:r>
            <a:r>
              <a:rPr lang="zh-CN" altLang="de-DE" dirty="0" smtClean="0">
                <a:ea typeface="宋体" pitchFamily="2" charset="-122"/>
              </a:rPr>
              <a:t>全球</a:t>
            </a:r>
            <a:r>
              <a:rPr lang="de-DE" altLang="zh-CN" dirty="0" smtClean="0">
                <a:ea typeface="宋体" pitchFamily="2" charset="-122"/>
              </a:rPr>
              <a:t>)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/>
          <a:srcRect l="1263" t="15919" r="17458" b="28728"/>
          <a:stretch>
            <a:fillRect/>
          </a:stretch>
        </p:blipFill>
        <p:spPr bwMode="auto">
          <a:xfrm>
            <a:off x="6792913" y="1622425"/>
            <a:ext cx="205581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296863" y="5657850"/>
            <a:ext cx="2308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zh-CN" sz="800"/>
              <a:t>1 ARN, Nijmegen // 2 REMONDIS Szolnok Rt., Szolnok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8909050" y="3543300"/>
            <a:ext cx="460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altLang="zh-CN" sz="800"/>
              <a:t>1</a:t>
            </a:r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8918575" y="5705475"/>
            <a:ext cx="69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altLang="zh-CN" sz="800"/>
              <a:t>2 </a:t>
            </a:r>
          </a:p>
        </p:txBody>
      </p:sp>
      <p:pic>
        <p:nvPicPr>
          <p:cNvPr id="44041" name="Picture 12" descr="REM_HU_0708-0140"/>
          <p:cNvPicPr>
            <a:picLocks noChangeAspect="1" noChangeArrowheads="1"/>
          </p:cNvPicPr>
          <p:nvPr/>
        </p:nvPicPr>
        <p:blipFill>
          <a:blip r:embed="rId4"/>
          <a:srcRect l="2925" r="23735" b="4045"/>
          <a:stretch>
            <a:fillRect/>
          </a:stretch>
        </p:blipFill>
        <p:spPr bwMode="auto">
          <a:xfrm>
            <a:off x="6791325" y="3775075"/>
            <a:ext cx="20701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296863" y="1631950"/>
            <a:ext cx="5307012" cy="3221038"/>
            <a:chOff x="187" y="1028"/>
            <a:chExt cx="3343" cy="2029"/>
          </a:xfrm>
        </p:grpSpPr>
        <p:sp>
          <p:nvSpPr>
            <p:cNvPr id="44043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87" y="1028"/>
              <a:ext cx="3337" cy="2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Rectangle 14"/>
            <p:cNvSpPr>
              <a:spLocks noChangeArrowheads="1"/>
            </p:cNvSpPr>
            <p:nvPr/>
          </p:nvSpPr>
          <p:spPr bwMode="auto">
            <a:xfrm>
              <a:off x="193" y="1034"/>
              <a:ext cx="3331" cy="153"/>
            </a:xfrm>
            <a:prstGeom prst="rect">
              <a:avLst/>
            </a:prstGeom>
            <a:solidFill>
              <a:srgbClr val="5B8F2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5" name="Rectangle 15"/>
            <p:cNvSpPr>
              <a:spLocks noChangeArrowheads="1"/>
            </p:cNvSpPr>
            <p:nvPr/>
          </p:nvSpPr>
          <p:spPr bwMode="auto">
            <a:xfrm>
              <a:off x="193" y="1345"/>
              <a:ext cx="3331" cy="153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6" name="Rectangle 16"/>
            <p:cNvSpPr>
              <a:spLocks noChangeArrowheads="1"/>
            </p:cNvSpPr>
            <p:nvPr/>
          </p:nvSpPr>
          <p:spPr bwMode="auto">
            <a:xfrm>
              <a:off x="193" y="1651"/>
              <a:ext cx="3331" cy="159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7" name="Rectangle 17"/>
            <p:cNvSpPr>
              <a:spLocks noChangeArrowheads="1"/>
            </p:cNvSpPr>
            <p:nvPr/>
          </p:nvSpPr>
          <p:spPr bwMode="auto">
            <a:xfrm>
              <a:off x="193" y="1963"/>
              <a:ext cx="3331" cy="159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8" name="Rectangle 18"/>
            <p:cNvSpPr>
              <a:spLocks noChangeArrowheads="1"/>
            </p:cNvSpPr>
            <p:nvPr/>
          </p:nvSpPr>
          <p:spPr bwMode="auto">
            <a:xfrm>
              <a:off x="193" y="2275"/>
              <a:ext cx="3331" cy="159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9" name="Rectangle 19"/>
            <p:cNvSpPr>
              <a:spLocks noChangeArrowheads="1"/>
            </p:cNvSpPr>
            <p:nvPr/>
          </p:nvSpPr>
          <p:spPr bwMode="auto">
            <a:xfrm>
              <a:off x="193" y="2587"/>
              <a:ext cx="3331" cy="158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0" name="Rectangle 20"/>
            <p:cNvSpPr>
              <a:spLocks noChangeArrowheads="1"/>
            </p:cNvSpPr>
            <p:nvPr/>
          </p:nvSpPr>
          <p:spPr bwMode="auto">
            <a:xfrm>
              <a:off x="193" y="2898"/>
              <a:ext cx="3331" cy="153"/>
            </a:xfrm>
            <a:prstGeom prst="rect">
              <a:avLst/>
            </a:prstGeom>
            <a:solidFill>
              <a:srgbClr val="CDDDB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1" name="Rectangle 21"/>
            <p:cNvSpPr>
              <a:spLocks noChangeArrowheads="1"/>
            </p:cNvSpPr>
            <p:nvPr/>
          </p:nvSpPr>
          <p:spPr bwMode="auto">
            <a:xfrm>
              <a:off x="266" y="1062"/>
              <a:ext cx="52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 b="1">
                  <a:solidFill>
                    <a:srgbClr val="FFFFFF"/>
                  </a:solidFill>
                </a:rPr>
                <a:t>参考项目</a:t>
              </a:r>
              <a:r>
                <a:rPr lang="zh-CN" altLang="zh-CN" sz="1000" b="1">
                  <a:solidFill>
                    <a:srgbClr val="FFFFFF"/>
                  </a:solidFill>
                </a:rPr>
                <a:t>: </a:t>
              </a:r>
              <a:r>
                <a:rPr lang="zh-CN" altLang="en-US" sz="1000" b="1">
                  <a:solidFill>
                    <a:srgbClr val="FFFFFF"/>
                  </a:solidFill>
                </a:rPr>
                <a:t>国际</a:t>
              </a:r>
              <a:endParaRPr lang="zh-CN" altLang="zh-CN"/>
            </a:p>
          </p:txBody>
        </p:sp>
        <p:sp>
          <p:nvSpPr>
            <p:cNvPr id="44052" name="Rectangle 22"/>
            <p:cNvSpPr>
              <a:spLocks noChangeArrowheads="1"/>
            </p:cNvSpPr>
            <p:nvPr/>
          </p:nvSpPr>
          <p:spPr bwMode="auto">
            <a:xfrm>
              <a:off x="2281" y="1062"/>
              <a:ext cx="1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 b="1">
                  <a:solidFill>
                    <a:srgbClr val="FFFFFF"/>
                  </a:solidFill>
                </a:rPr>
                <a:t>城市</a:t>
              </a:r>
              <a:endParaRPr lang="zh-CN" altLang="zh-CN"/>
            </a:p>
          </p:txBody>
        </p:sp>
        <p:sp>
          <p:nvSpPr>
            <p:cNvPr id="44053" name="Rectangle 23"/>
            <p:cNvSpPr>
              <a:spLocks noChangeArrowheads="1"/>
            </p:cNvSpPr>
            <p:nvPr/>
          </p:nvSpPr>
          <p:spPr bwMode="auto">
            <a:xfrm>
              <a:off x="2735" y="1062"/>
              <a:ext cx="1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 b="1">
                  <a:solidFill>
                    <a:srgbClr val="FFFFFF"/>
                  </a:solidFill>
                </a:rPr>
                <a:t>国家</a:t>
              </a:r>
              <a:endParaRPr lang="zh-CN" altLang="zh-CN"/>
            </a:p>
          </p:txBody>
        </p:sp>
        <p:sp>
          <p:nvSpPr>
            <p:cNvPr id="44054" name="Rectangle 24"/>
            <p:cNvSpPr>
              <a:spLocks noChangeArrowheads="1"/>
            </p:cNvSpPr>
            <p:nvPr/>
          </p:nvSpPr>
          <p:spPr bwMode="auto">
            <a:xfrm>
              <a:off x="3305" y="1062"/>
              <a:ext cx="1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 b="1">
                  <a:solidFill>
                    <a:srgbClr val="FFFFFF"/>
                  </a:solidFill>
                </a:rPr>
                <a:t>人口</a:t>
              </a:r>
              <a:endParaRPr lang="zh-CN" altLang="zh-CN"/>
            </a:p>
          </p:txBody>
        </p:sp>
        <p:sp>
          <p:nvSpPr>
            <p:cNvPr id="44055" name="Rectangle 25"/>
            <p:cNvSpPr>
              <a:spLocks noChangeArrowheads="1"/>
            </p:cNvSpPr>
            <p:nvPr/>
          </p:nvSpPr>
          <p:spPr bwMode="auto">
            <a:xfrm>
              <a:off x="266" y="1221"/>
              <a:ext cx="62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REMONDIS Pty. Ltd.</a:t>
              </a:r>
              <a:endParaRPr lang="zh-CN" altLang="zh-CN"/>
            </a:p>
          </p:txBody>
        </p:sp>
        <p:sp>
          <p:nvSpPr>
            <p:cNvPr id="44056" name="Rectangle 26"/>
            <p:cNvSpPr>
              <a:spLocks noChangeArrowheads="1"/>
            </p:cNvSpPr>
            <p:nvPr/>
          </p:nvSpPr>
          <p:spPr bwMode="auto">
            <a:xfrm>
              <a:off x="2281" y="1221"/>
              <a:ext cx="40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 smtClean="0">
                  <a:solidFill>
                    <a:srgbClr val="000000"/>
                  </a:solidFill>
                </a:rPr>
                <a:t>Sydney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 悉尼</a:t>
              </a:r>
              <a:endParaRPr lang="zh-CN" altLang="zh-CN" dirty="0"/>
            </a:p>
          </p:txBody>
        </p:sp>
        <p:sp>
          <p:nvSpPr>
            <p:cNvPr id="44057" name="Rectangle 27"/>
            <p:cNvSpPr>
              <a:spLocks noChangeArrowheads="1"/>
            </p:cNvSpPr>
            <p:nvPr/>
          </p:nvSpPr>
          <p:spPr bwMode="auto">
            <a:xfrm>
              <a:off x="2735" y="1221"/>
              <a:ext cx="32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澳大利亚</a:t>
              </a:r>
              <a:endParaRPr lang="zh-CN" altLang="zh-CN"/>
            </a:p>
          </p:txBody>
        </p:sp>
        <p:sp>
          <p:nvSpPr>
            <p:cNvPr id="44058" name="Rectangle 28"/>
            <p:cNvSpPr>
              <a:spLocks noChangeArrowheads="1"/>
            </p:cNvSpPr>
            <p:nvPr/>
          </p:nvSpPr>
          <p:spPr bwMode="auto">
            <a:xfrm>
              <a:off x="3240" y="1221"/>
              <a:ext cx="28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1200,000</a:t>
              </a:r>
              <a:endParaRPr lang="zh-CN" altLang="zh-CN"/>
            </a:p>
          </p:txBody>
        </p:sp>
        <p:sp>
          <p:nvSpPr>
            <p:cNvPr id="44059" name="Rectangle 29"/>
            <p:cNvSpPr>
              <a:spLocks noChangeArrowheads="1"/>
            </p:cNvSpPr>
            <p:nvPr/>
          </p:nvSpPr>
          <p:spPr bwMode="auto">
            <a:xfrm>
              <a:off x="266" y="1374"/>
              <a:ext cx="79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SOOO REMONDIS Minsk</a:t>
              </a:r>
              <a:endParaRPr lang="zh-CN" altLang="zh-CN"/>
            </a:p>
          </p:txBody>
        </p:sp>
        <p:sp>
          <p:nvSpPr>
            <p:cNvPr id="44060" name="Rectangle 30"/>
            <p:cNvSpPr>
              <a:spLocks noChangeArrowheads="1"/>
            </p:cNvSpPr>
            <p:nvPr/>
          </p:nvSpPr>
          <p:spPr bwMode="auto">
            <a:xfrm>
              <a:off x="2281" y="1374"/>
              <a:ext cx="45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 smtClean="0">
                  <a:solidFill>
                    <a:srgbClr val="000000"/>
                  </a:solidFill>
                </a:rPr>
                <a:t>Minsk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  明斯克</a:t>
              </a:r>
              <a:endParaRPr lang="zh-CN" altLang="zh-CN" dirty="0"/>
            </a:p>
          </p:txBody>
        </p:sp>
        <p:sp>
          <p:nvSpPr>
            <p:cNvPr id="44061" name="Rectangle 31"/>
            <p:cNvSpPr>
              <a:spLocks noChangeArrowheads="1"/>
            </p:cNvSpPr>
            <p:nvPr/>
          </p:nvSpPr>
          <p:spPr bwMode="auto">
            <a:xfrm>
              <a:off x="2735" y="1374"/>
              <a:ext cx="32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白俄罗斯</a:t>
              </a:r>
              <a:endParaRPr lang="zh-CN" altLang="zh-CN"/>
            </a:p>
          </p:txBody>
        </p:sp>
        <p:sp>
          <p:nvSpPr>
            <p:cNvPr id="44062" name="Rectangle 32"/>
            <p:cNvSpPr>
              <a:spLocks noChangeArrowheads="1"/>
            </p:cNvSpPr>
            <p:nvPr/>
          </p:nvSpPr>
          <p:spPr bwMode="auto">
            <a:xfrm>
              <a:off x="3274" y="1374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700,000</a:t>
              </a:r>
              <a:endParaRPr lang="zh-CN" altLang="zh-CN"/>
            </a:p>
          </p:txBody>
        </p:sp>
        <p:sp>
          <p:nvSpPr>
            <p:cNvPr id="44063" name="Rectangle 33"/>
            <p:cNvSpPr>
              <a:spLocks noChangeArrowheads="1"/>
            </p:cNvSpPr>
            <p:nvPr/>
          </p:nvSpPr>
          <p:spPr bwMode="auto">
            <a:xfrm>
              <a:off x="266" y="1532"/>
              <a:ext cx="1169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REMONDIS New Zealand Ltd., Auckland</a:t>
              </a:r>
              <a:endParaRPr lang="zh-CN" altLang="zh-CN"/>
            </a:p>
          </p:txBody>
        </p:sp>
        <p:sp>
          <p:nvSpPr>
            <p:cNvPr id="44064" name="Rectangle 34"/>
            <p:cNvSpPr>
              <a:spLocks noChangeArrowheads="1"/>
            </p:cNvSpPr>
            <p:nvPr/>
          </p:nvSpPr>
          <p:spPr bwMode="auto">
            <a:xfrm>
              <a:off x="2281" y="1532"/>
              <a:ext cx="43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 smtClean="0">
                  <a:solidFill>
                    <a:srgbClr val="000000"/>
                  </a:solidFill>
                </a:rPr>
                <a:t>Auckland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 </a:t>
              </a:r>
              <a:r>
                <a:rPr lang="zh-CN" altLang="de-DE" sz="600" dirty="0" smtClean="0">
                  <a:solidFill>
                    <a:srgbClr val="000000"/>
                  </a:solidFill>
                </a:rPr>
                <a:t>奥克兰</a:t>
              </a:r>
              <a:endParaRPr lang="zh-CN" altLang="zh-CN" sz="600" dirty="0"/>
            </a:p>
          </p:txBody>
        </p:sp>
        <p:sp>
          <p:nvSpPr>
            <p:cNvPr id="44065" name="Rectangle 35"/>
            <p:cNvSpPr>
              <a:spLocks noChangeArrowheads="1"/>
            </p:cNvSpPr>
            <p:nvPr/>
          </p:nvSpPr>
          <p:spPr bwMode="auto">
            <a:xfrm>
              <a:off x="2735" y="1532"/>
              <a:ext cx="24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新西兰</a:t>
              </a:r>
              <a:endParaRPr lang="zh-CN" altLang="zh-CN"/>
            </a:p>
          </p:txBody>
        </p:sp>
        <p:sp>
          <p:nvSpPr>
            <p:cNvPr id="44066" name="Rectangle 36"/>
            <p:cNvSpPr>
              <a:spLocks noChangeArrowheads="1"/>
            </p:cNvSpPr>
            <p:nvPr/>
          </p:nvSpPr>
          <p:spPr bwMode="auto">
            <a:xfrm>
              <a:off x="3274" y="1532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220,000</a:t>
              </a:r>
              <a:endParaRPr lang="zh-CN" altLang="zh-CN"/>
            </a:p>
          </p:txBody>
        </p:sp>
        <p:sp>
          <p:nvSpPr>
            <p:cNvPr id="44067" name="Rectangle 37"/>
            <p:cNvSpPr>
              <a:spLocks noChangeArrowheads="1"/>
            </p:cNvSpPr>
            <p:nvPr/>
          </p:nvSpPr>
          <p:spPr bwMode="auto">
            <a:xfrm>
              <a:off x="266" y="1685"/>
              <a:ext cx="30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ARN B.V.</a:t>
              </a:r>
              <a:endParaRPr lang="zh-CN" altLang="zh-CN"/>
            </a:p>
          </p:txBody>
        </p:sp>
        <p:sp>
          <p:nvSpPr>
            <p:cNvPr id="44068" name="Rectangle 38"/>
            <p:cNvSpPr>
              <a:spLocks noChangeArrowheads="1"/>
            </p:cNvSpPr>
            <p:nvPr/>
          </p:nvSpPr>
          <p:spPr bwMode="auto">
            <a:xfrm>
              <a:off x="2281" y="1685"/>
              <a:ext cx="33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Nijmwegen</a:t>
              </a:r>
              <a:endParaRPr lang="zh-CN" altLang="zh-CN"/>
            </a:p>
          </p:txBody>
        </p:sp>
        <p:sp>
          <p:nvSpPr>
            <p:cNvPr id="44069" name="Rectangle 39"/>
            <p:cNvSpPr>
              <a:spLocks noChangeArrowheads="1"/>
            </p:cNvSpPr>
            <p:nvPr/>
          </p:nvSpPr>
          <p:spPr bwMode="auto">
            <a:xfrm>
              <a:off x="2735" y="1685"/>
              <a:ext cx="1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荷兰</a:t>
              </a:r>
              <a:endParaRPr lang="zh-CN" altLang="zh-CN"/>
            </a:p>
          </p:txBody>
        </p:sp>
        <p:sp>
          <p:nvSpPr>
            <p:cNvPr id="44070" name="Rectangle 40"/>
            <p:cNvSpPr>
              <a:spLocks noChangeArrowheads="1"/>
            </p:cNvSpPr>
            <p:nvPr/>
          </p:nvSpPr>
          <p:spPr bwMode="auto">
            <a:xfrm>
              <a:off x="3274" y="1685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484,000</a:t>
              </a:r>
              <a:endParaRPr lang="zh-CN" altLang="zh-CN"/>
            </a:p>
          </p:txBody>
        </p:sp>
        <p:sp>
          <p:nvSpPr>
            <p:cNvPr id="44071" name="Rectangle 41"/>
            <p:cNvSpPr>
              <a:spLocks noChangeArrowheads="1"/>
            </p:cNvSpPr>
            <p:nvPr/>
          </p:nvSpPr>
          <p:spPr bwMode="auto">
            <a:xfrm>
              <a:off x="266" y="1838"/>
              <a:ext cx="84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REMONDIS Sp. z o.o. Lodz </a:t>
              </a:r>
              <a:endParaRPr lang="zh-CN" altLang="zh-CN"/>
            </a:p>
          </p:txBody>
        </p:sp>
        <p:sp>
          <p:nvSpPr>
            <p:cNvPr id="44072" name="Rectangle 42"/>
            <p:cNvSpPr>
              <a:spLocks noChangeArrowheads="1"/>
            </p:cNvSpPr>
            <p:nvPr/>
          </p:nvSpPr>
          <p:spPr bwMode="auto">
            <a:xfrm>
              <a:off x="2281" y="1838"/>
              <a:ext cx="3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 smtClean="0">
                  <a:solidFill>
                    <a:srgbClr val="000000"/>
                  </a:solidFill>
                </a:rPr>
                <a:t>Lodz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 罗兹</a:t>
              </a:r>
              <a:endParaRPr lang="zh-CN" altLang="zh-CN" dirty="0"/>
            </a:p>
          </p:txBody>
        </p:sp>
        <p:sp>
          <p:nvSpPr>
            <p:cNvPr id="44073" name="Rectangle 43"/>
            <p:cNvSpPr>
              <a:spLocks noChangeArrowheads="1"/>
            </p:cNvSpPr>
            <p:nvPr/>
          </p:nvSpPr>
          <p:spPr bwMode="auto">
            <a:xfrm>
              <a:off x="2735" y="1838"/>
              <a:ext cx="1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波兰</a:t>
              </a:r>
              <a:endParaRPr lang="zh-CN" altLang="zh-CN"/>
            </a:p>
          </p:txBody>
        </p:sp>
        <p:sp>
          <p:nvSpPr>
            <p:cNvPr id="44074" name="Rectangle 44"/>
            <p:cNvSpPr>
              <a:spLocks noChangeArrowheads="1"/>
            </p:cNvSpPr>
            <p:nvPr/>
          </p:nvSpPr>
          <p:spPr bwMode="auto">
            <a:xfrm>
              <a:off x="3274" y="1838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650,000</a:t>
              </a:r>
              <a:endParaRPr lang="zh-CN" altLang="zh-CN"/>
            </a:p>
          </p:txBody>
        </p:sp>
        <p:sp>
          <p:nvSpPr>
            <p:cNvPr id="44075" name="Rectangle 45"/>
            <p:cNvSpPr>
              <a:spLocks noChangeArrowheads="1"/>
            </p:cNvSpPr>
            <p:nvPr/>
          </p:nvSpPr>
          <p:spPr bwMode="auto">
            <a:xfrm>
              <a:off x="266" y="1997"/>
              <a:ext cx="115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REMONDIS Sanitech Poznan Sp. z o.o.</a:t>
              </a:r>
              <a:endParaRPr lang="zh-CN" altLang="zh-CN"/>
            </a:p>
          </p:txBody>
        </p:sp>
        <p:sp>
          <p:nvSpPr>
            <p:cNvPr id="44076" name="Rectangle 46"/>
            <p:cNvSpPr>
              <a:spLocks noChangeArrowheads="1"/>
            </p:cNvSpPr>
            <p:nvPr/>
          </p:nvSpPr>
          <p:spPr bwMode="auto">
            <a:xfrm>
              <a:off x="2281" y="1997"/>
              <a:ext cx="2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>
                  <a:solidFill>
                    <a:srgbClr val="000000"/>
                  </a:solidFill>
                </a:rPr>
                <a:t>Poznan</a:t>
              </a:r>
              <a:endParaRPr lang="zh-CN" altLang="zh-CN" dirty="0"/>
            </a:p>
          </p:txBody>
        </p:sp>
        <p:sp>
          <p:nvSpPr>
            <p:cNvPr id="44077" name="Rectangle 47"/>
            <p:cNvSpPr>
              <a:spLocks noChangeArrowheads="1"/>
            </p:cNvSpPr>
            <p:nvPr/>
          </p:nvSpPr>
          <p:spPr bwMode="auto">
            <a:xfrm>
              <a:off x="2735" y="1997"/>
              <a:ext cx="16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波兰</a:t>
              </a:r>
              <a:endParaRPr lang="zh-CN" altLang="zh-CN"/>
            </a:p>
          </p:txBody>
        </p:sp>
        <p:sp>
          <p:nvSpPr>
            <p:cNvPr id="44078" name="Rectangle 48"/>
            <p:cNvSpPr>
              <a:spLocks noChangeArrowheads="1"/>
            </p:cNvSpPr>
            <p:nvPr/>
          </p:nvSpPr>
          <p:spPr bwMode="auto">
            <a:xfrm>
              <a:off x="3274" y="1997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430,000</a:t>
              </a:r>
              <a:endParaRPr lang="zh-CN" altLang="zh-CN"/>
            </a:p>
          </p:txBody>
        </p:sp>
        <p:sp>
          <p:nvSpPr>
            <p:cNvPr id="44079" name="Rectangle 49"/>
            <p:cNvSpPr>
              <a:spLocks noChangeArrowheads="1"/>
            </p:cNvSpPr>
            <p:nvPr/>
          </p:nvSpPr>
          <p:spPr bwMode="auto">
            <a:xfrm>
              <a:off x="266" y="2150"/>
              <a:ext cx="97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OOO REMONDIS Naro-Fominsk</a:t>
              </a:r>
              <a:endParaRPr lang="zh-CN" altLang="zh-CN"/>
            </a:p>
          </p:txBody>
        </p:sp>
        <p:sp>
          <p:nvSpPr>
            <p:cNvPr id="44080" name="Rectangle 50"/>
            <p:cNvSpPr>
              <a:spLocks noChangeArrowheads="1"/>
            </p:cNvSpPr>
            <p:nvPr/>
          </p:nvSpPr>
          <p:spPr bwMode="auto">
            <a:xfrm>
              <a:off x="2281" y="2150"/>
              <a:ext cx="43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Naro-Fominsk</a:t>
              </a:r>
              <a:endParaRPr lang="zh-CN" altLang="zh-CN"/>
            </a:p>
          </p:txBody>
        </p:sp>
        <p:sp>
          <p:nvSpPr>
            <p:cNvPr id="44081" name="Rectangle 51"/>
            <p:cNvSpPr>
              <a:spLocks noChangeArrowheads="1"/>
            </p:cNvSpPr>
            <p:nvPr/>
          </p:nvSpPr>
          <p:spPr bwMode="auto">
            <a:xfrm>
              <a:off x="2735" y="2150"/>
              <a:ext cx="24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俄罗斯</a:t>
              </a:r>
              <a:endParaRPr lang="zh-CN" altLang="zh-CN"/>
            </a:p>
          </p:txBody>
        </p:sp>
        <p:sp>
          <p:nvSpPr>
            <p:cNvPr id="44082" name="Rectangle 52"/>
            <p:cNvSpPr>
              <a:spLocks noChangeArrowheads="1"/>
            </p:cNvSpPr>
            <p:nvPr/>
          </p:nvSpPr>
          <p:spPr bwMode="auto">
            <a:xfrm>
              <a:off x="3274" y="2150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400,000</a:t>
              </a:r>
              <a:endParaRPr lang="zh-CN" altLang="zh-CN"/>
            </a:p>
          </p:txBody>
        </p:sp>
        <p:sp>
          <p:nvSpPr>
            <p:cNvPr id="44083" name="Rectangle 53"/>
            <p:cNvSpPr>
              <a:spLocks noChangeArrowheads="1"/>
            </p:cNvSpPr>
            <p:nvPr/>
          </p:nvSpPr>
          <p:spPr bwMode="auto">
            <a:xfrm>
              <a:off x="266" y="2309"/>
              <a:ext cx="89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OOO REMONDIS Dzershinsk</a:t>
              </a:r>
              <a:endParaRPr lang="zh-CN" altLang="zh-CN"/>
            </a:p>
          </p:txBody>
        </p:sp>
        <p:sp>
          <p:nvSpPr>
            <p:cNvPr id="44084" name="Rectangle 54"/>
            <p:cNvSpPr>
              <a:spLocks noChangeArrowheads="1"/>
            </p:cNvSpPr>
            <p:nvPr/>
          </p:nvSpPr>
          <p:spPr bwMode="auto">
            <a:xfrm>
              <a:off x="2281" y="2309"/>
              <a:ext cx="34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Dzerzhinsk</a:t>
              </a:r>
              <a:endParaRPr lang="zh-CN" altLang="zh-CN"/>
            </a:p>
          </p:txBody>
        </p:sp>
        <p:sp>
          <p:nvSpPr>
            <p:cNvPr id="44085" name="Rectangle 55"/>
            <p:cNvSpPr>
              <a:spLocks noChangeArrowheads="1"/>
            </p:cNvSpPr>
            <p:nvPr/>
          </p:nvSpPr>
          <p:spPr bwMode="auto">
            <a:xfrm>
              <a:off x="2735" y="2309"/>
              <a:ext cx="24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俄罗斯</a:t>
              </a:r>
              <a:endParaRPr lang="zh-CN" altLang="zh-CN"/>
            </a:p>
          </p:txBody>
        </p:sp>
        <p:sp>
          <p:nvSpPr>
            <p:cNvPr id="44086" name="Rectangle 56"/>
            <p:cNvSpPr>
              <a:spLocks noChangeArrowheads="1"/>
            </p:cNvSpPr>
            <p:nvPr/>
          </p:nvSpPr>
          <p:spPr bwMode="auto">
            <a:xfrm>
              <a:off x="3274" y="2309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250,000</a:t>
              </a:r>
              <a:endParaRPr lang="zh-CN" altLang="zh-CN"/>
            </a:p>
          </p:txBody>
        </p:sp>
        <p:sp>
          <p:nvSpPr>
            <p:cNvPr id="44087" name="Rectangle 57"/>
            <p:cNvSpPr>
              <a:spLocks noChangeArrowheads="1"/>
            </p:cNvSpPr>
            <p:nvPr/>
          </p:nvSpPr>
          <p:spPr bwMode="auto">
            <a:xfrm>
              <a:off x="266" y="2462"/>
              <a:ext cx="40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TOV SELTIK</a:t>
              </a:r>
              <a:endParaRPr lang="zh-CN" altLang="zh-CN"/>
            </a:p>
          </p:txBody>
        </p:sp>
        <p:sp>
          <p:nvSpPr>
            <p:cNvPr id="44088" name="Rectangle 58"/>
            <p:cNvSpPr>
              <a:spLocks noChangeArrowheads="1"/>
            </p:cNvSpPr>
            <p:nvPr/>
          </p:nvSpPr>
          <p:spPr bwMode="auto">
            <a:xfrm>
              <a:off x="2281" y="2462"/>
              <a:ext cx="30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 dirty="0" smtClean="0">
                  <a:solidFill>
                    <a:srgbClr val="000000"/>
                  </a:solidFill>
                </a:rPr>
                <a:t>Kiev</a:t>
              </a:r>
              <a:r>
                <a:rPr lang="zh-CN" altLang="de-DE" sz="1000" dirty="0" smtClean="0">
                  <a:solidFill>
                    <a:srgbClr val="000000"/>
                  </a:solidFill>
                </a:rPr>
                <a:t> 基辅</a:t>
              </a:r>
              <a:endParaRPr lang="zh-CN" altLang="zh-CN" dirty="0"/>
            </a:p>
          </p:txBody>
        </p:sp>
        <p:sp>
          <p:nvSpPr>
            <p:cNvPr id="44089" name="Rectangle 59"/>
            <p:cNvSpPr>
              <a:spLocks noChangeArrowheads="1"/>
            </p:cNvSpPr>
            <p:nvPr/>
          </p:nvSpPr>
          <p:spPr bwMode="auto">
            <a:xfrm>
              <a:off x="2735" y="2462"/>
              <a:ext cx="24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乌克兰</a:t>
              </a:r>
              <a:endParaRPr lang="zh-CN" altLang="zh-CN"/>
            </a:p>
          </p:txBody>
        </p:sp>
        <p:sp>
          <p:nvSpPr>
            <p:cNvPr id="44090" name="Rectangle 60"/>
            <p:cNvSpPr>
              <a:spLocks noChangeArrowheads="1"/>
            </p:cNvSpPr>
            <p:nvPr/>
          </p:nvSpPr>
          <p:spPr bwMode="auto">
            <a:xfrm>
              <a:off x="3274" y="2462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800,000</a:t>
              </a:r>
              <a:endParaRPr lang="zh-CN" altLang="zh-CN"/>
            </a:p>
          </p:txBody>
        </p:sp>
        <p:sp>
          <p:nvSpPr>
            <p:cNvPr id="44091" name="Rectangle 61"/>
            <p:cNvSpPr>
              <a:spLocks noChangeArrowheads="1"/>
            </p:cNvSpPr>
            <p:nvPr/>
          </p:nvSpPr>
          <p:spPr bwMode="auto">
            <a:xfrm>
              <a:off x="266" y="2621"/>
              <a:ext cx="86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TOV REMONDIS Saporoshje</a:t>
              </a:r>
              <a:endParaRPr lang="zh-CN" altLang="zh-CN"/>
            </a:p>
          </p:txBody>
        </p:sp>
        <p:sp>
          <p:nvSpPr>
            <p:cNvPr id="44092" name="Rectangle 62"/>
            <p:cNvSpPr>
              <a:spLocks noChangeArrowheads="1"/>
            </p:cNvSpPr>
            <p:nvPr/>
          </p:nvSpPr>
          <p:spPr bwMode="auto">
            <a:xfrm>
              <a:off x="2281" y="2621"/>
              <a:ext cx="34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Saporoshje</a:t>
              </a:r>
              <a:endParaRPr lang="zh-CN" altLang="zh-CN"/>
            </a:p>
          </p:txBody>
        </p:sp>
        <p:sp>
          <p:nvSpPr>
            <p:cNvPr id="44093" name="Rectangle 63"/>
            <p:cNvSpPr>
              <a:spLocks noChangeArrowheads="1"/>
            </p:cNvSpPr>
            <p:nvPr/>
          </p:nvSpPr>
          <p:spPr bwMode="auto">
            <a:xfrm>
              <a:off x="2735" y="2621"/>
              <a:ext cx="24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乌克兰</a:t>
              </a:r>
              <a:endParaRPr lang="zh-CN" altLang="zh-CN"/>
            </a:p>
          </p:txBody>
        </p:sp>
        <p:sp>
          <p:nvSpPr>
            <p:cNvPr id="44094" name="Rectangle 64"/>
            <p:cNvSpPr>
              <a:spLocks noChangeArrowheads="1"/>
            </p:cNvSpPr>
            <p:nvPr/>
          </p:nvSpPr>
          <p:spPr bwMode="auto">
            <a:xfrm>
              <a:off x="3274" y="2621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840,000</a:t>
              </a:r>
              <a:endParaRPr lang="zh-CN" altLang="zh-CN"/>
            </a:p>
          </p:txBody>
        </p:sp>
        <p:sp>
          <p:nvSpPr>
            <p:cNvPr id="44095" name="Rectangle 65"/>
            <p:cNvSpPr>
              <a:spLocks noChangeArrowheads="1"/>
            </p:cNvSpPr>
            <p:nvPr/>
          </p:nvSpPr>
          <p:spPr bwMode="auto">
            <a:xfrm>
              <a:off x="266" y="2774"/>
              <a:ext cx="66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REMONDIS Ketpo Kft.</a:t>
              </a:r>
              <a:endParaRPr lang="zh-CN" altLang="zh-CN"/>
            </a:p>
          </p:txBody>
        </p:sp>
        <p:sp>
          <p:nvSpPr>
            <p:cNvPr id="44096" name="Rectangle 66"/>
            <p:cNvSpPr>
              <a:spLocks noChangeArrowheads="1"/>
            </p:cNvSpPr>
            <p:nvPr/>
          </p:nvSpPr>
          <p:spPr bwMode="auto">
            <a:xfrm>
              <a:off x="2281" y="2774"/>
              <a:ext cx="187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Ketpo</a:t>
              </a:r>
              <a:endParaRPr lang="zh-CN" altLang="zh-CN"/>
            </a:p>
          </p:txBody>
        </p:sp>
        <p:sp>
          <p:nvSpPr>
            <p:cNvPr id="44097" name="Rectangle 67"/>
            <p:cNvSpPr>
              <a:spLocks noChangeArrowheads="1"/>
            </p:cNvSpPr>
            <p:nvPr/>
          </p:nvSpPr>
          <p:spPr bwMode="auto">
            <a:xfrm>
              <a:off x="2735" y="2774"/>
              <a:ext cx="26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匈牙利</a:t>
              </a:r>
              <a:r>
                <a:rPr lang="zh-CN" altLang="zh-CN" sz="1000">
                  <a:solidFill>
                    <a:srgbClr val="000000"/>
                  </a:solidFill>
                </a:rPr>
                <a:t> </a:t>
              </a:r>
              <a:endParaRPr lang="zh-CN" altLang="zh-CN"/>
            </a:p>
          </p:txBody>
        </p:sp>
        <p:sp>
          <p:nvSpPr>
            <p:cNvPr id="44098" name="Rectangle 68"/>
            <p:cNvSpPr>
              <a:spLocks noChangeArrowheads="1"/>
            </p:cNvSpPr>
            <p:nvPr/>
          </p:nvSpPr>
          <p:spPr bwMode="auto">
            <a:xfrm>
              <a:off x="3274" y="2774"/>
              <a:ext cx="250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220,000</a:t>
              </a:r>
              <a:endParaRPr lang="zh-CN" altLang="zh-CN"/>
            </a:p>
          </p:txBody>
        </p:sp>
        <p:sp>
          <p:nvSpPr>
            <p:cNvPr id="44099" name="Rectangle 69"/>
            <p:cNvSpPr>
              <a:spLocks noChangeArrowheads="1"/>
            </p:cNvSpPr>
            <p:nvPr/>
          </p:nvSpPr>
          <p:spPr bwMode="auto">
            <a:xfrm>
              <a:off x="266" y="2927"/>
              <a:ext cx="721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REMONDIS Szolnok Rt.</a:t>
              </a:r>
              <a:endParaRPr lang="zh-CN" altLang="zh-CN"/>
            </a:p>
          </p:txBody>
        </p:sp>
        <p:sp>
          <p:nvSpPr>
            <p:cNvPr id="44100" name="Rectangle 70"/>
            <p:cNvSpPr>
              <a:spLocks noChangeArrowheads="1"/>
            </p:cNvSpPr>
            <p:nvPr/>
          </p:nvSpPr>
          <p:spPr bwMode="auto">
            <a:xfrm>
              <a:off x="2281" y="2927"/>
              <a:ext cx="255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Szolnok</a:t>
              </a:r>
              <a:endParaRPr lang="zh-CN" altLang="zh-CN"/>
            </a:p>
          </p:txBody>
        </p:sp>
        <p:sp>
          <p:nvSpPr>
            <p:cNvPr id="44101" name="Rectangle 71"/>
            <p:cNvSpPr>
              <a:spLocks noChangeArrowheads="1"/>
            </p:cNvSpPr>
            <p:nvPr/>
          </p:nvSpPr>
          <p:spPr bwMode="auto">
            <a:xfrm>
              <a:off x="2735" y="2927"/>
              <a:ext cx="24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000">
                  <a:solidFill>
                    <a:srgbClr val="000000"/>
                  </a:solidFill>
                </a:rPr>
                <a:t>匈牙利</a:t>
              </a:r>
              <a:endParaRPr lang="zh-CN" altLang="zh-CN"/>
            </a:p>
          </p:txBody>
        </p:sp>
        <p:sp>
          <p:nvSpPr>
            <p:cNvPr id="44102" name="Rectangle 72"/>
            <p:cNvSpPr>
              <a:spLocks noChangeArrowheads="1"/>
            </p:cNvSpPr>
            <p:nvPr/>
          </p:nvSpPr>
          <p:spPr bwMode="auto">
            <a:xfrm>
              <a:off x="3314" y="2927"/>
              <a:ext cx="21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zh-CN" sz="1000">
                  <a:solidFill>
                    <a:srgbClr val="000000"/>
                  </a:solidFill>
                </a:rPr>
                <a:t>80,000</a:t>
              </a:r>
              <a:endParaRPr lang="zh-CN" altLang="zh-CN"/>
            </a:p>
          </p:txBody>
        </p:sp>
        <p:sp>
          <p:nvSpPr>
            <p:cNvPr id="44103" name="Line 73"/>
            <p:cNvSpPr>
              <a:spLocks noChangeShapeType="1"/>
            </p:cNvSpPr>
            <p:nvPr/>
          </p:nvSpPr>
          <p:spPr bwMode="auto">
            <a:xfrm>
              <a:off x="187" y="1028"/>
              <a:ext cx="1" cy="2029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Rectangle 74"/>
            <p:cNvSpPr>
              <a:spLocks noChangeArrowheads="1"/>
            </p:cNvSpPr>
            <p:nvPr/>
          </p:nvSpPr>
          <p:spPr bwMode="auto">
            <a:xfrm>
              <a:off x="187" y="1028"/>
              <a:ext cx="6" cy="20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05" name="Line 75"/>
            <p:cNvSpPr>
              <a:spLocks noChangeShapeType="1"/>
            </p:cNvSpPr>
            <p:nvPr/>
          </p:nvSpPr>
          <p:spPr bwMode="auto">
            <a:xfrm>
              <a:off x="2258" y="1034"/>
              <a:ext cx="1" cy="202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Rectangle 76"/>
            <p:cNvSpPr>
              <a:spLocks noChangeArrowheads="1"/>
            </p:cNvSpPr>
            <p:nvPr/>
          </p:nvSpPr>
          <p:spPr bwMode="auto">
            <a:xfrm>
              <a:off x="2258" y="1034"/>
              <a:ext cx="12" cy="20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07" name="Line 77"/>
            <p:cNvSpPr>
              <a:spLocks noChangeShapeType="1"/>
            </p:cNvSpPr>
            <p:nvPr/>
          </p:nvSpPr>
          <p:spPr bwMode="auto">
            <a:xfrm>
              <a:off x="2718" y="1034"/>
              <a:ext cx="1" cy="202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Rectangle 78"/>
            <p:cNvSpPr>
              <a:spLocks noChangeArrowheads="1"/>
            </p:cNvSpPr>
            <p:nvPr/>
          </p:nvSpPr>
          <p:spPr bwMode="auto">
            <a:xfrm>
              <a:off x="2718" y="1034"/>
              <a:ext cx="6" cy="20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09" name="Line 79"/>
            <p:cNvSpPr>
              <a:spLocks noChangeShapeType="1"/>
            </p:cNvSpPr>
            <p:nvPr/>
          </p:nvSpPr>
          <p:spPr bwMode="auto">
            <a:xfrm>
              <a:off x="3127" y="1034"/>
              <a:ext cx="1" cy="202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Rectangle 80"/>
            <p:cNvSpPr>
              <a:spLocks noChangeArrowheads="1"/>
            </p:cNvSpPr>
            <p:nvPr/>
          </p:nvSpPr>
          <p:spPr bwMode="auto">
            <a:xfrm>
              <a:off x="3127" y="1034"/>
              <a:ext cx="5" cy="20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1" name="Line 81"/>
            <p:cNvSpPr>
              <a:spLocks noChangeShapeType="1"/>
            </p:cNvSpPr>
            <p:nvPr/>
          </p:nvSpPr>
          <p:spPr bwMode="auto">
            <a:xfrm>
              <a:off x="3518" y="1034"/>
              <a:ext cx="1" cy="202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Rectangle 82"/>
            <p:cNvSpPr>
              <a:spLocks noChangeArrowheads="1"/>
            </p:cNvSpPr>
            <p:nvPr/>
          </p:nvSpPr>
          <p:spPr bwMode="auto">
            <a:xfrm>
              <a:off x="3518" y="1034"/>
              <a:ext cx="6" cy="20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3" name="Line 83"/>
            <p:cNvSpPr>
              <a:spLocks noChangeShapeType="1"/>
            </p:cNvSpPr>
            <p:nvPr/>
          </p:nvSpPr>
          <p:spPr bwMode="auto">
            <a:xfrm>
              <a:off x="193" y="1028"/>
              <a:ext cx="2077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Rectangle 84"/>
            <p:cNvSpPr>
              <a:spLocks noChangeArrowheads="1"/>
            </p:cNvSpPr>
            <p:nvPr/>
          </p:nvSpPr>
          <p:spPr bwMode="auto">
            <a:xfrm>
              <a:off x="193" y="1028"/>
              <a:ext cx="2077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5" name="Line 85"/>
            <p:cNvSpPr>
              <a:spLocks noChangeShapeType="1"/>
            </p:cNvSpPr>
            <p:nvPr/>
          </p:nvSpPr>
          <p:spPr bwMode="auto">
            <a:xfrm>
              <a:off x="193" y="1181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Rectangle 86"/>
            <p:cNvSpPr>
              <a:spLocks noChangeArrowheads="1"/>
            </p:cNvSpPr>
            <p:nvPr/>
          </p:nvSpPr>
          <p:spPr bwMode="auto">
            <a:xfrm>
              <a:off x="193" y="1181"/>
              <a:ext cx="3331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7" name="Line 87"/>
            <p:cNvSpPr>
              <a:spLocks noChangeShapeType="1"/>
            </p:cNvSpPr>
            <p:nvPr/>
          </p:nvSpPr>
          <p:spPr bwMode="auto">
            <a:xfrm>
              <a:off x="193" y="1340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Rectangle 88"/>
            <p:cNvSpPr>
              <a:spLocks noChangeArrowheads="1"/>
            </p:cNvSpPr>
            <p:nvPr/>
          </p:nvSpPr>
          <p:spPr bwMode="auto">
            <a:xfrm>
              <a:off x="193" y="1340"/>
              <a:ext cx="3331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19" name="Line 89"/>
            <p:cNvSpPr>
              <a:spLocks noChangeShapeType="1"/>
            </p:cNvSpPr>
            <p:nvPr/>
          </p:nvSpPr>
          <p:spPr bwMode="auto">
            <a:xfrm>
              <a:off x="193" y="1493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Rectangle 90"/>
            <p:cNvSpPr>
              <a:spLocks noChangeArrowheads="1"/>
            </p:cNvSpPr>
            <p:nvPr/>
          </p:nvSpPr>
          <p:spPr bwMode="auto">
            <a:xfrm>
              <a:off x="193" y="1493"/>
              <a:ext cx="3331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21" name="Line 91"/>
            <p:cNvSpPr>
              <a:spLocks noChangeShapeType="1"/>
            </p:cNvSpPr>
            <p:nvPr/>
          </p:nvSpPr>
          <p:spPr bwMode="auto">
            <a:xfrm>
              <a:off x="193" y="1651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Rectangle 92"/>
            <p:cNvSpPr>
              <a:spLocks noChangeArrowheads="1"/>
            </p:cNvSpPr>
            <p:nvPr/>
          </p:nvSpPr>
          <p:spPr bwMode="auto">
            <a:xfrm>
              <a:off x="193" y="1651"/>
              <a:ext cx="3331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23" name="Line 93"/>
            <p:cNvSpPr>
              <a:spLocks noChangeShapeType="1"/>
            </p:cNvSpPr>
            <p:nvPr/>
          </p:nvSpPr>
          <p:spPr bwMode="auto">
            <a:xfrm>
              <a:off x="193" y="1804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Rectangle 94"/>
            <p:cNvSpPr>
              <a:spLocks noChangeArrowheads="1"/>
            </p:cNvSpPr>
            <p:nvPr/>
          </p:nvSpPr>
          <p:spPr bwMode="auto">
            <a:xfrm>
              <a:off x="193" y="1804"/>
              <a:ext cx="3331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25" name="Line 95"/>
            <p:cNvSpPr>
              <a:spLocks noChangeShapeType="1"/>
            </p:cNvSpPr>
            <p:nvPr/>
          </p:nvSpPr>
          <p:spPr bwMode="auto">
            <a:xfrm>
              <a:off x="193" y="1963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Rectangle 96"/>
            <p:cNvSpPr>
              <a:spLocks noChangeArrowheads="1"/>
            </p:cNvSpPr>
            <p:nvPr/>
          </p:nvSpPr>
          <p:spPr bwMode="auto">
            <a:xfrm>
              <a:off x="193" y="1963"/>
              <a:ext cx="3331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27" name="Line 97"/>
            <p:cNvSpPr>
              <a:spLocks noChangeShapeType="1"/>
            </p:cNvSpPr>
            <p:nvPr/>
          </p:nvSpPr>
          <p:spPr bwMode="auto">
            <a:xfrm>
              <a:off x="193" y="2116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8" name="Rectangle 98"/>
            <p:cNvSpPr>
              <a:spLocks noChangeArrowheads="1"/>
            </p:cNvSpPr>
            <p:nvPr/>
          </p:nvSpPr>
          <p:spPr bwMode="auto">
            <a:xfrm>
              <a:off x="193" y="2116"/>
              <a:ext cx="3331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29" name="Line 99"/>
            <p:cNvSpPr>
              <a:spLocks noChangeShapeType="1"/>
            </p:cNvSpPr>
            <p:nvPr/>
          </p:nvSpPr>
          <p:spPr bwMode="auto">
            <a:xfrm>
              <a:off x="193" y="2269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Rectangle 100"/>
            <p:cNvSpPr>
              <a:spLocks noChangeArrowheads="1"/>
            </p:cNvSpPr>
            <p:nvPr/>
          </p:nvSpPr>
          <p:spPr bwMode="auto">
            <a:xfrm>
              <a:off x="193" y="2269"/>
              <a:ext cx="3331" cy="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1" name="Line 101"/>
            <p:cNvSpPr>
              <a:spLocks noChangeShapeType="1"/>
            </p:cNvSpPr>
            <p:nvPr/>
          </p:nvSpPr>
          <p:spPr bwMode="auto">
            <a:xfrm>
              <a:off x="193" y="2428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Rectangle 102"/>
            <p:cNvSpPr>
              <a:spLocks noChangeArrowheads="1"/>
            </p:cNvSpPr>
            <p:nvPr/>
          </p:nvSpPr>
          <p:spPr bwMode="auto">
            <a:xfrm>
              <a:off x="193" y="2428"/>
              <a:ext cx="3331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3" name="Line 103"/>
            <p:cNvSpPr>
              <a:spLocks noChangeShapeType="1"/>
            </p:cNvSpPr>
            <p:nvPr/>
          </p:nvSpPr>
          <p:spPr bwMode="auto">
            <a:xfrm>
              <a:off x="193" y="2581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4" name="Rectangle 104"/>
            <p:cNvSpPr>
              <a:spLocks noChangeArrowheads="1"/>
            </p:cNvSpPr>
            <p:nvPr/>
          </p:nvSpPr>
          <p:spPr bwMode="auto">
            <a:xfrm>
              <a:off x="193" y="2581"/>
              <a:ext cx="3331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5" name="Line 105"/>
            <p:cNvSpPr>
              <a:spLocks noChangeShapeType="1"/>
            </p:cNvSpPr>
            <p:nvPr/>
          </p:nvSpPr>
          <p:spPr bwMode="auto">
            <a:xfrm>
              <a:off x="193" y="2740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Rectangle 106"/>
            <p:cNvSpPr>
              <a:spLocks noChangeArrowheads="1"/>
            </p:cNvSpPr>
            <p:nvPr/>
          </p:nvSpPr>
          <p:spPr bwMode="auto">
            <a:xfrm>
              <a:off x="193" y="2740"/>
              <a:ext cx="3331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7" name="Line 107"/>
            <p:cNvSpPr>
              <a:spLocks noChangeShapeType="1"/>
            </p:cNvSpPr>
            <p:nvPr/>
          </p:nvSpPr>
          <p:spPr bwMode="auto">
            <a:xfrm>
              <a:off x="193" y="2893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Rectangle 108"/>
            <p:cNvSpPr>
              <a:spLocks noChangeArrowheads="1"/>
            </p:cNvSpPr>
            <p:nvPr/>
          </p:nvSpPr>
          <p:spPr bwMode="auto">
            <a:xfrm>
              <a:off x="193" y="2893"/>
              <a:ext cx="3331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39" name="Line 109"/>
            <p:cNvSpPr>
              <a:spLocks noChangeShapeType="1"/>
            </p:cNvSpPr>
            <p:nvPr/>
          </p:nvSpPr>
          <p:spPr bwMode="auto">
            <a:xfrm>
              <a:off x="193" y="3051"/>
              <a:ext cx="3331" cy="1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Rectangle 110"/>
            <p:cNvSpPr>
              <a:spLocks noChangeArrowheads="1"/>
            </p:cNvSpPr>
            <p:nvPr/>
          </p:nvSpPr>
          <p:spPr bwMode="auto">
            <a:xfrm>
              <a:off x="193" y="3051"/>
              <a:ext cx="3331" cy="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7E1173-6641-4858-BEB2-C27D22875D07}" type="slidenum">
              <a:rPr lang="de-DE" altLang="zh-CN" smtClean="0"/>
              <a:pPr>
                <a:defRPr/>
              </a:pPr>
              <a:t>6</a:t>
            </a:fld>
            <a:endParaRPr lang="de-DE" altLang="zh-CN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52" y="606859"/>
            <a:ext cx="8612187" cy="418378"/>
          </a:xfrm>
        </p:spPr>
        <p:txBody>
          <a:bodyPr/>
          <a:lstStyle/>
          <a:p>
            <a:r>
              <a:rPr lang="de-DE" dirty="0"/>
              <a:t>REMONDIS </a:t>
            </a:r>
            <a:r>
              <a:rPr lang="de-DE" dirty="0" smtClean="0"/>
              <a:t>–</a:t>
            </a:r>
            <a:r>
              <a:rPr lang="zh-CN" altLang="de-DE" dirty="0" smtClean="0"/>
              <a:t>德国市政垃圾收运处理体系</a:t>
            </a:r>
            <a:endParaRPr lang="de-DE" dirty="0"/>
          </a:p>
        </p:txBody>
      </p:sp>
      <p:sp>
        <p:nvSpPr>
          <p:cNvPr id="23" name="矩形 22"/>
          <p:cNvSpPr/>
          <p:nvPr/>
        </p:nvSpPr>
        <p:spPr bwMode="auto">
          <a:xfrm>
            <a:off x="1367537" y="2062261"/>
            <a:ext cx="633507" cy="450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7809" y="2156722"/>
            <a:ext cx="879793" cy="31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425" y="4094582"/>
            <a:ext cx="1540080" cy="4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8711" y="4798565"/>
            <a:ext cx="942109" cy="3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49" y="5522680"/>
            <a:ext cx="1051183" cy="84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30617" y="4404430"/>
            <a:ext cx="1177636" cy="6788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88732" y="5578394"/>
            <a:ext cx="2964873" cy="123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570766" y="5551279"/>
            <a:ext cx="1018903" cy="8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 cstate="screen"/>
          <a:srcRect t="29818"/>
          <a:stretch>
            <a:fillRect/>
          </a:stretch>
        </p:blipFill>
        <p:spPr bwMode="auto">
          <a:xfrm>
            <a:off x="902899" y="1343278"/>
            <a:ext cx="609600" cy="48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直接箭头连接符 40"/>
          <p:cNvCxnSpPr/>
          <p:nvPr/>
        </p:nvCxnSpPr>
        <p:spPr bwMode="auto">
          <a:xfrm>
            <a:off x="631372" y="1899902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直接箭头连接符 47"/>
          <p:cNvCxnSpPr>
            <a:endCxn id="32" idx="0"/>
          </p:cNvCxnSpPr>
          <p:nvPr/>
        </p:nvCxnSpPr>
        <p:spPr bwMode="auto">
          <a:xfrm>
            <a:off x="1086869" y="4489893"/>
            <a:ext cx="2897" cy="308672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肘形连接符 50"/>
          <p:cNvCxnSpPr>
            <a:stCxn id="32" idx="2"/>
            <a:endCxn id="33" idx="0"/>
          </p:cNvCxnSpPr>
          <p:nvPr/>
        </p:nvCxnSpPr>
        <p:spPr bwMode="auto">
          <a:xfrm rot="5400000">
            <a:off x="642106" y="5075019"/>
            <a:ext cx="363897" cy="531425"/>
          </a:xfrm>
          <a:prstGeom prst="bentConnector3">
            <a:avLst>
              <a:gd name="adj1" fmla="val 50000"/>
            </a:avLst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4" name="矩形 113"/>
          <p:cNvSpPr/>
          <p:nvPr/>
        </p:nvSpPr>
        <p:spPr bwMode="auto">
          <a:xfrm>
            <a:off x="206828" y="1988855"/>
            <a:ext cx="8806543" cy="580174"/>
          </a:xfrm>
          <a:prstGeom prst="rect">
            <a:avLst/>
          </a:prstGeom>
          <a:noFill/>
          <a:ln w="19050">
            <a:solidFill>
              <a:srgbClr val="00B0F0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cxnSp>
        <p:nvCxnSpPr>
          <p:cNvPr id="47" name="直接箭头连接符 46"/>
          <p:cNvCxnSpPr/>
          <p:nvPr/>
        </p:nvCxnSpPr>
        <p:spPr bwMode="auto">
          <a:xfrm flipV="1">
            <a:off x="4349872" y="5922101"/>
            <a:ext cx="206208" cy="692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4756" name="Picture 4" descr="http://t0.gstatic.com/images?q=tbn:ANd9GcS4vErNlkbmPS3iHkp155EBlYVbcZ7ih-NxuJzQiy9q6PpLIUy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304606" y="1381090"/>
            <a:ext cx="469929" cy="467840"/>
          </a:xfrm>
          <a:prstGeom prst="rect">
            <a:avLst/>
          </a:prstGeom>
          <a:noFill/>
        </p:spPr>
      </p:pic>
      <p:pic>
        <p:nvPicPr>
          <p:cNvPr id="74758" name="Picture 6" descr="http://t3.gstatic.com/images?q=tbn:ANd9GcTPrky7grH5sdbFJxctECVXpknA-UXSxXgH2hSAUg4xtmVy1lvF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5770" y="1323275"/>
            <a:ext cx="300206" cy="440928"/>
          </a:xfrm>
          <a:prstGeom prst="rect">
            <a:avLst/>
          </a:prstGeom>
          <a:noFill/>
        </p:spPr>
      </p:pic>
      <p:sp>
        <p:nvSpPr>
          <p:cNvPr id="63" name="矩形 62"/>
          <p:cNvSpPr/>
          <p:nvPr/>
        </p:nvSpPr>
        <p:spPr>
          <a:xfrm>
            <a:off x="999606" y="2800172"/>
            <a:ext cx="569387" cy="246221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de-DE" sz="1000" b="1" dirty="0" smtClean="0"/>
              <a:t>分拣厂</a:t>
            </a:r>
            <a:endParaRPr lang="en-US" sz="1000" b="1" dirty="0"/>
          </a:p>
        </p:txBody>
      </p:sp>
      <p:cxnSp>
        <p:nvCxnSpPr>
          <p:cNvPr id="76" name="直接连接符 75"/>
          <p:cNvCxnSpPr/>
          <p:nvPr/>
        </p:nvCxnSpPr>
        <p:spPr bwMode="auto">
          <a:xfrm>
            <a:off x="1087597" y="5343317"/>
            <a:ext cx="770386" cy="0"/>
          </a:xfrm>
          <a:prstGeom prst="line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箭头连接符 76"/>
          <p:cNvCxnSpPr/>
          <p:nvPr/>
        </p:nvCxnSpPr>
        <p:spPr bwMode="auto">
          <a:xfrm>
            <a:off x="1850529" y="5329744"/>
            <a:ext cx="0" cy="259631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矩形 85"/>
          <p:cNvSpPr/>
          <p:nvPr/>
        </p:nvSpPr>
        <p:spPr>
          <a:xfrm>
            <a:off x="435286" y="1099843"/>
            <a:ext cx="1274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包装</a:t>
            </a:r>
            <a:r>
              <a:rPr lang="en-GB" sz="1000" b="1" dirty="0" smtClean="0">
                <a:latin typeface="宋体" pitchFamily="2" charset="-122"/>
                <a:ea typeface="宋体" pitchFamily="2" charset="-122"/>
              </a:rPr>
              <a:t> (</a:t>
            </a:r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居民及商业</a:t>
            </a:r>
            <a:r>
              <a:rPr lang="en-GB" sz="1000" b="1" dirty="0" smtClean="0">
                <a:latin typeface="宋体" pitchFamily="2" charset="-122"/>
                <a:ea typeface="宋体" pitchFamily="2" charset="-122"/>
              </a:rPr>
              <a:t>)</a:t>
            </a:r>
            <a:endParaRPr lang="en-US" sz="1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2334609" y="1110731"/>
            <a:ext cx="6335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纸</a:t>
            </a:r>
            <a:r>
              <a:rPr lang="de-DE" altLang="zh-CN" sz="1000" b="1" dirty="0" smtClean="0">
                <a:latin typeface="宋体" pitchFamily="2" charset="-122"/>
                <a:ea typeface="宋体" pitchFamily="2" charset="-122"/>
              </a:rPr>
              <a:t>,</a:t>
            </a:r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纸板</a:t>
            </a:r>
            <a:endParaRPr lang="en-US" sz="1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9" name="Picture 5" descr="Y:\02 Vertrieb Gewerbe\Logistik\Bilder\JPG 720\CIMG0528_ret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447086" y="1502225"/>
            <a:ext cx="716313" cy="318711"/>
          </a:xfrm>
          <a:prstGeom prst="rect">
            <a:avLst/>
          </a:prstGeom>
          <a:noFill/>
        </p:spPr>
      </p:pic>
      <p:pic>
        <p:nvPicPr>
          <p:cNvPr id="91" name="Picture 5" descr="Y:\02 Vertrieb Gewerbe\Logistik\Bilder\JPG 720\35_REMO_montage.jpg"/>
          <p:cNvPicPr>
            <a:picLocks noChangeAspect="1" noChangeArrowheads="1"/>
          </p:cNvPicPr>
          <p:nvPr/>
        </p:nvPicPr>
        <p:blipFill>
          <a:blip r:embed="rId13" cstate="screen"/>
          <a:srcRect r="-966"/>
          <a:stretch>
            <a:fillRect/>
          </a:stretch>
        </p:blipFill>
        <p:spPr bwMode="auto">
          <a:xfrm>
            <a:off x="3067291" y="1359321"/>
            <a:ext cx="989905" cy="498340"/>
          </a:xfrm>
          <a:prstGeom prst="rect">
            <a:avLst/>
          </a:prstGeom>
          <a:noFill/>
        </p:spPr>
      </p:pic>
      <p:pic>
        <p:nvPicPr>
          <p:cNvPr id="74760" name="Picture 8" descr="http://t3.gstatic.com/images?q=tbn:ANd9GcRw4dHvp_zk9o3Y2PqRyKZWBsO0x6edr7ccQar8ZLJnz1obAHBZ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299485" y="1330665"/>
            <a:ext cx="425690" cy="541564"/>
          </a:xfrm>
          <a:prstGeom prst="rect">
            <a:avLst/>
          </a:prstGeom>
          <a:noFill/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839" y="2145836"/>
            <a:ext cx="879793" cy="31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矩形 93"/>
          <p:cNvSpPr/>
          <p:nvPr/>
        </p:nvSpPr>
        <p:spPr>
          <a:xfrm>
            <a:off x="3151038" y="1110732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大件垃圾</a:t>
            </a:r>
            <a:endParaRPr lang="en-US" sz="1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167873" y="109984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电子垃圾</a:t>
            </a:r>
            <a:endParaRPr lang="en-US" sz="1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6" name="Picture 6" descr="F:\04_Marketing Präsentationen\01_Basisinfo Bilder Statistiken usw\06_Bilddaten Electrorecycling RBZs\2006-08 Bilddaten Electrorecycling RBZ Lünen\REM_22.03.06-0052ret.jpg"/>
          <p:cNvPicPr>
            <a:picLocks noChangeAspect="1" noChangeArrowheads="1"/>
          </p:cNvPicPr>
          <p:nvPr/>
        </p:nvPicPr>
        <p:blipFill>
          <a:blip r:embed="rId15" cstate="screen"/>
          <a:srcRect t="-1186"/>
          <a:stretch>
            <a:fillRect/>
          </a:stretch>
        </p:blipFill>
        <p:spPr>
          <a:xfrm>
            <a:off x="7172833" y="2865946"/>
            <a:ext cx="889471" cy="618533"/>
          </a:xfrm>
          <a:prstGeom prst="rect">
            <a:avLst/>
          </a:prstGeom>
          <a:noFill/>
        </p:spPr>
      </p:pic>
      <p:sp>
        <p:nvSpPr>
          <p:cNvPr id="101" name="矩形 100"/>
          <p:cNvSpPr/>
          <p:nvPr/>
        </p:nvSpPr>
        <p:spPr>
          <a:xfrm>
            <a:off x="3309049" y="2877892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000" b="1" dirty="0" smtClean="0"/>
              <a:t>分建厂</a:t>
            </a:r>
            <a:endParaRPr lang="en-US" sz="1000" b="1" dirty="0"/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16" cstate="screen"/>
          <a:srcRect b="63958"/>
          <a:stretch>
            <a:fillRect/>
          </a:stretch>
        </p:blipFill>
        <p:spPr bwMode="auto">
          <a:xfrm>
            <a:off x="5268685" y="3918187"/>
            <a:ext cx="1012505" cy="6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图片 108" descr="ws_3198.tmp"/>
          <p:cNvPicPr>
            <a:picLocks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6313712" y="3927130"/>
            <a:ext cx="891760" cy="693637"/>
          </a:xfrm>
          <a:prstGeom prst="rect">
            <a:avLst/>
          </a:prstGeom>
        </p:spPr>
      </p:pic>
      <p:sp>
        <p:nvSpPr>
          <p:cNvPr id="111" name="矩形 110"/>
          <p:cNvSpPr/>
          <p:nvPr/>
        </p:nvSpPr>
        <p:spPr>
          <a:xfrm>
            <a:off x="6286337" y="3937100"/>
            <a:ext cx="6815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200" b="1" dirty="0" smtClean="0">
                <a:solidFill>
                  <a:schemeClr val="bg1"/>
                </a:solidFill>
              </a:rPr>
              <a:t>堆肥厂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4764" name="Picture 12" descr="http://t2.gstatic.com/images?q=tbn:ANd9GcTdMgzmvpe37_3V5OtpOzLKAHQMnGzrGf7MRxkyJMmbNR6KhqWO"/>
          <p:cNvPicPr>
            <a:picLocks noChangeAspect="1" noChangeArrowheads="1"/>
          </p:cNvPicPr>
          <p:nvPr/>
        </p:nvPicPr>
        <p:blipFill>
          <a:blip r:embed="rId18" cstate="screen"/>
          <a:srcRect l="15071" t="7143" b="13529"/>
          <a:stretch>
            <a:fillRect/>
          </a:stretch>
        </p:blipFill>
        <p:spPr bwMode="auto">
          <a:xfrm>
            <a:off x="3254829" y="2129160"/>
            <a:ext cx="683187" cy="365261"/>
          </a:xfrm>
          <a:prstGeom prst="rect">
            <a:avLst/>
          </a:prstGeom>
          <a:noFill/>
        </p:spPr>
      </p:pic>
      <p:pic>
        <p:nvPicPr>
          <p:cNvPr id="115" name="Picture 1138"/>
          <p:cNvPicPr>
            <a:picLocks noChangeAspect="1" noChangeArrowheads="1"/>
          </p:cNvPicPr>
          <p:nvPr/>
        </p:nvPicPr>
        <p:blipFill>
          <a:blip r:embed="rId19" cstate="print"/>
          <a:srcRect l="41299" t="63889" r="46665" b="20313"/>
          <a:stretch>
            <a:fillRect/>
          </a:stretch>
        </p:blipFill>
        <p:spPr bwMode="auto">
          <a:xfrm>
            <a:off x="4376928" y="2016440"/>
            <a:ext cx="548640" cy="5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98987" y="1358966"/>
            <a:ext cx="383462" cy="47160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8" name="矩形 117"/>
          <p:cNvSpPr/>
          <p:nvPr/>
        </p:nvSpPr>
        <p:spPr>
          <a:xfrm>
            <a:off x="4334532" y="1098538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玻璃</a:t>
            </a:r>
            <a:endParaRPr lang="en-US" sz="1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20" name="Picture 12" descr="http://t2.gstatic.com/images?q=tbn:ANd9GcTdMgzmvpe37_3V5OtpOzLKAHQMnGzrGf7MRxkyJMmbNR6KhqWO"/>
          <p:cNvPicPr>
            <a:picLocks noChangeAspect="1" noChangeArrowheads="1"/>
          </p:cNvPicPr>
          <p:nvPr/>
        </p:nvPicPr>
        <p:blipFill>
          <a:blip r:embed="rId18" cstate="screen"/>
          <a:srcRect l="15071" t="7143" b="13529"/>
          <a:stretch>
            <a:fillRect/>
          </a:stretch>
        </p:blipFill>
        <p:spPr bwMode="auto">
          <a:xfrm>
            <a:off x="7215936" y="2094842"/>
            <a:ext cx="802368" cy="428980"/>
          </a:xfrm>
          <a:prstGeom prst="rect">
            <a:avLst/>
          </a:prstGeom>
          <a:noFill/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8017870" y="1132108"/>
            <a:ext cx="1013008" cy="75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 flipH="1">
            <a:off x="8080500" y="2103847"/>
            <a:ext cx="901335" cy="41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23" cstate="screen"/>
          <a:srcRect l="35975" r="40825" b="73861"/>
          <a:stretch>
            <a:fillRect/>
          </a:stretch>
        </p:blipFill>
        <p:spPr bwMode="auto">
          <a:xfrm>
            <a:off x="8156448" y="3724354"/>
            <a:ext cx="841248" cy="5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矩形 123"/>
          <p:cNvSpPr/>
          <p:nvPr/>
        </p:nvSpPr>
        <p:spPr>
          <a:xfrm>
            <a:off x="8117759" y="4081779"/>
            <a:ext cx="6078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100" b="1" dirty="0" smtClean="0">
                <a:solidFill>
                  <a:schemeClr val="bg1"/>
                </a:solidFill>
              </a:rPr>
              <a:t>沼气厂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6517084" y="4820537"/>
            <a:ext cx="49244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de-DE" sz="1200" dirty="0" smtClean="0"/>
              <a:t>肥料</a:t>
            </a:r>
            <a:endParaRPr lang="en-US" sz="1200" dirty="0"/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16" cstate="screen"/>
          <a:srcRect t="62457" r="15280"/>
          <a:stretch>
            <a:fillRect/>
          </a:stretch>
        </p:blipFill>
        <p:spPr bwMode="auto">
          <a:xfrm>
            <a:off x="5307060" y="4764203"/>
            <a:ext cx="712587" cy="59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矩形 126"/>
          <p:cNvSpPr/>
          <p:nvPr/>
        </p:nvSpPr>
        <p:spPr>
          <a:xfrm>
            <a:off x="5304881" y="3943196"/>
            <a:ext cx="86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de-DE" sz="1200" b="1" dirty="0" smtClean="0">
                <a:solidFill>
                  <a:schemeClr val="bg1"/>
                </a:solidFill>
              </a:rPr>
              <a:t>带沼气的机械生物处理厂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7237313" y="4046828"/>
            <a:ext cx="864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E-recycling</a:t>
            </a:r>
          </a:p>
        </p:txBody>
      </p:sp>
      <p:sp>
        <p:nvSpPr>
          <p:cNvPr id="132" name="矩形 131"/>
          <p:cNvSpPr/>
          <p:nvPr/>
        </p:nvSpPr>
        <p:spPr>
          <a:xfrm>
            <a:off x="2268077" y="3395352"/>
            <a:ext cx="879566" cy="76944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de-DE" sz="1100" dirty="0" smtClean="0"/>
              <a:t>再生企业</a:t>
            </a:r>
            <a:r>
              <a:rPr lang="de-DE" altLang="zh-CN" sz="1100" dirty="0" smtClean="0"/>
              <a:t>(</a:t>
            </a:r>
            <a:r>
              <a:rPr lang="zh-CN" altLang="de-DE" sz="1100" dirty="0" smtClean="0"/>
              <a:t>金属</a:t>
            </a:r>
            <a:r>
              <a:rPr lang="de-DE" altLang="zh-CN" sz="1100" dirty="0" smtClean="0"/>
              <a:t>,</a:t>
            </a:r>
            <a:r>
              <a:rPr lang="zh-CN" altLang="de-DE" sz="1100" dirty="0" smtClean="0"/>
              <a:t>玻璃</a:t>
            </a:r>
            <a:r>
              <a:rPr lang="de-DE" altLang="zh-CN" sz="1100" dirty="0" smtClean="0"/>
              <a:t>,</a:t>
            </a:r>
            <a:r>
              <a:rPr lang="zh-CN" altLang="de-DE" sz="1100" dirty="0" smtClean="0"/>
              <a:t>塑料</a:t>
            </a:r>
            <a:r>
              <a:rPr lang="de-DE" altLang="zh-CN" sz="1100" dirty="0" smtClean="0"/>
              <a:t>,</a:t>
            </a:r>
            <a:r>
              <a:rPr lang="zh-CN" altLang="de-DE" sz="1100" dirty="0" smtClean="0"/>
              <a:t>纸</a:t>
            </a:r>
            <a:r>
              <a:rPr lang="de-DE" altLang="zh-CN" sz="1100" dirty="0" smtClean="0"/>
              <a:t>,</a:t>
            </a:r>
            <a:r>
              <a:rPr lang="zh-CN" altLang="de-DE" sz="1100" dirty="0" smtClean="0"/>
              <a:t>纸板</a:t>
            </a:r>
            <a:r>
              <a:rPr lang="de-DE" altLang="zh-CN" sz="1100" dirty="0" smtClean="0"/>
              <a:t>)</a:t>
            </a:r>
            <a:endParaRPr lang="en-US" sz="1100" dirty="0"/>
          </a:p>
        </p:txBody>
      </p:sp>
      <p:cxnSp>
        <p:nvCxnSpPr>
          <p:cNvPr id="190" name="肘形连接符 189"/>
          <p:cNvCxnSpPr>
            <a:stCxn id="63" idx="3"/>
            <a:endCxn id="105" idx="1"/>
          </p:cNvCxnSpPr>
          <p:nvPr/>
        </p:nvCxnSpPr>
        <p:spPr bwMode="auto">
          <a:xfrm>
            <a:off x="1568993" y="2923283"/>
            <a:ext cx="1134450" cy="1835672"/>
          </a:xfrm>
          <a:prstGeom prst="bent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肘形连接符 191"/>
          <p:cNvCxnSpPr/>
          <p:nvPr/>
        </p:nvCxnSpPr>
        <p:spPr bwMode="auto">
          <a:xfrm rot="5400000">
            <a:off x="767371" y="3572542"/>
            <a:ext cx="960408" cy="74680"/>
          </a:xfrm>
          <a:prstGeom prst="bent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肘形连接符 196"/>
          <p:cNvCxnSpPr>
            <a:endCxn id="34" idx="0"/>
          </p:cNvCxnSpPr>
          <p:nvPr/>
        </p:nvCxnSpPr>
        <p:spPr bwMode="auto">
          <a:xfrm rot="16200000" flipH="1">
            <a:off x="2487576" y="3572571"/>
            <a:ext cx="1186098" cy="477620"/>
          </a:xfrm>
          <a:prstGeom prst="bentConnector3">
            <a:avLst>
              <a:gd name="adj1" fmla="val 843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0" name="肘形连接符 199"/>
          <p:cNvCxnSpPr/>
          <p:nvPr/>
        </p:nvCxnSpPr>
        <p:spPr bwMode="auto">
          <a:xfrm rot="5400000">
            <a:off x="2985247" y="3738282"/>
            <a:ext cx="1174377" cy="152400"/>
          </a:xfrm>
          <a:prstGeom prst="bent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曲线连接符 202"/>
          <p:cNvCxnSpPr>
            <a:endCxn id="132" idx="1"/>
          </p:cNvCxnSpPr>
          <p:nvPr/>
        </p:nvCxnSpPr>
        <p:spPr bwMode="auto">
          <a:xfrm>
            <a:off x="1450848" y="3182112"/>
            <a:ext cx="817229" cy="597961"/>
          </a:xfrm>
          <a:prstGeom prst="curved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" name="曲线连接符 204"/>
          <p:cNvCxnSpPr>
            <a:endCxn id="132" idx="0"/>
          </p:cNvCxnSpPr>
          <p:nvPr/>
        </p:nvCxnSpPr>
        <p:spPr bwMode="auto">
          <a:xfrm rot="5400000">
            <a:off x="2628081" y="3262250"/>
            <a:ext cx="212881" cy="53322"/>
          </a:xfrm>
          <a:prstGeom prst="curved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6" name="曲线连接符 205"/>
          <p:cNvCxnSpPr>
            <a:stCxn id="101" idx="2"/>
            <a:endCxn id="132" idx="3"/>
          </p:cNvCxnSpPr>
          <p:nvPr/>
        </p:nvCxnSpPr>
        <p:spPr bwMode="auto">
          <a:xfrm rot="5400000">
            <a:off x="3042713" y="3229043"/>
            <a:ext cx="655960" cy="446100"/>
          </a:xfrm>
          <a:prstGeom prst="curvedConnector2">
            <a:avLst/>
          </a:prstGeom>
          <a:solidFill>
            <a:srgbClr val="94A7B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0" name="矩形 209"/>
          <p:cNvSpPr/>
          <p:nvPr/>
        </p:nvSpPr>
        <p:spPr>
          <a:xfrm>
            <a:off x="4382663" y="2880043"/>
            <a:ext cx="5822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000" b="1" dirty="0" smtClean="0"/>
              <a:t>分建厂</a:t>
            </a:r>
            <a:endParaRPr lang="en-US" sz="1000" b="1" dirty="0"/>
          </a:p>
        </p:txBody>
      </p:sp>
      <p:cxnSp>
        <p:nvCxnSpPr>
          <p:cNvPr id="215" name="曲线连接符 205"/>
          <p:cNvCxnSpPr>
            <a:endCxn id="132" idx="3"/>
          </p:cNvCxnSpPr>
          <p:nvPr/>
        </p:nvCxnSpPr>
        <p:spPr bwMode="auto">
          <a:xfrm rot="5400000">
            <a:off x="3579378" y="2696683"/>
            <a:ext cx="651656" cy="1515125"/>
          </a:xfrm>
          <a:prstGeom prst="curvedConnector2">
            <a:avLst/>
          </a:prstGeom>
          <a:solidFill>
            <a:srgbClr val="94A7B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0" name="矩形 219"/>
          <p:cNvSpPr/>
          <p:nvPr/>
        </p:nvSpPr>
        <p:spPr bwMode="auto">
          <a:xfrm>
            <a:off x="5915015" y="1123018"/>
            <a:ext cx="633507" cy="450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21" name="Picture 2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5035032" y="2150785"/>
            <a:ext cx="929469" cy="3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" name="矩形 221"/>
          <p:cNvSpPr/>
          <p:nvPr/>
        </p:nvSpPr>
        <p:spPr>
          <a:xfrm>
            <a:off x="5218452" y="1088959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其余垃圾</a:t>
            </a:r>
            <a:endParaRPr lang="en-US" sz="1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23" name="Picture 10" descr="http://t2.gstatic.com/images?q=tbn:ANd9GcQmJkj-nryukCZ5x4RaPMtid-TOSv5XOPnbD0Xvm-79iUxTD_oSTw"/>
          <p:cNvPicPr>
            <a:picLocks noChangeAspect="1" noChangeArrowheads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>
            <a:off x="6212115" y="1283246"/>
            <a:ext cx="339762" cy="558021"/>
          </a:xfrm>
          <a:prstGeom prst="rect">
            <a:avLst/>
          </a:prstGeom>
          <a:noFill/>
        </p:spPr>
      </p:pic>
      <p:pic>
        <p:nvPicPr>
          <p:cNvPr id="224" name="Picture 4" descr="Y:\02 Vertrieb Gewerbe\Logistik\Bilder\JPG 720\30_REMO_Schatten.jpg"/>
          <p:cNvPicPr>
            <a:picLocks noChangeAspect="1" noChangeArrowheads="1"/>
          </p:cNvPicPr>
          <p:nvPr/>
        </p:nvPicPr>
        <p:blipFill>
          <a:blip r:embed="rId26" cstate="print"/>
          <a:srcRect t="3406" b="15746"/>
          <a:stretch>
            <a:fillRect/>
          </a:stretch>
        </p:blipFill>
        <p:spPr bwMode="auto">
          <a:xfrm>
            <a:off x="5168711" y="1333960"/>
            <a:ext cx="761431" cy="590548"/>
          </a:xfrm>
          <a:prstGeom prst="rect">
            <a:avLst/>
          </a:prstGeom>
          <a:noFill/>
        </p:spPr>
      </p:pic>
      <p:sp>
        <p:nvSpPr>
          <p:cNvPr id="225" name="矩形 224"/>
          <p:cNvSpPr/>
          <p:nvPr/>
        </p:nvSpPr>
        <p:spPr>
          <a:xfrm>
            <a:off x="6034881" y="108895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有机垃圾</a:t>
            </a:r>
            <a:endParaRPr lang="en-US" sz="1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26" name="Picture 2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6080060" y="2151423"/>
            <a:ext cx="929469" cy="33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8" name="肘形连接符 227"/>
          <p:cNvCxnSpPr>
            <a:stCxn id="221" idx="2"/>
          </p:cNvCxnSpPr>
          <p:nvPr/>
        </p:nvCxnSpPr>
        <p:spPr bwMode="auto">
          <a:xfrm rot="5400000">
            <a:off x="3639937" y="2576245"/>
            <a:ext cx="1951635" cy="1768026"/>
          </a:xfrm>
          <a:prstGeom prst="bentConnector3">
            <a:avLst>
              <a:gd name="adj1" fmla="val 67728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1" name="肘形连接符 230"/>
          <p:cNvCxnSpPr>
            <a:endCxn id="127" idx="0"/>
          </p:cNvCxnSpPr>
          <p:nvPr/>
        </p:nvCxnSpPr>
        <p:spPr bwMode="auto">
          <a:xfrm rot="16200000" flipH="1">
            <a:off x="4981233" y="3187412"/>
            <a:ext cx="1273146" cy="238422"/>
          </a:xfrm>
          <a:prstGeom prst="bent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7" name="肘形连接符 236"/>
          <p:cNvCxnSpPr>
            <a:stCxn id="34" idx="2"/>
          </p:cNvCxnSpPr>
          <p:nvPr/>
        </p:nvCxnSpPr>
        <p:spPr bwMode="auto">
          <a:xfrm rot="5400000">
            <a:off x="2909018" y="5185710"/>
            <a:ext cx="512825" cy="308011"/>
          </a:xfrm>
          <a:prstGeom prst="bent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9" name="形状 238"/>
          <p:cNvCxnSpPr/>
          <p:nvPr/>
        </p:nvCxnSpPr>
        <p:spPr bwMode="auto">
          <a:xfrm rot="16200000" flipH="1">
            <a:off x="3482040" y="5091384"/>
            <a:ext cx="512826" cy="496661"/>
          </a:xfrm>
          <a:prstGeom prst="bent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2" name="肘形连接符 241"/>
          <p:cNvCxnSpPr>
            <a:stCxn id="108" idx="1"/>
            <a:endCxn id="34" idx="3"/>
          </p:cNvCxnSpPr>
          <p:nvPr/>
        </p:nvCxnSpPr>
        <p:spPr bwMode="auto">
          <a:xfrm rot="10800000" flipV="1">
            <a:off x="3908253" y="4263381"/>
            <a:ext cx="1360432" cy="480485"/>
          </a:xfrm>
          <a:prstGeom prst="bent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4" name="肘形连接符 243"/>
          <p:cNvCxnSpPr>
            <a:stCxn id="226" idx="2"/>
          </p:cNvCxnSpPr>
          <p:nvPr/>
        </p:nvCxnSpPr>
        <p:spPr bwMode="auto">
          <a:xfrm rot="5400000">
            <a:off x="5540372" y="2927496"/>
            <a:ext cx="1446841" cy="562006"/>
          </a:xfrm>
          <a:prstGeom prst="bentConnector3">
            <a:avLst>
              <a:gd name="adj1" fmla="val 61737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6" name="肘形连接符 245"/>
          <p:cNvCxnSpPr/>
          <p:nvPr/>
        </p:nvCxnSpPr>
        <p:spPr bwMode="auto">
          <a:xfrm rot="16200000" flipH="1">
            <a:off x="6324373" y="3499829"/>
            <a:ext cx="657452" cy="217089"/>
          </a:xfrm>
          <a:prstGeom prst="bentConnector3">
            <a:avLst>
              <a:gd name="adj1" fmla="val 1512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3" name="直接箭头连接符 252"/>
          <p:cNvCxnSpPr>
            <a:stCxn id="120" idx="2"/>
            <a:endCxn id="96" idx="0"/>
          </p:cNvCxnSpPr>
          <p:nvPr/>
        </p:nvCxnSpPr>
        <p:spPr bwMode="auto">
          <a:xfrm>
            <a:off x="7617120" y="2523822"/>
            <a:ext cx="449" cy="342124"/>
          </a:xfrm>
          <a:prstGeom prst="straightConnector1">
            <a:avLst/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4" name="曲线连接符 205"/>
          <p:cNvCxnSpPr>
            <a:endCxn id="132" idx="3"/>
          </p:cNvCxnSpPr>
          <p:nvPr/>
        </p:nvCxnSpPr>
        <p:spPr bwMode="auto">
          <a:xfrm rot="10800000" flipV="1">
            <a:off x="3147644" y="3109871"/>
            <a:ext cx="4012217" cy="670201"/>
          </a:xfrm>
          <a:prstGeom prst="curved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7" name="矩形 256"/>
          <p:cNvSpPr/>
          <p:nvPr/>
        </p:nvSpPr>
        <p:spPr>
          <a:xfrm>
            <a:off x="7200020" y="2935594"/>
            <a:ext cx="887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de-DE" sz="1200" b="1" dirty="0" smtClean="0">
                <a:solidFill>
                  <a:schemeClr val="bg1"/>
                </a:solidFill>
              </a:rPr>
              <a:t>电子垃圾处理厂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261" name="直接箭头连接符 260"/>
          <p:cNvCxnSpPr/>
          <p:nvPr/>
        </p:nvCxnSpPr>
        <p:spPr bwMode="auto">
          <a:xfrm>
            <a:off x="5774938" y="4647765"/>
            <a:ext cx="5983" cy="155627"/>
          </a:xfrm>
          <a:prstGeom prst="straightConnector1">
            <a:avLst/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2" name="曲线连接符 261"/>
          <p:cNvCxnSpPr>
            <a:endCxn id="125" idx="1"/>
          </p:cNvCxnSpPr>
          <p:nvPr/>
        </p:nvCxnSpPr>
        <p:spPr bwMode="auto">
          <a:xfrm>
            <a:off x="5979469" y="4580964"/>
            <a:ext cx="537615" cy="378073"/>
          </a:xfrm>
          <a:prstGeom prst="curved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5" name="曲线连接符 264"/>
          <p:cNvCxnSpPr>
            <a:stCxn id="109" idx="2"/>
          </p:cNvCxnSpPr>
          <p:nvPr/>
        </p:nvCxnSpPr>
        <p:spPr bwMode="auto">
          <a:xfrm rot="5400000">
            <a:off x="6631475" y="4703858"/>
            <a:ext cx="211209" cy="45027"/>
          </a:xfrm>
          <a:prstGeom prst="curved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8" name="曲线连接符 267"/>
          <p:cNvCxnSpPr>
            <a:endCxn id="125" idx="3"/>
          </p:cNvCxnSpPr>
          <p:nvPr/>
        </p:nvCxnSpPr>
        <p:spPr bwMode="auto">
          <a:xfrm rot="10800000" flipV="1">
            <a:off x="7009527" y="4303059"/>
            <a:ext cx="1381454" cy="655978"/>
          </a:xfrm>
          <a:prstGeom prst="curved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1" name="Picture 2"/>
          <p:cNvPicPr>
            <a:picLocks noChangeAspect="1" noChangeArrowheads="1"/>
          </p:cNvPicPr>
          <p:nvPr/>
        </p:nvPicPr>
        <p:blipFill>
          <a:blip r:embed="rId16" cstate="screen"/>
          <a:srcRect t="62457" r="15280"/>
          <a:stretch>
            <a:fillRect/>
          </a:stretch>
        </p:blipFill>
        <p:spPr bwMode="auto">
          <a:xfrm>
            <a:off x="8275404" y="4566980"/>
            <a:ext cx="712587" cy="59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2" name="直接箭头连接符 271"/>
          <p:cNvCxnSpPr/>
          <p:nvPr/>
        </p:nvCxnSpPr>
        <p:spPr bwMode="auto">
          <a:xfrm>
            <a:off x="8670538" y="4294811"/>
            <a:ext cx="0" cy="313048"/>
          </a:xfrm>
          <a:prstGeom prst="straightConnector1">
            <a:avLst/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肘形连接符 274"/>
          <p:cNvCxnSpPr>
            <a:stCxn id="122" idx="2"/>
            <a:endCxn id="123" idx="0"/>
          </p:cNvCxnSpPr>
          <p:nvPr/>
        </p:nvCxnSpPr>
        <p:spPr bwMode="auto">
          <a:xfrm rot="16200000" flipH="1">
            <a:off x="7952976" y="3100257"/>
            <a:ext cx="1202287" cy="45905"/>
          </a:xfrm>
          <a:prstGeom prst="bentConnector3">
            <a:avLst>
              <a:gd name="adj1" fmla="val 5000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直接箭头连接符 276"/>
          <p:cNvCxnSpPr/>
          <p:nvPr/>
        </p:nvCxnSpPr>
        <p:spPr bwMode="auto">
          <a:xfrm>
            <a:off x="1216653" y="1920978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直接箭头连接符 277"/>
          <p:cNvCxnSpPr/>
          <p:nvPr/>
        </p:nvCxnSpPr>
        <p:spPr bwMode="auto">
          <a:xfrm>
            <a:off x="2544478" y="1901523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9" name="直接箭头连接符 278"/>
          <p:cNvCxnSpPr/>
          <p:nvPr/>
        </p:nvCxnSpPr>
        <p:spPr bwMode="auto">
          <a:xfrm>
            <a:off x="3522109" y="1877204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0" name="直接箭头连接符 279"/>
          <p:cNvCxnSpPr/>
          <p:nvPr/>
        </p:nvCxnSpPr>
        <p:spPr bwMode="auto">
          <a:xfrm>
            <a:off x="4616469" y="1769272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2" name="直接箭头连接符 281"/>
          <p:cNvCxnSpPr/>
          <p:nvPr/>
        </p:nvCxnSpPr>
        <p:spPr bwMode="auto">
          <a:xfrm>
            <a:off x="5571401" y="1888553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3" name="直接箭头连接符 282"/>
          <p:cNvCxnSpPr/>
          <p:nvPr/>
        </p:nvCxnSpPr>
        <p:spPr bwMode="auto">
          <a:xfrm>
            <a:off x="6398821" y="1893986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4" name="直接箭头连接符 283"/>
          <p:cNvCxnSpPr/>
          <p:nvPr/>
        </p:nvCxnSpPr>
        <p:spPr bwMode="auto">
          <a:xfrm>
            <a:off x="7552601" y="1859413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直接箭头连接符 284"/>
          <p:cNvCxnSpPr/>
          <p:nvPr/>
        </p:nvCxnSpPr>
        <p:spPr bwMode="auto">
          <a:xfrm>
            <a:off x="8726405" y="1844777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1" name="直接箭头连接符 290"/>
          <p:cNvCxnSpPr/>
          <p:nvPr/>
        </p:nvCxnSpPr>
        <p:spPr bwMode="auto">
          <a:xfrm>
            <a:off x="1250390" y="2424880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2" name="直接箭头连接符 291"/>
          <p:cNvCxnSpPr/>
          <p:nvPr/>
        </p:nvCxnSpPr>
        <p:spPr bwMode="auto">
          <a:xfrm>
            <a:off x="2611521" y="2424880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3" name="直接箭头连接符 292"/>
          <p:cNvCxnSpPr/>
          <p:nvPr/>
        </p:nvCxnSpPr>
        <p:spPr bwMode="auto">
          <a:xfrm>
            <a:off x="3623643" y="2420974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4" name="直接箭头连接符 293"/>
          <p:cNvCxnSpPr/>
          <p:nvPr/>
        </p:nvCxnSpPr>
        <p:spPr bwMode="auto">
          <a:xfrm>
            <a:off x="4609507" y="2424880"/>
            <a:ext cx="0" cy="244580"/>
          </a:xfrm>
          <a:prstGeom prst="straightConnector1">
            <a:avLst/>
          </a:prstGeom>
          <a:solidFill>
            <a:srgbClr val="94A7B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8" name="任意多边形 317"/>
          <p:cNvSpPr/>
          <p:nvPr/>
        </p:nvSpPr>
        <p:spPr bwMode="auto">
          <a:xfrm>
            <a:off x="3386665" y="5215466"/>
            <a:ext cx="176055" cy="76201"/>
          </a:xfrm>
          <a:custGeom>
            <a:avLst/>
            <a:gdLst>
              <a:gd name="connsiteX0" fmla="*/ 0 w 222422"/>
              <a:gd name="connsiteY0" fmla="*/ 110181 h 122538"/>
              <a:gd name="connsiteX1" fmla="*/ 49427 w 222422"/>
              <a:gd name="connsiteY1" fmla="*/ 17505 h 122538"/>
              <a:gd name="connsiteX2" fmla="*/ 160638 w 222422"/>
              <a:gd name="connsiteY2" fmla="*/ 17505 h 122538"/>
              <a:gd name="connsiteX3" fmla="*/ 222422 w 222422"/>
              <a:gd name="connsiteY3" fmla="*/ 122538 h 12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22" h="122538">
                <a:moveTo>
                  <a:pt x="0" y="110181"/>
                </a:moveTo>
                <a:cubicBezTo>
                  <a:pt x="11327" y="71566"/>
                  <a:pt x="22654" y="32951"/>
                  <a:pt x="49427" y="17505"/>
                </a:cubicBezTo>
                <a:cubicBezTo>
                  <a:pt x="76200" y="2059"/>
                  <a:pt x="131806" y="0"/>
                  <a:pt x="160638" y="17505"/>
                </a:cubicBezTo>
                <a:cubicBezTo>
                  <a:pt x="189470" y="35010"/>
                  <a:pt x="205946" y="78774"/>
                  <a:pt x="222422" y="12253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charset="-128"/>
            </a:endParaRPr>
          </a:p>
        </p:txBody>
      </p:sp>
      <p:cxnSp>
        <p:nvCxnSpPr>
          <p:cNvPr id="321" name="肘形连接符 320"/>
          <p:cNvCxnSpPr>
            <a:endCxn id="318" idx="3"/>
          </p:cNvCxnSpPr>
          <p:nvPr/>
        </p:nvCxnSpPr>
        <p:spPr bwMode="auto">
          <a:xfrm rot="10800000" flipV="1">
            <a:off x="3562720" y="4614333"/>
            <a:ext cx="1822080" cy="677334"/>
          </a:xfrm>
          <a:prstGeom prst="bentConnector3">
            <a:avLst>
              <a:gd name="adj1" fmla="val 280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4" name="直接箭头连接符 323"/>
          <p:cNvCxnSpPr/>
          <p:nvPr/>
        </p:nvCxnSpPr>
        <p:spPr bwMode="auto">
          <a:xfrm>
            <a:off x="3386667" y="5300133"/>
            <a:ext cx="0" cy="270934"/>
          </a:xfrm>
          <a:prstGeom prst="straightConnector1">
            <a:avLst/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矩形 104"/>
          <p:cNvSpPr/>
          <p:nvPr/>
        </p:nvSpPr>
        <p:spPr>
          <a:xfrm>
            <a:off x="2703443" y="4328068"/>
            <a:ext cx="357809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de-DE" sz="1000" dirty="0" smtClean="0"/>
              <a:t>垃圾焚烧厂</a:t>
            </a:r>
            <a:endParaRPr lang="en-US" sz="1000" dirty="0"/>
          </a:p>
        </p:txBody>
      </p:sp>
      <p:pic>
        <p:nvPicPr>
          <p:cNvPr id="87042" name="Picture 2" descr="http://t1.gstatic.com/images?q=tbn:ANd9GcS1fg4V1uTsZH4M2B8kA5Vp6jpUSe8OUJ-lBndhKA9k2qGkeHeI"/>
          <p:cNvPicPr>
            <a:picLocks noChangeAspect="1" noChangeArrowheads="1"/>
          </p:cNvPicPr>
          <p:nvPr/>
        </p:nvPicPr>
        <p:blipFill>
          <a:blip r:embed="rId27"/>
          <a:srcRect l="39585" b="913"/>
          <a:stretch>
            <a:fillRect/>
          </a:stretch>
        </p:blipFill>
        <p:spPr bwMode="auto">
          <a:xfrm>
            <a:off x="6043908" y="4885508"/>
            <a:ext cx="226263" cy="317641"/>
          </a:xfrm>
          <a:prstGeom prst="rect">
            <a:avLst/>
          </a:prstGeom>
          <a:noFill/>
        </p:spPr>
      </p:pic>
      <p:pic>
        <p:nvPicPr>
          <p:cNvPr id="107" name="Picture 2" descr="http://t1.gstatic.com/images?q=tbn:ANd9GcS1fg4V1uTsZH4M2B8kA5Vp6jpUSe8OUJ-lBndhKA9k2qGkeHeI"/>
          <p:cNvPicPr>
            <a:picLocks noChangeAspect="1" noChangeArrowheads="1"/>
          </p:cNvPicPr>
          <p:nvPr/>
        </p:nvPicPr>
        <p:blipFill>
          <a:blip r:embed="rId27"/>
          <a:srcRect l="39585" b="913"/>
          <a:stretch>
            <a:fillRect/>
          </a:stretch>
        </p:blipFill>
        <p:spPr bwMode="auto">
          <a:xfrm>
            <a:off x="8129611" y="4698274"/>
            <a:ext cx="226263" cy="317641"/>
          </a:xfrm>
          <a:prstGeom prst="rect">
            <a:avLst/>
          </a:prstGeom>
          <a:noFill/>
        </p:spPr>
      </p:pic>
      <p:sp>
        <p:nvSpPr>
          <p:cNvPr id="110" name="矩形 109"/>
          <p:cNvSpPr/>
          <p:nvPr/>
        </p:nvSpPr>
        <p:spPr>
          <a:xfrm>
            <a:off x="7996134" y="993832"/>
            <a:ext cx="114786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餐厨垃圾</a:t>
            </a:r>
            <a:endParaRPr lang="de-DE" altLang="zh-CN" sz="10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de-DE" altLang="zh-CN" sz="1000" b="1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餐馆食品加工</a:t>
            </a:r>
            <a:r>
              <a:rPr lang="de-DE" altLang="zh-CN" sz="1000" b="1" dirty="0" smtClean="0">
                <a:latin typeface="宋体" pitchFamily="2" charset="-122"/>
                <a:ea typeface="宋体" pitchFamily="2" charset="-122"/>
              </a:rPr>
              <a:t>)</a:t>
            </a:r>
            <a:endParaRPr lang="en-US" sz="1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68965" y="3899371"/>
            <a:ext cx="5565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altLang="zh-CN" sz="1000" b="1" dirty="0" smtClean="0">
                <a:latin typeface="宋体" pitchFamily="2" charset="-122"/>
                <a:ea typeface="宋体" pitchFamily="2" charset="-122"/>
              </a:rPr>
              <a:t>RDF</a:t>
            </a:r>
            <a:r>
              <a:rPr lang="zh-CN" altLang="de-DE" sz="1000" b="1" dirty="0" smtClean="0">
                <a:latin typeface="宋体" pitchFamily="2" charset="-122"/>
                <a:ea typeface="宋体" pitchFamily="2" charset="-122"/>
              </a:rPr>
              <a:t>替代燃料生产厂</a:t>
            </a:r>
            <a:endParaRPr lang="en-US" sz="1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7944677" y="4987365"/>
            <a:ext cx="7719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de-DE" sz="1000" dirty="0" smtClean="0"/>
              <a:t>热电联产</a:t>
            </a:r>
            <a:endParaRPr lang="en-US" altLang="de-DE" sz="1000" dirty="0" smtClean="0"/>
          </a:p>
        </p:txBody>
      </p:sp>
      <p:sp>
        <p:nvSpPr>
          <p:cNvPr id="129" name="矩形 128"/>
          <p:cNvSpPr/>
          <p:nvPr/>
        </p:nvSpPr>
        <p:spPr>
          <a:xfrm>
            <a:off x="5741506" y="5169582"/>
            <a:ext cx="7719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de-DE" sz="1000" dirty="0" smtClean="0"/>
              <a:t>热电联产</a:t>
            </a:r>
            <a:endParaRPr lang="en-US" sz="1000" dirty="0"/>
          </a:p>
        </p:txBody>
      </p:sp>
      <p:sp>
        <p:nvSpPr>
          <p:cNvPr id="130" name="矩形 129"/>
          <p:cNvSpPr/>
          <p:nvPr/>
        </p:nvSpPr>
        <p:spPr>
          <a:xfrm>
            <a:off x="281608" y="6254643"/>
            <a:ext cx="64273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de-DE" sz="1000" dirty="0" smtClean="0"/>
              <a:t>水泥厂</a:t>
            </a:r>
            <a:endParaRPr lang="en-US" sz="1000" dirty="0"/>
          </a:p>
        </p:txBody>
      </p:sp>
      <p:sp>
        <p:nvSpPr>
          <p:cNvPr id="133" name="矩形 132"/>
          <p:cNvSpPr/>
          <p:nvPr/>
        </p:nvSpPr>
        <p:spPr>
          <a:xfrm>
            <a:off x="1388165" y="6472555"/>
            <a:ext cx="907774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altLang="zh-CN" sz="1000" dirty="0" smtClean="0"/>
              <a:t>RDF</a:t>
            </a:r>
            <a:r>
              <a:rPr lang="zh-CN" altLang="de-DE" sz="1000" dirty="0" smtClean="0"/>
              <a:t> 火电厂</a:t>
            </a:r>
            <a:r>
              <a:rPr lang="de-DE" altLang="zh-CN" sz="1000" dirty="0" smtClean="0"/>
              <a:t>n</a:t>
            </a:r>
            <a:endParaRPr lang="en-US" sz="1000" dirty="0"/>
          </a:p>
        </p:txBody>
      </p:sp>
      <p:sp>
        <p:nvSpPr>
          <p:cNvPr id="134" name="矩形 133"/>
          <p:cNvSpPr/>
          <p:nvPr/>
        </p:nvSpPr>
        <p:spPr>
          <a:xfrm>
            <a:off x="2630556" y="6172004"/>
            <a:ext cx="64273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de-DE" sz="1000" dirty="0" smtClean="0"/>
              <a:t>填埋场</a:t>
            </a:r>
            <a:endParaRPr lang="en-US" sz="1000" dirty="0"/>
          </a:p>
        </p:txBody>
      </p:sp>
      <p:sp>
        <p:nvSpPr>
          <p:cNvPr id="135" name="矩形 134"/>
          <p:cNvSpPr/>
          <p:nvPr/>
        </p:nvSpPr>
        <p:spPr>
          <a:xfrm>
            <a:off x="3588026" y="6499808"/>
            <a:ext cx="97403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de-DE" sz="1000" dirty="0" smtClean="0"/>
              <a:t>炉渣处理厂</a:t>
            </a:r>
            <a:endParaRPr lang="en-US" sz="1000" dirty="0"/>
          </a:p>
        </p:txBody>
      </p:sp>
      <p:sp>
        <p:nvSpPr>
          <p:cNvPr id="136" name="矩形 135"/>
          <p:cNvSpPr/>
          <p:nvPr/>
        </p:nvSpPr>
        <p:spPr>
          <a:xfrm>
            <a:off x="4694583" y="6334155"/>
            <a:ext cx="974036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de-DE" sz="1000" dirty="0" smtClean="0"/>
              <a:t>筑路材料</a:t>
            </a:r>
            <a:endParaRPr lang="en-US" sz="1000" dirty="0"/>
          </a:p>
        </p:txBody>
      </p:sp>
      <p:sp>
        <p:nvSpPr>
          <p:cNvPr id="139" name="矩形 138"/>
          <p:cNvSpPr/>
          <p:nvPr/>
        </p:nvSpPr>
        <p:spPr>
          <a:xfrm>
            <a:off x="2312591" y="2827526"/>
            <a:ext cx="569387" cy="246221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de-DE" sz="1000" b="1" dirty="0" smtClean="0"/>
              <a:t>分拣厂</a:t>
            </a:r>
            <a:endParaRPr lang="en-US" sz="1000" b="1" dirty="0"/>
          </a:p>
        </p:txBody>
      </p:sp>
      <p:sp>
        <p:nvSpPr>
          <p:cNvPr id="140" name="矩形 139"/>
          <p:cNvSpPr/>
          <p:nvPr/>
        </p:nvSpPr>
        <p:spPr>
          <a:xfrm>
            <a:off x="3320775" y="2819710"/>
            <a:ext cx="569387" cy="246221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de-DE" sz="1000" b="1" dirty="0" smtClean="0"/>
              <a:t>分拣厂</a:t>
            </a:r>
            <a:endParaRPr lang="en-US" sz="1000" b="1" dirty="0"/>
          </a:p>
        </p:txBody>
      </p:sp>
      <p:sp>
        <p:nvSpPr>
          <p:cNvPr id="141" name="矩形 140"/>
          <p:cNvSpPr/>
          <p:nvPr/>
        </p:nvSpPr>
        <p:spPr>
          <a:xfrm>
            <a:off x="4383668" y="2827526"/>
            <a:ext cx="569387" cy="246221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de-DE" sz="1000" b="1" dirty="0" smtClean="0"/>
              <a:t>分拣厂</a:t>
            </a:r>
            <a:endParaRPr lang="en-US" altLang="de-DE" sz="1000" b="1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145" name="Picture 38" descr="C:\Dokumente und Einstellungen\scheurenp\Desktop\6.jpg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257175" y="2733979"/>
            <a:ext cx="586187" cy="383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2BD20-24AF-4FEC-A1A9-353BD23D8BDF}" type="slidenum">
              <a:rPr lang="de-DE" altLang="zh-CN">
                <a:latin typeface="Arial" pitchFamily="34" charset="0"/>
                <a:ea typeface="宋体" pitchFamily="2" charset="-122"/>
                <a:cs typeface="Arial" pitchFamily="34" charset="0"/>
              </a:rPr>
              <a:pPr/>
              <a:t>7</a:t>
            </a:fld>
            <a:endParaRPr lang="de-DE" altLang="zh-CN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Lippewerk</a:t>
            </a:r>
            <a:r>
              <a:rPr lang="de-DE" altLang="zh-CN" dirty="0" smtClean="0">
                <a:ea typeface="SimSun" pitchFamily="2" charset="-122"/>
              </a:rPr>
              <a:t>-</a:t>
            </a:r>
            <a:r>
              <a:rPr lang="zh-CN" altLang="de-DE" dirty="0" smtClean="0">
                <a:ea typeface="SimSun" pitchFamily="2" charset="-122"/>
              </a:rPr>
              <a:t>利浦工业园</a:t>
            </a:r>
            <a:endParaRPr lang="de-DE" altLang="zh-CN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 l="34938" t="33721" r="11445" b="6374"/>
          <a:stretch>
            <a:fillRect/>
          </a:stretch>
        </p:blipFill>
        <p:spPr bwMode="auto">
          <a:xfrm>
            <a:off x="640080" y="1786334"/>
            <a:ext cx="7946860" cy="473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7" descr="Folie_04"/>
          <p:cNvPicPr>
            <a:picLocks noChangeAspect="1" noChangeArrowheads="1"/>
          </p:cNvPicPr>
          <p:nvPr/>
        </p:nvPicPr>
        <p:blipFill>
          <a:blip r:embed="rId4"/>
          <a:srcRect l="5295" t="13901" r="24509" b="-694"/>
          <a:stretch>
            <a:fillRect/>
          </a:stretch>
        </p:blipFill>
        <p:spPr bwMode="auto">
          <a:xfrm>
            <a:off x="4676503" y="660652"/>
            <a:ext cx="3905796" cy="110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690961" y="1345196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b="1" dirty="0" err="1" smtClean="0">
                <a:solidFill>
                  <a:schemeClr val="bg1"/>
                </a:solidFill>
                <a:ea typeface="SimSun" pitchFamily="2" charset="-122"/>
              </a:rPr>
              <a:t>Luennen</a:t>
            </a:r>
            <a:r>
              <a:rPr lang="de-DE" altLang="zh-CN" b="1" dirty="0" smtClean="0">
                <a:solidFill>
                  <a:schemeClr val="bg1"/>
                </a:solidFill>
                <a:ea typeface="SimSun" pitchFamily="2" charset="-122"/>
              </a:rPr>
              <a:t>  </a:t>
            </a:r>
            <a:r>
              <a:rPr lang="zh-CN" altLang="de-DE" b="1" dirty="0" smtClean="0">
                <a:solidFill>
                  <a:schemeClr val="bg1"/>
                </a:solidFill>
                <a:ea typeface="SimSun" pitchFamily="2" charset="-122"/>
              </a:rPr>
              <a:t>吕嫩市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ABFE-9AD1-4FF9-A3D1-AE2A14869FAC}" type="slidenum">
              <a:rPr lang="de-DE"/>
              <a:pPr/>
              <a:t>8</a:t>
            </a:fld>
            <a:endParaRPr lang="de-DE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Lippewerk</a:t>
            </a:r>
            <a:r>
              <a:rPr lang="de-DE" altLang="zh-CN" dirty="0" smtClean="0">
                <a:ea typeface="SimSun" pitchFamily="2" charset="-122"/>
              </a:rPr>
              <a:t>(</a:t>
            </a:r>
            <a:r>
              <a:rPr lang="zh-CN" altLang="de-DE" dirty="0" smtClean="0">
                <a:ea typeface="SimSun" pitchFamily="2" charset="-122"/>
              </a:rPr>
              <a:t>利浦工业园</a:t>
            </a:r>
            <a:r>
              <a:rPr lang="de-DE" altLang="zh-CN" dirty="0" smtClean="0">
                <a:ea typeface="SimSun" pitchFamily="2" charset="-122"/>
              </a:rPr>
              <a:t>)</a:t>
            </a:r>
            <a:r>
              <a:rPr lang="zh-CN" altLang="de-DE" dirty="0" smtClean="0">
                <a:ea typeface="SimSun" pitchFamily="2" charset="-122"/>
              </a:rPr>
              <a:t>历</a:t>
            </a:r>
            <a:r>
              <a:rPr lang="zh-CN" altLang="de-DE" dirty="0">
                <a:ea typeface="SimSun" pitchFamily="2" charset="-122"/>
              </a:rPr>
              <a:t>史</a:t>
            </a:r>
          </a:p>
        </p:txBody>
      </p:sp>
      <p:sp>
        <p:nvSpPr>
          <p:cNvPr id="224259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23261" y="3567534"/>
            <a:ext cx="8534400" cy="4343400"/>
          </a:xfrm>
        </p:spPr>
        <p:txBody>
          <a:bodyPr/>
          <a:lstStyle/>
          <a:p>
            <a:pPr marL="571500" indent="-571500">
              <a:lnSpc>
                <a:spcPts val="2500"/>
              </a:lnSpc>
              <a:buFont typeface="Wingdings" pitchFamily="2" charset="2"/>
              <a:buNone/>
            </a:pPr>
            <a:r>
              <a:rPr lang="de-DE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1938: </a:t>
            </a:r>
            <a:r>
              <a:rPr lang="de-DE" dirty="0" err="1">
                <a:latin typeface="宋体" pitchFamily="2" charset="-122"/>
                <a:ea typeface="宋体" pitchFamily="2" charset="-122"/>
              </a:rPr>
              <a:t>Lippewerks</a:t>
            </a:r>
            <a:r>
              <a:rPr lang="de-DE" altLang="zh-CN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作为铝业集团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(VAW)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的铝厂投入使用</a:t>
            </a:r>
            <a:endParaRPr lang="de-DE" dirty="0">
              <a:latin typeface="宋体" pitchFamily="2" charset="-122"/>
              <a:ea typeface="宋体" pitchFamily="2" charset="-122"/>
            </a:endParaRPr>
          </a:p>
          <a:p>
            <a:pPr marL="571500" indent="-571500">
              <a:lnSpc>
                <a:spcPts val="2500"/>
              </a:lnSpc>
              <a:buFont typeface="Wingdings" pitchFamily="2" charset="2"/>
              <a:buNone/>
            </a:pPr>
            <a:r>
              <a:rPr lang="de-DE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1987:</a:t>
            </a:r>
            <a:r>
              <a:rPr lang="de-DE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生产氧化铝</a:t>
            </a:r>
          </a:p>
          <a:p>
            <a:pPr marL="571500" indent="-571500">
              <a:lnSpc>
                <a:spcPts val="2500"/>
              </a:lnSpc>
              <a:buFont typeface="Wingdings" pitchFamily="2" charset="2"/>
              <a:buNone/>
            </a:pPr>
            <a:r>
              <a:rPr lang="de-DE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1993:</a:t>
            </a:r>
            <a:r>
              <a:rPr lang="de-DE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由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REMONDIS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接管，建设为循环园区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: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旧木材处理厂，堆肥厂，塑料</a:t>
            </a:r>
            <a:r>
              <a:rPr lang="zh-CN" altLang="de-DE" dirty="0" smtClean="0">
                <a:latin typeface="宋体" pitchFamily="2" charset="-122"/>
                <a:ea typeface="宋体" pitchFamily="2" charset="-122"/>
              </a:rPr>
              <a:t>处     </a:t>
            </a:r>
            <a:endParaRPr lang="de-DE" altLang="zh-CN" dirty="0" smtClean="0">
              <a:latin typeface="宋体" pitchFamily="2" charset="-122"/>
              <a:ea typeface="宋体" pitchFamily="2" charset="-122"/>
            </a:endParaRPr>
          </a:p>
          <a:p>
            <a:pPr marL="571500" indent="-571500">
              <a:lnSpc>
                <a:spcPts val="2500"/>
              </a:lnSpc>
              <a:buFont typeface="Wingdings" pitchFamily="2" charset="2"/>
              <a:buNone/>
            </a:pPr>
            <a:r>
              <a:rPr lang="zh-CN" altLang="de-DE" dirty="0" smtClean="0">
                <a:latin typeface="宋体" pitchFamily="2" charset="-122"/>
                <a:ea typeface="宋体" pitchFamily="2" charset="-122"/>
              </a:rPr>
              <a:t>      理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厂，替代燃料加工厂</a:t>
            </a:r>
          </a:p>
          <a:p>
            <a:pPr marL="571500" indent="-571500">
              <a:lnSpc>
                <a:spcPts val="2500"/>
              </a:lnSpc>
              <a:buFont typeface="Wingdings" pitchFamily="2" charset="2"/>
              <a:buNone/>
            </a:pPr>
            <a:r>
              <a:rPr lang="de-DE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1996: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堆肥厂投产</a:t>
            </a:r>
          </a:p>
          <a:p>
            <a:pPr marL="571500" indent="-571500">
              <a:lnSpc>
                <a:spcPts val="2500"/>
              </a:lnSpc>
              <a:buFont typeface="Wingdings" pitchFamily="2" charset="2"/>
              <a:buNone/>
            </a:pPr>
            <a:r>
              <a:rPr lang="de-DE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2003: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动物处理厂投产 </a:t>
            </a:r>
          </a:p>
          <a:p>
            <a:pPr marL="571500" indent="-571500">
              <a:lnSpc>
                <a:spcPts val="2500"/>
              </a:lnSpc>
              <a:buFont typeface="Wingdings" pitchFamily="2" charset="2"/>
              <a:buNone/>
            </a:pPr>
            <a:r>
              <a:rPr lang="de-DE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2005:</a:t>
            </a:r>
            <a:r>
              <a:rPr lang="de-DE" altLang="zh-CN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塑料处理厂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HDPE, PP,PA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投产， 生产矿物质白涂料 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(</a:t>
            </a:r>
            <a:r>
              <a:rPr lang="de-DE" dirty="0" err="1">
                <a:latin typeface="宋体" pitchFamily="2" charset="-122"/>
                <a:ea typeface="宋体" pitchFamily="2" charset="-122"/>
              </a:rPr>
              <a:t>casul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 </a:t>
            </a:r>
            <a:r>
              <a:rPr lang="de-DE" sz="1800" baseline="30000" dirty="0">
                <a:latin typeface="宋体" pitchFamily="2" charset="-122"/>
                <a:ea typeface="宋体" pitchFamily="2" charset="-122"/>
                <a:cs typeface="Arial" charset="0"/>
              </a:rPr>
              <a:t>®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)</a:t>
            </a:r>
          </a:p>
          <a:p>
            <a:pPr marL="571500" indent="-571500">
              <a:lnSpc>
                <a:spcPts val="2500"/>
              </a:lnSpc>
              <a:buFont typeface="Wingdings" pitchFamily="2" charset="2"/>
              <a:buNone/>
            </a:pPr>
            <a:r>
              <a:rPr lang="de-DE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2006:</a:t>
            </a:r>
            <a:r>
              <a:rPr lang="de-DE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de-DE" dirty="0">
                <a:latin typeface="宋体" pitchFamily="2" charset="-122"/>
                <a:ea typeface="宋体" pitchFamily="2" charset="-122"/>
              </a:rPr>
              <a:t>欧洲最大的电子垃圾处理厂，生物焚烧发电厂和生物柴油厂投产</a:t>
            </a:r>
            <a:endParaRPr lang="de-DE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17" descr="Folie_04"/>
          <p:cNvPicPr>
            <a:picLocks noChangeAspect="1" noChangeArrowheads="1"/>
          </p:cNvPicPr>
          <p:nvPr/>
        </p:nvPicPr>
        <p:blipFill>
          <a:blip r:embed="rId2"/>
          <a:srcRect l="5295" t="13901" r="24509" b="-694"/>
          <a:stretch>
            <a:fillRect/>
          </a:stretch>
        </p:blipFill>
        <p:spPr bwMode="auto">
          <a:xfrm>
            <a:off x="235535" y="1496614"/>
            <a:ext cx="6949497" cy="19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744F-138A-4A64-9A97-DE889977459F}" type="slidenum">
              <a:rPr lang="de-DE"/>
              <a:pPr/>
              <a:t>9</a:t>
            </a:fld>
            <a:endParaRPr lang="de-DE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de-DE">
                <a:ea typeface="SimSun" pitchFamily="2" charset="-122"/>
              </a:rPr>
              <a:t>数据和种类</a:t>
            </a:r>
            <a:endParaRPr lang="de-DE"/>
          </a:p>
        </p:txBody>
      </p:sp>
      <p:sp>
        <p:nvSpPr>
          <p:cNvPr id="226307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zh-CN" dirty="0">
                <a:ea typeface="SimSun" pitchFamily="2" charset="-122"/>
              </a:rPr>
              <a:t>    </a:t>
            </a:r>
            <a:r>
              <a:rPr lang="de-DE" dirty="0"/>
              <a:t>REMONDIS</a:t>
            </a:r>
            <a:r>
              <a:rPr lang="zh-CN" altLang="de-DE" dirty="0">
                <a:ea typeface="SimSun" pitchFamily="2" charset="-122"/>
              </a:rPr>
              <a:t>位于</a:t>
            </a:r>
            <a:r>
              <a:rPr lang="de-DE" altLang="zh-CN" dirty="0" err="1">
                <a:ea typeface="SimSun" pitchFamily="2" charset="-122"/>
              </a:rPr>
              <a:t>Luenen</a:t>
            </a:r>
            <a:r>
              <a:rPr lang="zh-CN" altLang="de-DE" dirty="0">
                <a:ea typeface="SimSun" pitchFamily="2" charset="-122"/>
              </a:rPr>
              <a:t>市的</a:t>
            </a:r>
            <a:r>
              <a:rPr lang="de-DE" dirty="0" err="1"/>
              <a:t>Lippewerk</a:t>
            </a:r>
            <a:r>
              <a:rPr lang="de-DE" dirty="0"/>
              <a:t> </a:t>
            </a:r>
            <a:r>
              <a:rPr lang="zh-CN" altLang="de-DE" dirty="0">
                <a:ea typeface="SimSun" pitchFamily="2" charset="-122"/>
              </a:rPr>
              <a:t>循环工业园是欧洲最大的工业循环经济体，生产各种高价值的再生原料，基础材料，特种材料和工业原料</a:t>
            </a:r>
          </a:p>
          <a:p>
            <a:r>
              <a:rPr lang="zh-CN" altLang="de-DE" dirty="0">
                <a:ea typeface="SimSun" pitchFamily="2" charset="-122"/>
              </a:rPr>
              <a:t>面积</a:t>
            </a:r>
            <a:r>
              <a:rPr lang="de-DE" dirty="0"/>
              <a:t>: 230 </a:t>
            </a:r>
            <a:r>
              <a:rPr lang="zh-CN" altLang="de-DE" dirty="0">
                <a:ea typeface="SimSun" pitchFamily="2" charset="-122"/>
              </a:rPr>
              <a:t>公顷</a:t>
            </a:r>
          </a:p>
          <a:p>
            <a:r>
              <a:rPr lang="zh-CN" altLang="de-DE" dirty="0">
                <a:ea typeface="SimSun" pitchFamily="2" charset="-122"/>
              </a:rPr>
              <a:t>员工</a:t>
            </a:r>
            <a:r>
              <a:rPr lang="de-DE" dirty="0"/>
              <a:t>: &gt;1.200</a:t>
            </a:r>
          </a:p>
          <a:p>
            <a:r>
              <a:rPr lang="zh-CN" altLang="de-DE" dirty="0">
                <a:ea typeface="SimSun" pitchFamily="2" charset="-122"/>
              </a:rPr>
              <a:t>年运输量</a:t>
            </a:r>
            <a:r>
              <a:rPr lang="de-DE" altLang="zh-CN" dirty="0">
                <a:ea typeface="SimSun" pitchFamily="2" charset="-122"/>
              </a:rPr>
              <a:t>: </a:t>
            </a:r>
            <a:r>
              <a:rPr lang="de-DE" dirty="0"/>
              <a:t>100.000 </a:t>
            </a:r>
            <a:r>
              <a:rPr lang="zh-CN" altLang="de-DE" dirty="0">
                <a:ea typeface="SimSun" pitchFamily="2" charset="-122"/>
              </a:rPr>
              <a:t>卡车次</a:t>
            </a:r>
            <a:endParaRPr lang="de-DE" dirty="0"/>
          </a:p>
          <a:p>
            <a:r>
              <a:rPr lang="zh-CN" altLang="de-DE" dirty="0">
                <a:ea typeface="SimSun" pitchFamily="2" charset="-122"/>
              </a:rPr>
              <a:t>回收量</a:t>
            </a:r>
            <a:r>
              <a:rPr lang="de-DE" dirty="0"/>
              <a:t>: </a:t>
            </a:r>
            <a:r>
              <a:rPr lang="zh-CN" altLang="de-DE" dirty="0">
                <a:ea typeface="SimSun" pitchFamily="2" charset="-122"/>
              </a:rPr>
              <a:t>每年超过  </a:t>
            </a:r>
            <a:r>
              <a:rPr lang="de-DE" altLang="zh-CN" dirty="0">
                <a:ea typeface="SimSun" pitchFamily="2" charset="-122"/>
              </a:rPr>
              <a:t>1</a:t>
            </a:r>
            <a:r>
              <a:rPr lang="zh-CN" altLang="de-DE" dirty="0">
                <a:ea typeface="SimSun" pitchFamily="2" charset="-122"/>
              </a:rPr>
              <a:t>百</a:t>
            </a:r>
            <a:r>
              <a:rPr lang="de-DE" altLang="zh-CN" dirty="0">
                <a:ea typeface="SimSun" pitchFamily="2" charset="-122"/>
              </a:rPr>
              <a:t>50</a:t>
            </a:r>
            <a:r>
              <a:rPr lang="zh-CN" altLang="de-DE" dirty="0">
                <a:ea typeface="SimSun" pitchFamily="2" charset="-122"/>
              </a:rPr>
              <a:t>万吨垃圾</a:t>
            </a:r>
            <a:endParaRPr lang="de-DE" dirty="0"/>
          </a:p>
          <a:p>
            <a:r>
              <a:rPr lang="zh-CN" altLang="de-DE" dirty="0">
                <a:ea typeface="SimSun" pitchFamily="2" charset="-122"/>
              </a:rPr>
              <a:t>产出</a:t>
            </a:r>
            <a:r>
              <a:rPr lang="de-DE" altLang="zh-CN" dirty="0">
                <a:ea typeface="SimSun" pitchFamily="2" charset="-122"/>
              </a:rPr>
              <a:t>:</a:t>
            </a:r>
            <a:r>
              <a:rPr lang="de-DE" dirty="0"/>
              <a:t> </a:t>
            </a:r>
            <a:r>
              <a:rPr lang="zh-CN" altLang="de-DE" dirty="0">
                <a:ea typeface="SimSun" pitchFamily="2" charset="-122"/>
              </a:rPr>
              <a:t>超过 </a:t>
            </a:r>
            <a:r>
              <a:rPr lang="de-DE" dirty="0"/>
              <a:t>1.</a:t>
            </a:r>
            <a:r>
              <a:rPr lang="zh-CN" altLang="de-DE" dirty="0">
                <a:ea typeface="SimSun" pitchFamily="2" charset="-122"/>
              </a:rPr>
              <a:t>百万吨高价值产品</a:t>
            </a:r>
            <a:endParaRPr lang="de-DE" altLang="zh-CN" dirty="0">
              <a:ea typeface="SimSun" pitchFamily="2" charset="-122"/>
            </a:endParaRPr>
          </a:p>
          <a:p>
            <a:r>
              <a:rPr lang="zh-CN" altLang="de-DE" dirty="0">
                <a:ea typeface="SimSun" pitchFamily="2" charset="-122"/>
              </a:rPr>
              <a:t>用于转化为能量</a:t>
            </a:r>
            <a:r>
              <a:rPr lang="de-DE" dirty="0"/>
              <a:t>: </a:t>
            </a:r>
            <a:r>
              <a:rPr lang="zh-CN" altLang="de-DE" dirty="0">
                <a:ea typeface="SimSun" pitchFamily="2" charset="-122"/>
              </a:rPr>
              <a:t>每年</a:t>
            </a:r>
            <a:r>
              <a:rPr lang="de-DE" dirty="0"/>
              <a:t>290.000 </a:t>
            </a:r>
            <a:r>
              <a:rPr lang="zh-CN" altLang="de-DE" dirty="0">
                <a:ea typeface="SimSun" pitchFamily="2" charset="-122"/>
              </a:rPr>
              <a:t>吨</a:t>
            </a:r>
          </a:p>
          <a:p>
            <a:r>
              <a:rPr lang="zh-CN" altLang="de-DE" dirty="0">
                <a:ea typeface="SimSun" pitchFamily="2" charset="-122"/>
              </a:rPr>
              <a:t>投资</a:t>
            </a:r>
            <a:r>
              <a:rPr lang="de-DE" dirty="0"/>
              <a:t>: </a:t>
            </a:r>
            <a:r>
              <a:rPr lang="de-DE" altLang="zh-CN" dirty="0" smtClean="0">
                <a:ea typeface="SimSun" pitchFamily="2" charset="-122"/>
              </a:rPr>
              <a:t>2.7 </a:t>
            </a:r>
            <a:r>
              <a:rPr lang="zh-CN" altLang="de-DE" dirty="0">
                <a:ea typeface="SimSun" pitchFamily="2" charset="-122"/>
              </a:rPr>
              <a:t>亿欧元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_TEST CD NEU">
  <a:themeElements>
    <a:clrScheme name="2011_TEST CD NEU 14">
      <a:dk1>
        <a:srgbClr val="000000"/>
      </a:dk1>
      <a:lt1>
        <a:srgbClr val="FFFFFF"/>
      </a:lt1>
      <a:dk2>
        <a:srgbClr val="94A7B0"/>
      </a:dk2>
      <a:lt2>
        <a:srgbClr val="D90023"/>
      </a:lt2>
      <a:accent1>
        <a:srgbClr val="EAEAEA"/>
      </a:accent1>
      <a:accent2>
        <a:srgbClr val="5B8F22"/>
      </a:accent2>
      <a:accent3>
        <a:srgbClr val="FFFFFF"/>
      </a:accent3>
      <a:accent4>
        <a:srgbClr val="000000"/>
      </a:accent4>
      <a:accent5>
        <a:srgbClr val="F3F3F3"/>
      </a:accent5>
      <a:accent6>
        <a:srgbClr val="52811E"/>
      </a:accent6>
      <a:hlink>
        <a:srgbClr val="467492"/>
      </a:hlink>
      <a:folHlink>
        <a:srgbClr val="D55C19"/>
      </a:folHlink>
    </a:clrScheme>
    <a:fontScheme name="2011_TEST CD NE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4A7B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4A7B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ＭＳ Ｐゴシック" charset="-128"/>
          </a:defRPr>
        </a:defPPr>
      </a:lstStyle>
    </a:lnDef>
  </a:objectDefaults>
  <a:extraClrSchemeLst>
    <a:extraClrScheme>
      <a:clrScheme name="2011_TEST CD NE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TEST CD NE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TEST CD NE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TEST CD NE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TEST CD NE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TEST CD NE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TEST CD NE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TEST CD NE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TEST CD NE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TEST CD NE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TEST CD NE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TEST CD NE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TEST CD NEU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46739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TEST CD NEU 14">
        <a:dk1>
          <a:srgbClr val="000000"/>
        </a:dk1>
        <a:lt1>
          <a:srgbClr val="FFFFFF"/>
        </a:lt1>
        <a:dk2>
          <a:srgbClr val="94A7B0"/>
        </a:dk2>
        <a:lt2>
          <a:srgbClr val="D90023"/>
        </a:lt2>
        <a:accent1>
          <a:srgbClr val="EAEAEA"/>
        </a:accent1>
        <a:accent2>
          <a:srgbClr val="5B8F22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2811E"/>
        </a:accent6>
        <a:hlink>
          <a:srgbClr val="467492"/>
        </a:hlink>
        <a:folHlink>
          <a:srgbClr val="D55C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REMONDIS 08_2011 l Master</Template>
  <TotalTime>0</TotalTime>
  <Words>3140</Words>
  <Application>Microsoft Office PowerPoint</Application>
  <PresentationFormat>Bildschirmpräsentation (4:3)</PresentationFormat>
  <Paragraphs>461</Paragraphs>
  <Slides>32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2011_TEST CD NEU</vt:lpstr>
      <vt:lpstr>Lippewerk(利浦工业园) –欧洲最大的工业及市政垃圾循环园区   </vt:lpstr>
      <vt:lpstr>RETHMANN集团 三个重要组成部分</vt:lpstr>
      <vt:lpstr>企业成立以来大事记</vt:lpstr>
      <vt:lpstr>环保服务  参考项目 – 市政项目(德国)</vt:lpstr>
      <vt:lpstr>环保服务  参考项目 – 市政项目(全球)</vt:lpstr>
      <vt:lpstr>REMONDIS –德国市政垃圾收运处理体系</vt:lpstr>
      <vt:lpstr>Lippewerk-利浦工业园</vt:lpstr>
      <vt:lpstr>Lippewerk(利浦工业园)历史</vt:lpstr>
      <vt:lpstr>数据和种类</vt:lpstr>
      <vt:lpstr>              园区概览</vt:lpstr>
      <vt:lpstr>业务分类</vt:lpstr>
      <vt:lpstr>废旧家电回收中心</vt:lpstr>
      <vt:lpstr>塑料循环 – 生产粉碎料和再造粒</vt:lpstr>
      <vt:lpstr>化工产品生产</vt:lpstr>
      <vt:lpstr>化工原料生产 – 白涂料生产</vt:lpstr>
      <vt:lpstr>石膏 – 生产黏合剂和添加剂</vt:lpstr>
      <vt:lpstr>替代燃料生产</vt:lpstr>
      <vt:lpstr>堆肥场-有机肥</vt:lpstr>
      <vt:lpstr>土厂 –生产土壤改良剂和燃料 </vt:lpstr>
      <vt:lpstr>炉渣处理 – 金属回收 </vt:lpstr>
      <vt:lpstr>旧木材处理</vt:lpstr>
      <vt:lpstr>生物火电厂</vt:lpstr>
      <vt:lpstr>SARIA绿色工业的动物处理厂 (TBA)</vt:lpstr>
      <vt:lpstr>生物柴油厂</vt:lpstr>
      <vt:lpstr>生物柴油加油站</vt:lpstr>
      <vt:lpstr>火电厂</vt:lpstr>
      <vt:lpstr>填埋场</vt:lpstr>
      <vt:lpstr>环境实验室 (UCL)</vt:lpstr>
      <vt:lpstr>Lünen 市政公司 (WBL)</vt:lpstr>
      <vt:lpstr>未来规划 – 区域发展(5 年规划)</vt:lpstr>
      <vt:lpstr>Folie 31</vt:lpstr>
      <vt:lpstr>谢谢您的关注！</vt:lpstr>
    </vt:vector>
  </TitlesOfParts>
  <Company>REMONDIS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worldwide service partner Die REMONDIS AG &amp; Co. KG</dc:title>
  <dc:creator>REMONDIS</dc:creator>
  <cp:lastModifiedBy>Eberhard J. Trempel</cp:lastModifiedBy>
  <cp:revision>984</cp:revision>
  <cp:lastPrinted>2010-09-21T08:53:14Z</cp:lastPrinted>
  <dcterms:created xsi:type="dcterms:W3CDTF">2010-09-21T10:54:56Z</dcterms:created>
  <dcterms:modified xsi:type="dcterms:W3CDTF">2012-06-27T08:01:20Z</dcterms:modified>
</cp:coreProperties>
</file>