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notesMasterIdLst>
    <p:notesMasterId r:id="rId35"/>
  </p:notesMasterIdLst>
  <p:sldIdLst>
    <p:sldId id="256" r:id="rId2"/>
    <p:sldId id="295" r:id="rId3"/>
    <p:sldId id="258" r:id="rId4"/>
    <p:sldId id="270" r:id="rId5"/>
    <p:sldId id="296" r:id="rId6"/>
    <p:sldId id="271" r:id="rId7"/>
    <p:sldId id="288" r:id="rId8"/>
    <p:sldId id="261" r:id="rId9"/>
    <p:sldId id="267" r:id="rId10"/>
    <p:sldId id="262" r:id="rId11"/>
    <p:sldId id="272" r:id="rId12"/>
    <p:sldId id="263" r:id="rId13"/>
    <p:sldId id="264" r:id="rId14"/>
    <p:sldId id="274" r:id="rId15"/>
    <p:sldId id="275" r:id="rId16"/>
    <p:sldId id="269" r:id="rId17"/>
    <p:sldId id="268" r:id="rId18"/>
    <p:sldId id="265" r:id="rId19"/>
    <p:sldId id="276" r:id="rId20"/>
    <p:sldId id="304" r:id="rId21"/>
    <p:sldId id="289" r:id="rId22"/>
    <p:sldId id="291" r:id="rId23"/>
    <p:sldId id="293" r:id="rId24"/>
    <p:sldId id="294" r:id="rId25"/>
    <p:sldId id="277" r:id="rId26"/>
    <p:sldId id="278" r:id="rId27"/>
    <p:sldId id="279" r:id="rId28"/>
    <p:sldId id="281" r:id="rId29"/>
    <p:sldId id="280" r:id="rId30"/>
    <p:sldId id="297" r:id="rId31"/>
    <p:sldId id="308" r:id="rId32"/>
    <p:sldId id="282" r:id="rId33"/>
    <p:sldId id="309" r:id="rId34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chemeClr val="tx1"/>
    </p:penClr>
  </p:showPr>
  <p:clrMru>
    <a:srgbClr val="000066"/>
    <a:srgbClr val="FFFF00"/>
    <a:srgbClr val="FF9900"/>
    <a:srgbClr val="FFFFFF"/>
    <a:srgbClr val="990000"/>
    <a:srgbClr val="FF0000"/>
    <a:srgbClr val="66CCFF"/>
    <a:srgbClr val="CCE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55" autoAdjust="0"/>
    <p:restoredTop sz="78731" autoAdjust="0"/>
  </p:normalViewPr>
  <p:slideViewPr>
    <p:cSldViewPr>
      <p:cViewPr>
        <p:scale>
          <a:sx n="70" d="100"/>
          <a:sy n="70" d="100"/>
        </p:scale>
        <p:origin x="-1404" y="192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zh-CN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F5A197C-BF65-48B4-80CF-B0B9F49885E5}" type="datetimeFigureOut">
              <a:rPr lang="de-DE" altLang="zh-CN"/>
              <a:pPr/>
              <a:t>21.06.2013</a:t>
            </a:fld>
            <a:endParaRPr lang="de-DE" altLang="zh-CN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zh-CN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5CFAE47-42D5-484B-825C-64AB461BAA30}" type="slidenum">
              <a:rPr lang="de-DE" altLang="zh-CN"/>
              <a:pPr/>
              <a:t>‹#›</a:t>
            </a:fld>
            <a:endParaRPr lang="de-DE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de-DE" smtClean="0"/>
          </a:p>
        </p:txBody>
      </p:sp>
      <p:sp>
        <p:nvSpPr>
          <p:cNvPr id="3686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2272C08-B393-4FB6-A750-CDCC1C9DF74E}" type="slidenum">
              <a:rPr lang="de-DE" altLang="zh-CN"/>
              <a:pPr/>
              <a:t>1</a:t>
            </a:fld>
            <a:endParaRPr lang="de-DE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de-DE" smtClean="0"/>
          </a:p>
        </p:txBody>
      </p:sp>
      <p:sp>
        <p:nvSpPr>
          <p:cNvPr id="4608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7CF4608-841D-485D-8B07-4D6F0C34039A}" type="slidenum">
              <a:rPr lang="de-DE" altLang="zh-CN"/>
              <a:pPr/>
              <a:t>10</a:t>
            </a:fld>
            <a:endParaRPr lang="de-DE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zh-CN" smtClean="0"/>
          </a:p>
        </p:txBody>
      </p:sp>
      <p:sp>
        <p:nvSpPr>
          <p:cNvPr id="4710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4D470A-BE7B-4FEB-B887-484A1D989D77}" type="slidenum">
              <a:rPr lang="de-DE" altLang="zh-CN"/>
              <a:pPr/>
              <a:t>11</a:t>
            </a:fld>
            <a:endParaRPr lang="de-DE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de-DE" smtClean="0"/>
          </a:p>
        </p:txBody>
      </p:sp>
      <p:sp>
        <p:nvSpPr>
          <p:cNvPr id="4813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418DD7B-6FE0-46AD-AAC9-8D7AC30BE7AC}" type="slidenum">
              <a:rPr lang="de-DE" altLang="zh-CN"/>
              <a:pPr/>
              <a:t>12</a:t>
            </a:fld>
            <a:endParaRPr lang="de-DE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zh-CN" smtClean="0"/>
          </a:p>
        </p:txBody>
      </p:sp>
      <p:sp>
        <p:nvSpPr>
          <p:cNvPr id="4915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5A06FDB-DFE6-4F2B-9CD6-51621F52F156}" type="slidenum">
              <a:rPr lang="de-DE" altLang="zh-CN"/>
              <a:pPr/>
              <a:t>13</a:t>
            </a:fld>
            <a:endParaRPr lang="de-DE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de-DE" smtClean="0"/>
          </a:p>
        </p:txBody>
      </p:sp>
      <p:sp>
        <p:nvSpPr>
          <p:cNvPr id="5018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94AB7AC-54B5-4B5F-846F-898402BDEECE}" type="slidenum">
              <a:rPr lang="de-DE" altLang="zh-CN"/>
              <a:pPr/>
              <a:t>14</a:t>
            </a:fld>
            <a:endParaRPr lang="de-DE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zh-CN" smtClean="0"/>
          </a:p>
        </p:txBody>
      </p:sp>
      <p:sp>
        <p:nvSpPr>
          <p:cNvPr id="5120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2A3E853-F800-4CAD-800F-CF282281B1DF}" type="slidenum">
              <a:rPr lang="de-DE" altLang="zh-CN"/>
              <a:pPr/>
              <a:t>15</a:t>
            </a:fld>
            <a:endParaRPr lang="de-DE" altLang="zh-C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de-DE" smtClean="0"/>
          </a:p>
        </p:txBody>
      </p:sp>
      <p:sp>
        <p:nvSpPr>
          <p:cNvPr id="5222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987C573-5287-4E35-9FB6-098DF09CC2A9}" type="slidenum">
              <a:rPr lang="de-DE" altLang="zh-CN"/>
              <a:pPr/>
              <a:t>16</a:t>
            </a:fld>
            <a:endParaRPr lang="de-DE" altLang="zh-C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de-DE" smtClean="0"/>
          </a:p>
        </p:txBody>
      </p:sp>
      <p:sp>
        <p:nvSpPr>
          <p:cNvPr id="5325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451F07E-1B0E-4955-AAE5-517DC7C59882}" type="slidenum">
              <a:rPr lang="de-DE" altLang="zh-CN"/>
              <a:pPr/>
              <a:t>17</a:t>
            </a:fld>
            <a:endParaRPr lang="de-DE" altLang="zh-C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zh-CN" smtClean="0"/>
          </a:p>
        </p:txBody>
      </p:sp>
      <p:sp>
        <p:nvSpPr>
          <p:cNvPr id="5427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CA37EBA-5E7E-4636-BEA3-96BB572EFBB4}" type="slidenum">
              <a:rPr lang="de-DE" altLang="zh-CN"/>
              <a:pPr/>
              <a:t>18</a:t>
            </a:fld>
            <a:endParaRPr lang="de-DE" altLang="zh-C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de-DE" smtClean="0"/>
          </a:p>
        </p:txBody>
      </p:sp>
      <p:sp>
        <p:nvSpPr>
          <p:cNvPr id="5530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76BA7BB-E73A-44E7-8BCB-DCA2AF9F81FF}" type="slidenum">
              <a:rPr lang="de-DE" altLang="zh-CN"/>
              <a:pPr/>
              <a:t>19</a:t>
            </a:fld>
            <a:endParaRPr lang="de-DE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de-DE" smtClean="0"/>
          </a:p>
        </p:txBody>
      </p:sp>
      <p:sp>
        <p:nvSpPr>
          <p:cNvPr id="3789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C1FB81C-66E8-4750-9799-445EABCC5435}" type="slidenum">
              <a:rPr lang="de-DE" altLang="zh-CN"/>
              <a:pPr/>
              <a:t>2</a:t>
            </a:fld>
            <a:endParaRPr lang="de-DE" altLang="zh-CN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de-DE" smtClean="0"/>
          </a:p>
        </p:txBody>
      </p:sp>
      <p:sp>
        <p:nvSpPr>
          <p:cNvPr id="5632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3DB9964-ED03-402C-98A7-0858DFB19029}" type="slidenum">
              <a:rPr lang="de-DE" altLang="zh-CN"/>
              <a:pPr/>
              <a:t>20</a:t>
            </a:fld>
            <a:endParaRPr lang="de-DE" altLang="zh-CN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de-DE" smtClean="0"/>
          </a:p>
        </p:txBody>
      </p:sp>
      <p:sp>
        <p:nvSpPr>
          <p:cNvPr id="5734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88E02FB-93FD-4544-89F0-B5EC59F43C33}" type="slidenum">
              <a:rPr lang="de-DE" altLang="zh-CN"/>
              <a:pPr/>
              <a:t>21</a:t>
            </a:fld>
            <a:endParaRPr lang="de-DE" altLang="zh-CN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de-DE" smtClean="0"/>
          </a:p>
        </p:txBody>
      </p:sp>
      <p:sp>
        <p:nvSpPr>
          <p:cNvPr id="5837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F175146-269C-46FF-83D1-8799E880A786}" type="slidenum">
              <a:rPr lang="de-DE" altLang="zh-CN"/>
              <a:pPr/>
              <a:t>22</a:t>
            </a:fld>
            <a:endParaRPr lang="de-DE" altLang="zh-CN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de-DE" smtClean="0"/>
          </a:p>
        </p:txBody>
      </p:sp>
      <p:sp>
        <p:nvSpPr>
          <p:cNvPr id="5939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DCDDFE3-52C3-4950-8FF9-0487C0E182EA}" type="slidenum">
              <a:rPr lang="de-DE" altLang="zh-CN"/>
              <a:pPr/>
              <a:t>23</a:t>
            </a:fld>
            <a:endParaRPr lang="de-DE" altLang="zh-CN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de-DE" smtClean="0"/>
          </a:p>
        </p:txBody>
      </p:sp>
      <p:sp>
        <p:nvSpPr>
          <p:cNvPr id="6042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0664807-F35F-4535-8714-DF430476BA28}" type="slidenum">
              <a:rPr lang="de-DE" altLang="zh-CN"/>
              <a:pPr/>
              <a:t>24</a:t>
            </a:fld>
            <a:endParaRPr lang="de-DE" altLang="zh-CN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de-DE" smtClean="0"/>
          </a:p>
        </p:txBody>
      </p:sp>
      <p:sp>
        <p:nvSpPr>
          <p:cNvPr id="6144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43DA8B4-487C-45EB-8C79-54A21A78152A}" type="slidenum">
              <a:rPr lang="de-DE" altLang="zh-CN"/>
              <a:pPr/>
              <a:t>25</a:t>
            </a:fld>
            <a:endParaRPr lang="de-DE" altLang="zh-CN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de-DE" smtClean="0"/>
          </a:p>
        </p:txBody>
      </p:sp>
      <p:sp>
        <p:nvSpPr>
          <p:cNvPr id="6246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8BA8E81-7034-415F-B20C-CA3785891AD3}" type="slidenum">
              <a:rPr lang="de-DE" altLang="zh-CN"/>
              <a:pPr/>
              <a:t>26</a:t>
            </a:fld>
            <a:endParaRPr lang="de-DE" altLang="zh-CN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de-DE" smtClean="0"/>
          </a:p>
        </p:txBody>
      </p:sp>
      <p:sp>
        <p:nvSpPr>
          <p:cNvPr id="6349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7607B43-E225-476D-809C-A445ADA238D8}" type="slidenum">
              <a:rPr lang="de-DE" altLang="zh-CN"/>
              <a:pPr/>
              <a:t>27</a:t>
            </a:fld>
            <a:endParaRPr lang="de-DE" altLang="zh-CN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de-DE" smtClean="0"/>
          </a:p>
        </p:txBody>
      </p:sp>
      <p:sp>
        <p:nvSpPr>
          <p:cNvPr id="6451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3CED646-C9D5-460D-B0B9-4FB62271E770}" type="slidenum">
              <a:rPr lang="de-DE" altLang="zh-CN"/>
              <a:pPr/>
              <a:t>28</a:t>
            </a:fld>
            <a:endParaRPr lang="de-DE" altLang="zh-CN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de-DE" smtClean="0"/>
          </a:p>
        </p:txBody>
      </p:sp>
      <p:sp>
        <p:nvSpPr>
          <p:cNvPr id="6554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4BF5F2B-64CF-4130-8C72-B9222C3B14B5}" type="slidenum">
              <a:rPr lang="de-DE" altLang="zh-CN"/>
              <a:pPr/>
              <a:t>29</a:t>
            </a:fld>
            <a:endParaRPr lang="de-DE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de-DE" smtClean="0"/>
          </a:p>
        </p:txBody>
      </p:sp>
      <p:sp>
        <p:nvSpPr>
          <p:cNvPr id="3891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AA5F5F7-A8EE-4E67-9C5D-8CDDFE36A233}" type="slidenum">
              <a:rPr lang="de-DE" altLang="zh-CN"/>
              <a:pPr/>
              <a:t>3</a:t>
            </a:fld>
            <a:endParaRPr lang="de-DE" altLang="zh-CN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de-DE" smtClean="0"/>
          </a:p>
        </p:txBody>
      </p:sp>
      <p:sp>
        <p:nvSpPr>
          <p:cNvPr id="6656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7E2006B-04CC-4C61-AC1B-B2B96554BA0D}" type="slidenum">
              <a:rPr lang="de-DE" altLang="zh-CN"/>
              <a:pPr/>
              <a:t>30</a:t>
            </a:fld>
            <a:endParaRPr lang="de-DE" altLang="zh-CN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zh-CN" smtClean="0"/>
          </a:p>
        </p:txBody>
      </p:sp>
      <p:sp>
        <p:nvSpPr>
          <p:cNvPr id="6758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1B572FE-6DF1-4C06-BF2B-E143EB872FE7}" type="slidenum">
              <a:rPr lang="de-DE" altLang="zh-CN"/>
              <a:pPr/>
              <a:t>31</a:t>
            </a:fld>
            <a:endParaRPr lang="de-DE" altLang="zh-CN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zh-CN" smtClean="0"/>
          </a:p>
          <a:p>
            <a:endParaRPr lang="de-DE" altLang="zh-CN" smtClean="0"/>
          </a:p>
        </p:txBody>
      </p:sp>
      <p:sp>
        <p:nvSpPr>
          <p:cNvPr id="6861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B8C2CA5-2EC8-469A-BE42-C57F848A6985}" type="slidenum">
              <a:rPr lang="de-DE" altLang="zh-CN"/>
              <a:pPr/>
              <a:t>32</a:t>
            </a:fld>
            <a:endParaRPr lang="de-DE" altLang="zh-CN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de-DE" smtClean="0"/>
          </a:p>
        </p:txBody>
      </p:sp>
      <p:sp>
        <p:nvSpPr>
          <p:cNvPr id="6963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2504385-541F-46D1-A182-AA76D7C31C50}" type="slidenum">
              <a:rPr lang="de-DE" altLang="zh-CN"/>
              <a:pPr/>
              <a:t>33</a:t>
            </a:fld>
            <a:endParaRPr lang="de-DE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de-DE" smtClean="0"/>
          </a:p>
        </p:txBody>
      </p:sp>
      <p:sp>
        <p:nvSpPr>
          <p:cNvPr id="3994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3ADB004-DAA6-4747-846B-BFA35B31C54B}" type="slidenum">
              <a:rPr lang="de-DE" altLang="zh-CN"/>
              <a:pPr/>
              <a:t>4</a:t>
            </a:fld>
            <a:endParaRPr lang="de-DE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de-DE" smtClean="0"/>
          </a:p>
        </p:txBody>
      </p:sp>
      <p:sp>
        <p:nvSpPr>
          <p:cNvPr id="4096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5FF7706-B93C-438E-B2E7-6D72311A3050}" type="slidenum">
              <a:rPr lang="de-DE" altLang="zh-CN"/>
              <a:pPr/>
              <a:t>5</a:t>
            </a:fld>
            <a:endParaRPr lang="de-DE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de-DE" smtClean="0"/>
          </a:p>
        </p:txBody>
      </p:sp>
      <p:sp>
        <p:nvSpPr>
          <p:cNvPr id="4198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E5C30CA-29FC-497C-9959-5875878F7822}" type="slidenum">
              <a:rPr lang="de-DE" altLang="zh-CN"/>
              <a:pPr/>
              <a:t>6</a:t>
            </a:fld>
            <a:endParaRPr lang="de-DE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zh-CN" smtClean="0"/>
          </a:p>
          <a:p>
            <a:endParaRPr lang="de-DE" altLang="zh-CN" smtClean="0"/>
          </a:p>
          <a:p>
            <a:endParaRPr lang="de-DE" altLang="zh-CN" smtClean="0"/>
          </a:p>
        </p:txBody>
      </p:sp>
      <p:sp>
        <p:nvSpPr>
          <p:cNvPr id="4301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BC05F27-3223-4351-94F7-D3B8667B7F77}" type="slidenum">
              <a:rPr lang="de-DE" altLang="zh-CN"/>
              <a:pPr/>
              <a:t>7</a:t>
            </a:fld>
            <a:endParaRPr lang="de-DE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  <a:p>
            <a:endParaRPr lang="zh-CN" altLang="de-DE" smtClean="0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407989-5038-4235-BFF4-7842163230DD}" type="slidenum">
              <a:rPr lang="de-DE" altLang="zh-CN"/>
              <a:pPr/>
              <a:t>8</a:t>
            </a:fld>
            <a:endParaRPr lang="de-DE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de-DE" smtClean="0"/>
          </a:p>
        </p:txBody>
      </p:sp>
      <p:sp>
        <p:nvSpPr>
          <p:cNvPr id="4506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B9F0125-046B-4FEA-8638-05964FEBE9F4}" type="slidenum">
              <a:rPr lang="de-DE" altLang="zh-CN"/>
              <a:pPr/>
              <a:t>9</a:t>
            </a:fld>
            <a:endParaRPr lang="de-DE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BBEC7B-A565-4C0C-BB1D-E14B43D8ED0A}" type="slidenum">
              <a:rPr lang="de-DE" altLang="zh-CN"/>
              <a:pPr/>
              <a:t>‹#›</a:t>
            </a:fld>
            <a:endParaRPr lang="de-DE" altLang="zh-CN"/>
          </a:p>
        </p:txBody>
      </p:sp>
    </p:spTree>
  </p:cSld>
  <p:clrMapOvr>
    <a:masterClrMapping/>
  </p:clrMapOvr>
  <p:transition spd="med" advClick="0" advTm="20000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A40287-E0AD-4E79-9CA1-33A1DCC7D017}" type="slidenum">
              <a:rPr lang="de-DE" altLang="zh-CN"/>
              <a:pPr/>
              <a:t>‹#›</a:t>
            </a:fld>
            <a:endParaRPr lang="de-DE" altLang="zh-CN"/>
          </a:p>
        </p:txBody>
      </p:sp>
    </p:spTree>
  </p:cSld>
  <p:clrMapOvr>
    <a:masterClrMapping/>
  </p:clrMapOvr>
  <p:transition spd="med" advClick="0" advTm="20000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4C2F61-EBB3-4427-81AD-1804DA53455E}" type="slidenum">
              <a:rPr lang="de-DE" altLang="zh-CN"/>
              <a:pPr/>
              <a:t>‹#›</a:t>
            </a:fld>
            <a:endParaRPr lang="de-DE" altLang="zh-CN"/>
          </a:p>
        </p:txBody>
      </p:sp>
    </p:spTree>
  </p:cSld>
  <p:clrMapOvr>
    <a:masterClrMapping/>
  </p:clrMapOvr>
  <p:transition spd="med" advClick="0" advTm="20000">
    <p:push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1F198A-0B5D-4DE8-A944-2430D4121E2A}" type="slidenum">
              <a:rPr lang="de-DE" altLang="zh-CN"/>
              <a:pPr/>
              <a:t>‹#›</a:t>
            </a:fld>
            <a:endParaRPr lang="de-DE" altLang="zh-CN"/>
          </a:p>
        </p:txBody>
      </p:sp>
    </p:spTree>
  </p:cSld>
  <p:clrMapOvr>
    <a:masterClrMapping/>
  </p:clrMapOvr>
  <p:transition spd="med" advClick="0" advTm="20000">
    <p:push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CE133B-8BD7-4D15-BF61-615FAA7F41E8}" type="slidenum">
              <a:rPr lang="de-DE" altLang="zh-CN"/>
              <a:pPr/>
              <a:t>‹#›</a:t>
            </a:fld>
            <a:endParaRPr lang="de-DE" altLang="zh-CN"/>
          </a:p>
        </p:txBody>
      </p:sp>
    </p:spTree>
  </p:cSld>
  <p:clrMapOvr>
    <a:masterClrMapping/>
  </p:clrMapOvr>
  <p:transition spd="med" advClick="0" advTm="20000">
    <p:push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96B839-92A2-44FC-834E-477A9FC9C75A}" type="slidenum">
              <a:rPr lang="de-DE" altLang="zh-CN"/>
              <a:pPr/>
              <a:t>‹#›</a:t>
            </a:fld>
            <a:endParaRPr lang="de-DE" altLang="zh-CN"/>
          </a:p>
        </p:txBody>
      </p:sp>
    </p:spTree>
  </p:cSld>
  <p:clrMapOvr>
    <a:masterClrMapping/>
  </p:clrMapOvr>
  <p:transition spd="med" advClick="0" advTm="20000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05C603-DE55-4CE8-A796-2197C3B9F61A}" type="slidenum">
              <a:rPr lang="de-DE" altLang="zh-CN"/>
              <a:pPr/>
              <a:t>‹#›</a:t>
            </a:fld>
            <a:endParaRPr lang="de-DE" altLang="zh-CN"/>
          </a:p>
        </p:txBody>
      </p:sp>
    </p:spTree>
  </p:cSld>
  <p:clrMapOvr>
    <a:masterClrMapping/>
  </p:clrMapOvr>
  <p:transition spd="med" advClick="0" advTm="20000"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409682-CDE6-41A5-81C4-1154FEA6B9C0}" type="slidenum">
              <a:rPr lang="de-DE" altLang="zh-CN"/>
              <a:pPr/>
              <a:t>‹#›</a:t>
            </a:fld>
            <a:endParaRPr lang="de-DE" altLang="zh-CN"/>
          </a:p>
        </p:txBody>
      </p:sp>
    </p:spTree>
  </p:cSld>
  <p:clrMapOvr>
    <a:masterClrMapping/>
  </p:clrMapOvr>
  <p:transition spd="med" advClick="0" advTm="20000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AAAEE6-A6D2-4115-AFF1-051E80EED816}" type="slidenum">
              <a:rPr lang="de-DE" altLang="zh-CN"/>
              <a:pPr/>
              <a:t>‹#›</a:t>
            </a:fld>
            <a:endParaRPr lang="de-DE" altLang="zh-CN"/>
          </a:p>
        </p:txBody>
      </p:sp>
    </p:spTree>
  </p:cSld>
  <p:clrMapOvr>
    <a:masterClrMapping/>
  </p:clrMapOvr>
  <p:transition spd="med" advClick="0" advTm="20000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7FD292-B7C5-403D-B7C2-0F344626EDB4}" type="slidenum">
              <a:rPr lang="de-DE" altLang="zh-CN"/>
              <a:pPr/>
              <a:t>‹#›</a:t>
            </a:fld>
            <a:endParaRPr lang="de-DE" altLang="zh-CN"/>
          </a:p>
        </p:txBody>
      </p:sp>
    </p:spTree>
  </p:cSld>
  <p:clrMapOvr>
    <a:masterClrMapping/>
  </p:clrMapOvr>
  <p:transition spd="med" advClick="0" advTm="20000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2FEFF3-4108-48C4-871C-3A25251710F1}" type="slidenum">
              <a:rPr lang="de-DE" altLang="zh-CN"/>
              <a:pPr/>
              <a:t>‹#›</a:t>
            </a:fld>
            <a:endParaRPr lang="de-DE" altLang="zh-CN"/>
          </a:p>
        </p:txBody>
      </p:sp>
    </p:spTree>
  </p:cSld>
  <p:clrMapOvr>
    <a:masterClrMapping/>
  </p:clrMapOvr>
  <p:transition spd="med" advClick="0" advTm="20000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69428F-CA0B-4643-B651-9E8A333B6ADB}" type="slidenum">
              <a:rPr lang="de-DE" altLang="zh-CN"/>
              <a:pPr/>
              <a:t>‹#›</a:t>
            </a:fld>
            <a:endParaRPr lang="de-DE" altLang="zh-CN"/>
          </a:p>
        </p:txBody>
      </p:sp>
    </p:spTree>
  </p:cSld>
  <p:clrMapOvr>
    <a:masterClrMapping/>
  </p:clrMapOvr>
  <p:transition spd="med" advClick="0" advTm="20000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2D4B80-9ABE-402F-8992-43247D306EA4}" type="slidenum">
              <a:rPr lang="de-DE" altLang="zh-CN"/>
              <a:pPr/>
              <a:t>‹#›</a:t>
            </a:fld>
            <a:endParaRPr lang="de-DE" altLang="zh-CN"/>
          </a:p>
        </p:txBody>
      </p:sp>
    </p:spTree>
  </p:cSld>
  <p:clrMapOvr>
    <a:masterClrMapping/>
  </p:clrMapOvr>
  <p:transition spd="med" advClick="0" advTm="20000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FDCAB1-8D47-4390-B132-3DDF062B4CFE}" type="slidenum">
              <a:rPr lang="de-DE" altLang="zh-CN"/>
              <a:pPr/>
              <a:t>‹#›</a:t>
            </a:fld>
            <a:endParaRPr lang="de-DE" altLang="zh-CN"/>
          </a:p>
        </p:txBody>
      </p:sp>
    </p:spTree>
  </p:cSld>
  <p:clrMapOvr>
    <a:masterClrMapping/>
  </p:clrMapOvr>
  <p:transition spd="med" advClick="0" advTm="20000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rgbClr val="99CC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 smtClean="0"/>
              <a:t>Klicken Sie, um das Titelformat zu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 smtClean="0"/>
              <a:t>Klicken Sie, um die Formate des Vorlagentextes zu bearbeiten</a:t>
            </a:r>
          </a:p>
          <a:p>
            <a:pPr lvl="1"/>
            <a:r>
              <a:rPr lang="de-DE" altLang="zh-CN" smtClean="0"/>
              <a:t>Zweite Ebene</a:t>
            </a:r>
          </a:p>
          <a:p>
            <a:pPr lvl="2"/>
            <a:r>
              <a:rPr lang="de-DE" altLang="zh-CN" smtClean="0"/>
              <a:t>Dritte Ebene</a:t>
            </a:r>
          </a:p>
          <a:p>
            <a:pPr lvl="3"/>
            <a:r>
              <a:rPr lang="de-DE" altLang="zh-CN" smtClean="0"/>
              <a:t>Vierte Ebene</a:t>
            </a:r>
          </a:p>
          <a:p>
            <a:pPr lvl="4"/>
            <a:r>
              <a:rPr lang="de-DE" altLang="zh-CN" smtClean="0"/>
              <a:t>Fünfte Ebene</a:t>
            </a:r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pitchFamily="18" charset="0"/>
                <a:ea typeface="宋体" charset="-122"/>
              </a:defRPr>
            </a:lvl1pPr>
          </a:lstStyle>
          <a:p>
            <a:endParaRPr lang="de-DE" altLang="zh-CN"/>
          </a:p>
        </p:txBody>
      </p:sp>
      <p:sp>
        <p:nvSpPr>
          <p:cNvPr id="111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pitchFamily="18" charset="0"/>
                <a:ea typeface="宋体" charset="-122"/>
              </a:defRPr>
            </a:lvl1pPr>
          </a:lstStyle>
          <a:p>
            <a:endParaRPr lang="de-DE" altLang="zh-CN"/>
          </a:p>
        </p:txBody>
      </p:sp>
      <p:sp>
        <p:nvSpPr>
          <p:cNvPr id="111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itchFamily="18" charset="0"/>
                <a:ea typeface="宋体" charset="-122"/>
              </a:defRPr>
            </a:lvl1pPr>
          </a:lstStyle>
          <a:p>
            <a:fld id="{375A0296-84AC-4F8C-914A-670B8EDE4154}" type="slidenum">
              <a:rPr lang="de-DE" altLang="zh-CN"/>
              <a:pPr/>
              <a:t>‹#›</a:t>
            </a:fld>
            <a:endParaRPr lang="de-DE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</p:sldLayoutIdLst>
  <p:transition spd="med" advClick="0" advTm="20000">
    <p:push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emf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emf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emf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emf"/><Relationship Id="rId4" Type="http://schemas.openxmlformats.org/officeDocument/2006/relationships/image" Target="../media/image3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emf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emf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emf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1" name="Picture 13" descr="020330_0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890588"/>
            <a:ext cx="8785225" cy="577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1143000" y="838200"/>
            <a:ext cx="7326313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zh-CN" altLang="de-DE" sz="6000" b="1">
                <a:solidFill>
                  <a:schemeClr val="bg1"/>
                </a:solidFill>
                <a:latin typeface="宋体" charset="-122"/>
                <a:ea typeface="宋体" charset="-122"/>
              </a:rPr>
              <a:t>垃圾热解设备</a:t>
            </a:r>
            <a:endParaRPr lang="de-DE" altLang="zh-CN" sz="6000" b="1">
              <a:solidFill>
                <a:schemeClr val="bg1"/>
              </a:solidFill>
              <a:latin typeface="宋体" charset="-122"/>
              <a:ea typeface="宋体" charset="-122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de-DE" altLang="zh-CN" sz="6000" b="1">
                <a:solidFill>
                  <a:schemeClr val="bg1"/>
                </a:solidFill>
                <a:ea typeface="宋体" charset="-122"/>
              </a:rPr>
              <a:t> MPA </a:t>
            </a:r>
            <a:r>
              <a:rPr lang="zh-CN" altLang="de-DE" sz="6000" b="1">
                <a:solidFill>
                  <a:schemeClr val="bg1"/>
                </a:solidFill>
                <a:latin typeface="宋体" charset="-122"/>
                <a:ea typeface="宋体" charset="-122"/>
              </a:rPr>
              <a:t>布尔高</a:t>
            </a:r>
          </a:p>
        </p:txBody>
      </p:sp>
      <p:pic>
        <p:nvPicPr>
          <p:cNvPr id="2059" name="Picture 11" descr="GZ-4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4964113"/>
            <a:ext cx="1727200" cy="161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0"/>
            <a:ext cx="10287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Text Box 7"/>
          <p:cNvSpPr txBox="1">
            <a:spLocks noChangeArrowheads="1"/>
          </p:cNvSpPr>
          <p:nvPr/>
        </p:nvSpPr>
        <p:spPr bwMode="auto">
          <a:xfrm>
            <a:off x="1455738" y="0"/>
            <a:ext cx="7688262" cy="792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altLang="zh-CN" sz="3200" b="1">
                <a:solidFill>
                  <a:schemeClr val="bg1"/>
                </a:solidFill>
                <a:ea typeface="宋体" charset="-122"/>
              </a:rPr>
              <a:t>VIC</a:t>
            </a:r>
          </a:p>
          <a:p>
            <a:r>
              <a:rPr lang="de-DE" altLang="zh-CN" sz="1400" b="1">
                <a:solidFill>
                  <a:srgbClr val="FF0000"/>
                </a:solidFill>
                <a:ea typeface="宋体" charset="-122"/>
              </a:rPr>
              <a:t>Science and Technology Development UG</a:t>
            </a:r>
            <a:endParaRPr lang="de-DE" altLang="zh-CN" sz="1400" b="1">
              <a:solidFill>
                <a:schemeClr val="bg1"/>
              </a:solidFill>
              <a:ea typeface="宋体" charset="-122"/>
            </a:endParaRPr>
          </a:p>
        </p:txBody>
      </p:sp>
    </p:spTree>
    <p:custDataLst>
      <p:tags r:id="rId1"/>
    </p:custDataLst>
  </p:cSld>
  <p:clrMapOvr>
    <a:masterClrMapping/>
  </p:clrMapOvr>
  <p:transition spd="med" advClick="0" advTm="20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3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4284663" y="908050"/>
            <a:ext cx="45720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de-DE" sz="2800" b="1">
                <a:solidFill>
                  <a:schemeClr val="bg1"/>
                </a:solidFill>
                <a:latin typeface="宋体" charset="-122"/>
                <a:ea typeface="宋体" charset="-122"/>
              </a:rPr>
              <a:t>起重机抓起粉碎垃圾并将其送入</a:t>
            </a:r>
            <a:r>
              <a:rPr lang="zh-CN" altLang="en-US" sz="2800" b="1">
                <a:solidFill>
                  <a:schemeClr val="bg1"/>
                </a:solidFill>
                <a:latin typeface="宋体" charset="-122"/>
                <a:ea typeface="宋体" charset="-122"/>
              </a:rPr>
              <a:t>料斗</a:t>
            </a:r>
            <a:r>
              <a:rPr lang="zh-CN" altLang="de-DE" sz="2800" b="1">
                <a:solidFill>
                  <a:schemeClr val="bg1"/>
                </a:solidFill>
                <a:latin typeface="宋体" charset="-122"/>
                <a:ea typeface="宋体" charset="-122"/>
              </a:rPr>
              <a:t>。</a:t>
            </a:r>
            <a:endParaRPr lang="de-DE" altLang="zh-CN" sz="2800" b="1">
              <a:solidFill>
                <a:schemeClr val="bg1"/>
              </a:solidFill>
              <a:latin typeface="宋体" charset="-122"/>
              <a:ea typeface="宋体" charset="-122"/>
            </a:endParaRPr>
          </a:p>
          <a:p>
            <a:endParaRPr lang="de-DE" altLang="zh-CN" sz="2800" b="1">
              <a:solidFill>
                <a:schemeClr val="bg1"/>
              </a:solidFill>
              <a:latin typeface="宋体" charset="-122"/>
              <a:ea typeface="宋体" charset="-122"/>
            </a:endParaRPr>
          </a:p>
          <a:p>
            <a:r>
              <a:rPr lang="zh-CN" altLang="de-DE" sz="2800" b="1">
                <a:solidFill>
                  <a:schemeClr val="bg1"/>
                </a:solidFill>
                <a:latin typeface="宋体" charset="-122"/>
                <a:ea typeface="宋体" charset="-122"/>
              </a:rPr>
              <a:t>当然在粉碎垃圾送往料</a:t>
            </a:r>
            <a:r>
              <a:rPr lang="zh-CN" altLang="en-US" sz="2800" b="1">
                <a:solidFill>
                  <a:schemeClr val="bg1"/>
                </a:solidFill>
                <a:latin typeface="宋体" charset="-122"/>
                <a:ea typeface="宋体" charset="-122"/>
              </a:rPr>
              <a:t>斗</a:t>
            </a:r>
            <a:r>
              <a:rPr lang="zh-CN" altLang="de-DE" sz="2800" b="1">
                <a:solidFill>
                  <a:schemeClr val="bg1"/>
                </a:solidFill>
                <a:latin typeface="宋体" charset="-122"/>
                <a:ea typeface="宋体" charset="-122"/>
              </a:rPr>
              <a:t>之前，起重机将</a:t>
            </a:r>
            <a:r>
              <a:rPr lang="zh-CN" altLang="en-US" sz="2800" b="1">
                <a:solidFill>
                  <a:schemeClr val="bg1"/>
                </a:solidFill>
                <a:latin typeface="宋体" charset="-122"/>
                <a:ea typeface="宋体" charset="-122"/>
              </a:rPr>
              <a:t>其</a:t>
            </a:r>
            <a:r>
              <a:rPr lang="zh-CN" altLang="de-DE" sz="2800" b="1">
                <a:solidFill>
                  <a:schemeClr val="bg1"/>
                </a:solidFill>
                <a:latin typeface="宋体" charset="-122"/>
                <a:ea typeface="宋体" charset="-122"/>
              </a:rPr>
              <a:t>自动称重，以获取其重量</a:t>
            </a:r>
            <a:r>
              <a:rPr lang="zh-CN" altLang="en-US" sz="2800" b="1">
                <a:solidFill>
                  <a:schemeClr val="bg1"/>
                </a:solidFill>
                <a:latin typeface="宋体" charset="-122"/>
                <a:ea typeface="宋体" charset="-122"/>
              </a:rPr>
              <a:t>数据</a:t>
            </a:r>
            <a:r>
              <a:rPr lang="zh-CN" altLang="de-DE" sz="2800" b="1">
                <a:solidFill>
                  <a:schemeClr val="bg1"/>
                </a:solidFill>
                <a:latin typeface="宋体" charset="-122"/>
                <a:ea typeface="宋体" charset="-122"/>
              </a:rPr>
              <a:t>。</a:t>
            </a:r>
          </a:p>
        </p:txBody>
      </p:sp>
      <p:pic>
        <p:nvPicPr>
          <p:cNvPr id="8205" name="Picture 13" descr="Pyro 007"/>
          <p:cNvPicPr>
            <a:picLocks noChangeAspect="1" noChangeArrowheads="1"/>
          </p:cNvPicPr>
          <p:nvPr/>
        </p:nvPicPr>
        <p:blipFill>
          <a:blip r:embed="rId3" cstate="print">
            <a:lum bright="12000" contrast="18000"/>
          </a:blip>
          <a:srcRect/>
          <a:stretch>
            <a:fillRect/>
          </a:stretch>
        </p:blipFill>
        <p:spPr bwMode="auto">
          <a:xfrm>
            <a:off x="250825" y="981075"/>
            <a:ext cx="3951288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90575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971550" y="260350"/>
            <a:ext cx="62071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altLang="zh-CN" sz="2400" b="1">
                <a:solidFill>
                  <a:schemeClr val="bg1"/>
                </a:solidFill>
                <a:ea typeface="宋体" charset="-122"/>
              </a:rPr>
              <a:t>VIC </a:t>
            </a:r>
            <a:r>
              <a:rPr lang="de-DE" altLang="zh-CN" sz="1400" b="1">
                <a:solidFill>
                  <a:srgbClr val="FF0000"/>
                </a:solidFill>
                <a:ea typeface="宋体" charset="-122"/>
              </a:rPr>
              <a:t>Science and Technology Development UG</a:t>
            </a:r>
          </a:p>
        </p:txBody>
      </p:sp>
    </p:spTree>
  </p:cSld>
  <p:clrMapOvr>
    <a:masterClrMapping/>
  </p:clrMapOvr>
  <p:transition spd="med" advClick="0" advTm="20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Pyor Schröfel 0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692150"/>
            <a:ext cx="8640763" cy="59055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5364163" y="5445125"/>
            <a:ext cx="1441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de-DE" sz="2800" b="1">
                <a:solidFill>
                  <a:srgbClr val="FFFF00"/>
                </a:solidFill>
                <a:latin typeface="宋体" charset="-122"/>
                <a:ea typeface="宋体" charset="-122"/>
              </a:rPr>
              <a:t>送货点</a:t>
            </a:r>
            <a:endParaRPr lang="de-DE" altLang="zh-CN" sz="2800" b="1">
              <a:solidFill>
                <a:srgbClr val="FFFF00"/>
              </a:solidFill>
              <a:latin typeface="宋体" charset="-122"/>
              <a:ea typeface="宋体" charset="-122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6227763" y="3079750"/>
            <a:ext cx="27368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de-DE" sz="2800" b="1">
                <a:solidFill>
                  <a:srgbClr val="FFFF00"/>
                </a:solidFill>
                <a:latin typeface="宋体" charset="-122"/>
                <a:ea typeface="宋体" charset="-122"/>
              </a:rPr>
              <a:t>起重机操作人员工作室</a:t>
            </a:r>
            <a:endParaRPr lang="de-DE" altLang="zh-CN" sz="2800" b="1">
              <a:solidFill>
                <a:srgbClr val="FFFF00"/>
              </a:solidFill>
              <a:latin typeface="宋体" charset="-122"/>
              <a:ea typeface="宋体" charset="-122"/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827088" y="1700213"/>
            <a:ext cx="4537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de-DE" sz="2800" b="1">
                <a:solidFill>
                  <a:srgbClr val="FFFF00"/>
                </a:solidFill>
                <a:ea typeface="宋体" charset="-122"/>
              </a:rPr>
              <a:t>料斗 低温干馏垃圾</a:t>
            </a:r>
            <a:r>
              <a:rPr lang="zh-CN" altLang="en-US" sz="2800" b="1">
                <a:solidFill>
                  <a:srgbClr val="FFFF00"/>
                </a:solidFill>
                <a:ea typeface="宋体" charset="-122"/>
              </a:rPr>
              <a:t>碳化</a:t>
            </a:r>
            <a:r>
              <a:rPr lang="zh-CN" altLang="de-DE" sz="2800" b="1">
                <a:solidFill>
                  <a:srgbClr val="FFFF00"/>
                </a:solidFill>
                <a:ea typeface="宋体" charset="-122"/>
              </a:rPr>
              <a:t>器 </a:t>
            </a:r>
            <a:r>
              <a:rPr lang="de-DE" altLang="zh-CN" sz="2800">
                <a:solidFill>
                  <a:srgbClr val="FFFF00"/>
                </a:solidFill>
                <a:ea typeface="宋体" charset="-122"/>
              </a:rPr>
              <a:t>2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2555875" y="3490913"/>
            <a:ext cx="22494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de-DE" sz="2800" b="1">
                <a:solidFill>
                  <a:srgbClr val="FFFF00"/>
                </a:solidFill>
                <a:latin typeface="宋体" charset="-122"/>
                <a:ea typeface="宋体" charset="-122"/>
              </a:rPr>
              <a:t>粉碎机漏斗</a:t>
            </a:r>
            <a:endParaRPr lang="de-DE" altLang="zh-CN" sz="2800" b="1">
              <a:solidFill>
                <a:srgbClr val="FFFF00"/>
              </a:solidFill>
              <a:latin typeface="宋体" charset="-122"/>
              <a:ea typeface="宋体" charset="-122"/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468313" y="619125"/>
            <a:ext cx="475138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zh-CN" altLang="de-DE" sz="2800" b="1">
                <a:solidFill>
                  <a:srgbClr val="FFFF00"/>
                </a:solidFill>
                <a:ea typeface="宋体" charset="-122"/>
              </a:rPr>
              <a:t>料斗 低温干馏垃圾</a:t>
            </a:r>
            <a:r>
              <a:rPr lang="zh-CN" altLang="en-US" sz="2800" b="1">
                <a:solidFill>
                  <a:srgbClr val="FFFF00"/>
                </a:solidFill>
                <a:ea typeface="宋体" charset="-122"/>
              </a:rPr>
              <a:t>碳化</a:t>
            </a:r>
            <a:r>
              <a:rPr lang="zh-CN" altLang="de-DE" sz="2800" b="1">
                <a:solidFill>
                  <a:srgbClr val="FFFF00"/>
                </a:solidFill>
                <a:ea typeface="宋体" charset="-122"/>
              </a:rPr>
              <a:t>器 </a:t>
            </a:r>
            <a:r>
              <a:rPr lang="de-DE" altLang="zh-CN" sz="2800">
                <a:solidFill>
                  <a:srgbClr val="FFFF00"/>
                </a:solidFill>
                <a:ea typeface="宋体" charset="-122"/>
              </a:rPr>
              <a:t>1</a:t>
            </a:r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 flipV="1">
            <a:off x="6084888" y="4724400"/>
            <a:ext cx="287337" cy="5762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 flipH="1" flipV="1">
            <a:off x="6948488" y="2349500"/>
            <a:ext cx="360362" cy="7191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 flipH="1">
            <a:off x="1828800" y="2286000"/>
            <a:ext cx="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>
            <a:off x="3581400" y="4038600"/>
            <a:ext cx="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8447" name="Line 15"/>
          <p:cNvSpPr>
            <a:spLocks noChangeShapeType="1"/>
          </p:cNvSpPr>
          <p:nvPr/>
        </p:nvSpPr>
        <p:spPr bwMode="auto">
          <a:xfrm>
            <a:off x="1403350" y="1125538"/>
            <a:ext cx="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2301" name="Rectangle 14"/>
          <p:cNvSpPr>
            <a:spLocks noChangeArrowheads="1"/>
          </p:cNvSpPr>
          <p:nvPr/>
        </p:nvSpPr>
        <p:spPr bwMode="auto">
          <a:xfrm>
            <a:off x="827088" y="188913"/>
            <a:ext cx="635158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altLang="zh-CN" sz="2400" b="1">
                <a:solidFill>
                  <a:schemeClr val="bg1"/>
                </a:solidFill>
                <a:ea typeface="宋体" charset="-122"/>
              </a:rPr>
              <a:t>VIC</a:t>
            </a:r>
            <a:r>
              <a:rPr lang="de-DE" altLang="zh-CN" b="1">
                <a:solidFill>
                  <a:schemeClr val="bg1"/>
                </a:solidFill>
                <a:ea typeface="宋体" charset="-122"/>
              </a:rPr>
              <a:t> </a:t>
            </a:r>
            <a:r>
              <a:rPr lang="de-DE" altLang="zh-CN" sz="1400" b="1">
                <a:solidFill>
                  <a:srgbClr val="FF0000"/>
                </a:solidFill>
                <a:ea typeface="宋体" charset="-122"/>
              </a:rPr>
              <a:t>Science and Technology Development UG</a:t>
            </a:r>
          </a:p>
        </p:txBody>
      </p:sp>
      <p:pic>
        <p:nvPicPr>
          <p:cNvPr id="12302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90575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20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utoUpdateAnimBg="0"/>
      <p:bldP spid="18436" grpId="0" autoUpdateAnimBg="0"/>
      <p:bldP spid="18437" grpId="0" autoUpdateAnimBg="0"/>
      <p:bldP spid="18438" grpId="0" autoUpdateAnimBg="0"/>
      <p:bldP spid="18439" grpId="0" autoUpdateAnimBg="0"/>
      <p:bldP spid="18440" grpId="0" animBg="1"/>
      <p:bldP spid="18441" grpId="0" animBg="1"/>
      <p:bldP spid="18442" grpId="0" animBg="1"/>
      <p:bldP spid="18443" grpId="0" animBg="1"/>
      <p:bldP spid="1844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5" name="Picture 9" descr="Gesamt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/>
          <a:stretch>
            <a:fillRect/>
          </a:stretch>
        </p:blipFill>
        <p:spPr bwMode="auto">
          <a:xfrm>
            <a:off x="304800" y="1484313"/>
            <a:ext cx="8534400" cy="510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855913" y="2667000"/>
            <a:ext cx="2971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de-DE" sz="2800" b="1">
                <a:solidFill>
                  <a:srgbClr val="FFFF00"/>
                </a:solidFill>
                <a:latin typeface="宋体" charset="-122"/>
                <a:ea typeface="宋体" charset="-122"/>
              </a:rPr>
              <a:t>回</a:t>
            </a:r>
            <a:r>
              <a:rPr lang="zh-CN" altLang="en-US" sz="2800" b="1">
                <a:solidFill>
                  <a:srgbClr val="FFFF00"/>
                </a:solidFill>
                <a:latin typeface="宋体" charset="-122"/>
                <a:ea typeface="宋体" charset="-122"/>
              </a:rPr>
              <a:t>转炉</a:t>
            </a:r>
            <a:endParaRPr lang="zh-CN" altLang="de-DE" sz="2800" b="1">
              <a:solidFill>
                <a:srgbClr val="FFFF00"/>
              </a:solidFill>
              <a:latin typeface="宋体" charset="-122"/>
              <a:ea typeface="宋体" charset="-122"/>
            </a:endParaRPr>
          </a:p>
        </p:txBody>
      </p:sp>
      <p:sp>
        <p:nvSpPr>
          <p:cNvPr id="9222" name="Oval 6"/>
          <p:cNvSpPr>
            <a:spLocks noChangeArrowheads="1"/>
          </p:cNvSpPr>
          <p:nvPr/>
        </p:nvSpPr>
        <p:spPr bwMode="auto">
          <a:xfrm rot="1853636">
            <a:off x="3467100" y="3584575"/>
            <a:ext cx="1751013" cy="1143000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533400" y="908050"/>
            <a:ext cx="5638800" cy="584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 </a:t>
            </a:r>
            <a:r>
              <a:rPr lang="zh-CN" alt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charset="-122"/>
                <a:ea typeface="宋体" charset="-122"/>
              </a:rPr>
              <a:t>低温干馏碳化炉</a:t>
            </a:r>
            <a:endParaRPr lang="en-US" altLang="zh-CN" sz="32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charset="-122"/>
              <a:ea typeface="宋体" charset="-122"/>
            </a:endParaRPr>
          </a:p>
        </p:txBody>
      </p:sp>
      <p:pic>
        <p:nvPicPr>
          <p:cNvPr id="1331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90575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Rectangle 8"/>
          <p:cNvSpPr>
            <a:spLocks noChangeArrowheads="1"/>
          </p:cNvSpPr>
          <p:nvPr/>
        </p:nvSpPr>
        <p:spPr bwMode="auto">
          <a:xfrm>
            <a:off x="971550" y="260350"/>
            <a:ext cx="62071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altLang="zh-CN" sz="2400" b="1">
                <a:solidFill>
                  <a:schemeClr val="bg1"/>
                </a:solidFill>
                <a:ea typeface="宋体" charset="-122"/>
              </a:rPr>
              <a:t>VIC</a:t>
            </a:r>
            <a:r>
              <a:rPr lang="de-DE" altLang="zh-CN" b="1">
                <a:solidFill>
                  <a:schemeClr val="bg1"/>
                </a:solidFill>
                <a:ea typeface="宋体" charset="-122"/>
              </a:rPr>
              <a:t> </a:t>
            </a:r>
            <a:r>
              <a:rPr lang="de-DE" altLang="zh-CN" sz="1400" b="1">
                <a:solidFill>
                  <a:srgbClr val="FF0000"/>
                </a:solidFill>
                <a:ea typeface="宋体" charset="-122"/>
              </a:rPr>
              <a:t>Science and Technology Development UG</a:t>
            </a:r>
          </a:p>
        </p:txBody>
      </p:sp>
    </p:spTree>
  </p:cSld>
  <p:clrMapOvr>
    <a:masterClrMapping/>
  </p:clrMapOvr>
  <p:transition spd="med" advClick="0" advTm="20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utoUpdateAnimBg="0"/>
      <p:bldP spid="9222" grpId="0" animBg="1"/>
      <p:bldP spid="9224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9" descr="090520_013"/>
          <p:cNvPicPr>
            <a:picLocks noChangeAspect="1" noChangeArrowheads="1"/>
          </p:cNvPicPr>
          <p:nvPr/>
        </p:nvPicPr>
        <p:blipFill>
          <a:blip r:embed="rId3" cstate="print">
            <a:lum bright="12000"/>
          </a:blip>
          <a:srcRect/>
          <a:stretch>
            <a:fillRect/>
          </a:stretch>
        </p:blipFill>
        <p:spPr bwMode="auto">
          <a:xfrm>
            <a:off x="395288" y="692150"/>
            <a:ext cx="8353425" cy="516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0" y="4508500"/>
            <a:ext cx="9144000" cy="1754188"/>
          </a:xfrm>
          <a:prstGeom prst="rect">
            <a:avLst/>
          </a:prstGeom>
          <a:solidFill>
            <a:srgbClr val="C0C0C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de-DE" sz="2400" b="1">
                <a:solidFill>
                  <a:schemeClr val="bg1"/>
                </a:solidFill>
                <a:latin typeface="宋体" charset="-122"/>
                <a:ea typeface="宋体" charset="-122"/>
              </a:rPr>
              <a:t>粉碎</a:t>
            </a:r>
            <a:r>
              <a:rPr lang="zh-CN" altLang="en-US" sz="2400" b="1">
                <a:solidFill>
                  <a:schemeClr val="bg1"/>
                </a:solidFill>
                <a:latin typeface="宋体" charset="-122"/>
                <a:ea typeface="宋体" charset="-122"/>
              </a:rPr>
              <a:t>垃圾</a:t>
            </a:r>
            <a:r>
              <a:rPr lang="zh-CN" altLang="de-DE" sz="2400" b="1">
                <a:solidFill>
                  <a:schemeClr val="bg1"/>
                </a:solidFill>
                <a:latin typeface="宋体" charset="-122"/>
                <a:ea typeface="宋体" charset="-122"/>
              </a:rPr>
              <a:t>在低温干馏炉</a:t>
            </a:r>
            <a:r>
              <a:rPr lang="zh-CN" altLang="en-US" sz="2400" b="1">
                <a:solidFill>
                  <a:schemeClr val="bg1"/>
                </a:solidFill>
                <a:latin typeface="宋体" charset="-122"/>
                <a:ea typeface="宋体" charset="-122"/>
              </a:rPr>
              <a:t>中在无氧状态下加热到</a:t>
            </a:r>
            <a:r>
              <a:rPr lang="en-US" altLang="zh-CN" sz="2400" b="1">
                <a:solidFill>
                  <a:schemeClr val="bg1"/>
                </a:solidFill>
                <a:latin typeface="宋体" charset="-122"/>
                <a:ea typeface="宋体" charset="-122"/>
              </a:rPr>
              <a:t>500</a:t>
            </a:r>
            <a:r>
              <a:rPr lang="zh-CN" altLang="en-US" sz="2400" b="1">
                <a:solidFill>
                  <a:schemeClr val="bg1"/>
                </a:solidFill>
                <a:latin typeface="宋体" charset="-122"/>
                <a:ea typeface="宋体" charset="-122"/>
              </a:rPr>
              <a:t>摄氏度</a:t>
            </a:r>
            <a:r>
              <a:rPr lang="zh-CN" altLang="de-DE" sz="2400" b="1">
                <a:solidFill>
                  <a:schemeClr val="bg1"/>
                </a:solidFill>
                <a:latin typeface="宋体" charset="-122"/>
                <a:ea typeface="宋体" charset="-122"/>
              </a:rPr>
              <a:t>，因为处于</a:t>
            </a:r>
            <a:r>
              <a:rPr lang="zh-CN" altLang="en-US" sz="2400" b="1">
                <a:solidFill>
                  <a:schemeClr val="bg1"/>
                </a:solidFill>
                <a:latin typeface="宋体" charset="-122"/>
                <a:ea typeface="宋体" charset="-122"/>
              </a:rPr>
              <a:t>无氧</a:t>
            </a:r>
            <a:r>
              <a:rPr lang="zh-CN" altLang="de-DE" sz="2400" b="1">
                <a:solidFill>
                  <a:schemeClr val="bg1"/>
                </a:solidFill>
                <a:latin typeface="宋体" charset="-122"/>
                <a:ea typeface="宋体" charset="-122"/>
              </a:rPr>
              <a:t>状态，所以垃圾不会燃烧，</a:t>
            </a:r>
            <a:r>
              <a:rPr lang="zh-CN" altLang="en-US" sz="2400" b="1">
                <a:solidFill>
                  <a:schemeClr val="bg1"/>
                </a:solidFill>
                <a:latin typeface="宋体" charset="-122"/>
                <a:ea typeface="宋体" charset="-122"/>
              </a:rPr>
              <a:t>而</a:t>
            </a:r>
            <a:r>
              <a:rPr lang="zh-CN" altLang="de-DE" sz="2400" b="1">
                <a:solidFill>
                  <a:schemeClr val="bg1"/>
                </a:solidFill>
                <a:latin typeface="宋体" charset="-122"/>
                <a:ea typeface="宋体" charset="-122"/>
              </a:rPr>
              <a:t>是焦炭化。</a:t>
            </a:r>
            <a:r>
              <a:rPr lang="zh-CN" altLang="en-US" sz="2400" b="1">
                <a:solidFill>
                  <a:schemeClr val="bg1"/>
                </a:solidFill>
                <a:latin typeface="宋体" charset="-122"/>
                <a:ea typeface="宋体" charset="-122"/>
              </a:rPr>
              <a:t>产生的物质有</a:t>
            </a:r>
            <a:r>
              <a:rPr lang="zh-CN" altLang="de-DE" sz="2400" b="1">
                <a:solidFill>
                  <a:schemeClr val="bg1"/>
                </a:solidFill>
                <a:latin typeface="宋体" charset="-122"/>
                <a:ea typeface="宋体" charset="-122"/>
              </a:rPr>
              <a:t>低温干馏煤气，也就是</a:t>
            </a:r>
            <a:r>
              <a:rPr lang="zh-CN" altLang="en-US" sz="2400" b="1">
                <a:solidFill>
                  <a:srgbClr val="FFFF00"/>
                </a:solidFill>
                <a:latin typeface="宋体" charset="-122"/>
                <a:ea typeface="宋体" charset="-122"/>
              </a:rPr>
              <a:t>热解气</a:t>
            </a:r>
            <a:r>
              <a:rPr lang="zh-CN" altLang="de-DE" sz="2400" b="1">
                <a:solidFill>
                  <a:schemeClr val="bg1"/>
                </a:solidFill>
                <a:latin typeface="宋体" charset="-122"/>
                <a:ea typeface="宋体" charset="-122"/>
              </a:rPr>
              <a:t>。</a:t>
            </a:r>
            <a:endParaRPr lang="de-DE" altLang="zh-CN" sz="2400" b="1">
              <a:solidFill>
                <a:schemeClr val="bg1"/>
              </a:solidFill>
              <a:latin typeface="宋体" charset="-122"/>
              <a:ea typeface="宋体" charset="-122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zh-CN" altLang="de-DE" sz="2400" b="1">
                <a:solidFill>
                  <a:schemeClr val="bg1"/>
                </a:solidFill>
                <a:latin typeface="宋体" charset="-122"/>
                <a:ea typeface="宋体" charset="-122"/>
              </a:rPr>
              <a:t>剩余的固体物质</a:t>
            </a:r>
            <a:r>
              <a:rPr lang="zh-CN" altLang="en-US" sz="2400" b="1">
                <a:solidFill>
                  <a:schemeClr val="bg1"/>
                </a:solidFill>
                <a:latin typeface="宋体" charset="-122"/>
                <a:ea typeface="宋体" charset="-122"/>
              </a:rPr>
              <a:t>热解焦炭</a:t>
            </a:r>
            <a:r>
              <a:rPr lang="zh-CN" altLang="de-DE" sz="2400" b="1">
                <a:solidFill>
                  <a:schemeClr val="bg1"/>
                </a:solidFill>
                <a:latin typeface="宋体" charset="-122"/>
                <a:ea typeface="宋体" charset="-122"/>
              </a:rPr>
              <a:t>和粉尘</a:t>
            </a:r>
            <a:r>
              <a:rPr lang="zh-CN" altLang="en-US" sz="2400" b="1">
                <a:solidFill>
                  <a:schemeClr val="bg1"/>
                </a:solidFill>
                <a:latin typeface="宋体" charset="-122"/>
                <a:ea typeface="宋体" charset="-122"/>
              </a:rPr>
              <a:t>运送到垃圾集装箱中</a:t>
            </a:r>
            <a:r>
              <a:rPr lang="zh-CN" altLang="de-DE" sz="2400" b="1">
                <a:solidFill>
                  <a:schemeClr val="bg1"/>
                </a:solidFill>
                <a:latin typeface="宋体" charset="-122"/>
                <a:ea typeface="宋体" charset="-122"/>
              </a:rPr>
              <a:t>。</a:t>
            </a:r>
            <a:endParaRPr lang="en-US" altLang="zh-CN" sz="2400" b="1">
              <a:solidFill>
                <a:schemeClr val="bg1"/>
              </a:solidFill>
              <a:latin typeface="宋体" charset="-122"/>
              <a:ea typeface="宋体" charset="-122"/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771775" y="3357563"/>
            <a:ext cx="2971800" cy="5492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de-DE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charset="-122"/>
                <a:ea typeface="宋体" charset="-122"/>
              </a:rPr>
              <a:t>低温干馏炉</a:t>
            </a:r>
            <a:r>
              <a:rPr lang="de-DE" sz="3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de-DE" sz="3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5003800" y="2349500"/>
            <a:ext cx="2971800" cy="519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de-DE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charset="-122"/>
                <a:ea typeface="宋体" charset="-122"/>
              </a:rPr>
              <a:t>低温干馏炉 </a:t>
            </a:r>
            <a:r>
              <a:rPr lang="de-DE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</p:txBody>
      </p:sp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900113" y="188913"/>
            <a:ext cx="62785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altLang="zh-CN" sz="2400" b="1">
                <a:solidFill>
                  <a:schemeClr val="bg1"/>
                </a:solidFill>
                <a:ea typeface="宋体" charset="-122"/>
              </a:rPr>
              <a:t>VIC</a:t>
            </a:r>
            <a:r>
              <a:rPr lang="de-DE" altLang="zh-CN" b="1">
                <a:solidFill>
                  <a:schemeClr val="bg1"/>
                </a:solidFill>
                <a:ea typeface="宋体" charset="-122"/>
              </a:rPr>
              <a:t> </a:t>
            </a:r>
            <a:r>
              <a:rPr lang="de-DE" altLang="zh-CN" sz="1400" b="1">
                <a:solidFill>
                  <a:srgbClr val="FF0000"/>
                </a:solidFill>
                <a:ea typeface="宋体" charset="-122"/>
              </a:rPr>
              <a:t>Science and Technology Development UG</a:t>
            </a:r>
          </a:p>
        </p:txBody>
      </p:sp>
      <p:pic>
        <p:nvPicPr>
          <p:cNvPr id="14343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90575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20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 autoUpdateAnimBg="0"/>
      <p:bldP spid="10245" grpId="0" autoUpdateAnimBg="0"/>
      <p:bldP spid="10246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7" name="Picture 7" descr="Gesamt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/>
          <a:stretch>
            <a:fillRect/>
          </a:stretch>
        </p:blipFill>
        <p:spPr bwMode="auto">
          <a:xfrm>
            <a:off x="323850" y="1268413"/>
            <a:ext cx="8439150" cy="526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916238" y="2438400"/>
            <a:ext cx="2897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FF00"/>
                </a:solidFill>
                <a:latin typeface="宋体" charset="-122"/>
                <a:ea typeface="宋体" charset="-122"/>
              </a:rPr>
              <a:t>热解焦炭传送带</a:t>
            </a:r>
            <a:endParaRPr lang="zh-CN" altLang="de-DE" sz="2800" b="1">
              <a:solidFill>
                <a:srgbClr val="FFFF00"/>
              </a:solidFill>
              <a:latin typeface="宋体" charset="-122"/>
              <a:ea typeface="宋体" charset="-122"/>
            </a:endParaRPr>
          </a:p>
        </p:txBody>
      </p:sp>
      <p:sp>
        <p:nvSpPr>
          <p:cNvPr id="20484" name="Oval 4"/>
          <p:cNvSpPr>
            <a:spLocks noChangeArrowheads="1"/>
          </p:cNvSpPr>
          <p:nvPr/>
        </p:nvSpPr>
        <p:spPr bwMode="auto">
          <a:xfrm rot="2005067">
            <a:off x="3976688" y="3203575"/>
            <a:ext cx="1368425" cy="762000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533400" y="692150"/>
            <a:ext cx="7854950" cy="5794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r>
              <a:rPr lang="de-DE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</a:t>
            </a:r>
            <a:r>
              <a:rPr lang="zh-CN" alt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-122"/>
              </a:rPr>
              <a:t>热解焦炭</a:t>
            </a:r>
            <a:r>
              <a:rPr lang="zh-CN" altLang="de-DE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-122"/>
              </a:rPr>
              <a:t>传送</a:t>
            </a:r>
            <a:endParaRPr lang="de-DE" altLang="zh-CN" sz="32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宋体" charset="-122"/>
            </a:endParaRPr>
          </a:p>
        </p:txBody>
      </p:sp>
      <p:pic>
        <p:nvPicPr>
          <p:cNvPr id="1536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90575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Rectangle 8"/>
          <p:cNvSpPr>
            <a:spLocks noChangeArrowheads="1"/>
          </p:cNvSpPr>
          <p:nvPr/>
        </p:nvSpPr>
        <p:spPr bwMode="auto">
          <a:xfrm>
            <a:off x="900113" y="260350"/>
            <a:ext cx="62785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altLang="zh-CN" sz="2400" b="1">
                <a:solidFill>
                  <a:schemeClr val="bg1"/>
                </a:solidFill>
                <a:ea typeface="宋体" charset="-122"/>
              </a:rPr>
              <a:t>VIC</a:t>
            </a:r>
            <a:r>
              <a:rPr lang="de-DE" altLang="zh-CN" b="1">
                <a:solidFill>
                  <a:schemeClr val="bg1"/>
                </a:solidFill>
                <a:ea typeface="宋体" charset="-122"/>
              </a:rPr>
              <a:t> </a:t>
            </a:r>
            <a:r>
              <a:rPr lang="de-DE" altLang="zh-CN" sz="1400" b="1">
                <a:solidFill>
                  <a:srgbClr val="FF0000"/>
                </a:solidFill>
                <a:ea typeface="宋体" charset="-122"/>
              </a:rPr>
              <a:t>Science and Technology Development UG</a:t>
            </a:r>
          </a:p>
        </p:txBody>
      </p:sp>
    </p:spTree>
  </p:cSld>
  <p:clrMapOvr>
    <a:masterClrMapping/>
  </p:clrMapOvr>
  <p:transition spd="med" advClick="0" advTm="20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utoUpdateAnimBg="0"/>
      <p:bldP spid="20484" grpId="0" animBg="1"/>
      <p:bldP spid="20486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1028" descr="090526_002"/>
          <p:cNvPicPr>
            <a:picLocks noChangeAspect="1" noChangeArrowheads="1"/>
          </p:cNvPicPr>
          <p:nvPr/>
        </p:nvPicPr>
        <p:blipFill>
          <a:blip r:embed="rId3" cstate="print">
            <a:lum bright="12000" contrast="12000"/>
          </a:blip>
          <a:srcRect/>
          <a:stretch>
            <a:fillRect/>
          </a:stretch>
        </p:blipFill>
        <p:spPr bwMode="auto">
          <a:xfrm>
            <a:off x="323850" y="908050"/>
            <a:ext cx="8569325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1027"/>
          <p:cNvSpPr txBox="1">
            <a:spLocks noChangeArrowheads="1"/>
          </p:cNvSpPr>
          <p:nvPr/>
        </p:nvSpPr>
        <p:spPr bwMode="auto">
          <a:xfrm>
            <a:off x="323850" y="1522413"/>
            <a:ext cx="45370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FF00"/>
                </a:solidFill>
                <a:latin typeface="宋体" charset="-122"/>
                <a:ea typeface="宋体" charset="-122"/>
              </a:rPr>
              <a:t>经</a:t>
            </a:r>
            <a:r>
              <a:rPr lang="zh-CN" altLang="de-DE" sz="2400" b="1">
                <a:solidFill>
                  <a:srgbClr val="FFFF00"/>
                </a:solidFill>
                <a:latin typeface="宋体" charset="-122"/>
                <a:ea typeface="宋体" charset="-122"/>
              </a:rPr>
              <a:t>水冷却后的</a:t>
            </a:r>
            <a:r>
              <a:rPr lang="zh-CN" altLang="en-US" sz="2400" b="1">
                <a:solidFill>
                  <a:srgbClr val="FFFF00"/>
                </a:solidFill>
                <a:latin typeface="宋体" charset="-122"/>
                <a:ea typeface="宋体" charset="-122"/>
              </a:rPr>
              <a:t>热解焦炭由</a:t>
            </a:r>
            <a:r>
              <a:rPr lang="zh-CN" altLang="de-DE" sz="2400" b="1">
                <a:solidFill>
                  <a:srgbClr val="FFFF00"/>
                </a:solidFill>
                <a:latin typeface="宋体" charset="-122"/>
                <a:ea typeface="宋体" charset="-122"/>
              </a:rPr>
              <a:t>传送带</a:t>
            </a:r>
            <a:r>
              <a:rPr lang="zh-CN" altLang="en-US" sz="2400" b="1">
                <a:solidFill>
                  <a:srgbClr val="FFFF00"/>
                </a:solidFill>
                <a:latin typeface="宋体" charset="-122"/>
                <a:ea typeface="宋体" charset="-122"/>
              </a:rPr>
              <a:t>运送到垃圾集装箱中</a:t>
            </a:r>
            <a:r>
              <a:rPr lang="zh-CN" altLang="de-DE" sz="2400" b="1">
                <a:solidFill>
                  <a:srgbClr val="FFFF00"/>
                </a:solidFill>
                <a:latin typeface="宋体" charset="-122"/>
                <a:ea typeface="宋体" charset="-122"/>
              </a:rPr>
              <a:t>。</a:t>
            </a:r>
            <a:endParaRPr lang="en-US" altLang="zh-CN" sz="2400" b="1">
              <a:solidFill>
                <a:srgbClr val="FFFF00"/>
              </a:solidFill>
              <a:latin typeface="宋体" charset="-122"/>
              <a:ea typeface="宋体" charset="-122"/>
            </a:endParaRPr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827088" y="188913"/>
            <a:ext cx="635158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altLang="zh-CN" sz="2400" b="1">
                <a:solidFill>
                  <a:schemeClr val="bg1"/>
                </a:solidFill>
                <a:ea typeface="宋体" charset="-122"/>
              </a:rPr>
              <a:t>VIC</a:t>
            </a:r>
            <a:r>
              <a:rPr lang="de-DE" altLang="zh-CN" b="1">
                <a:solidFill>
                  <a:schemeClr val="bg1"/>
                </a:solidFill>
                <a:ea typeface="宋体" charset="-122"/>
              </a:rPr>
              <a:t> </a:t>
            </a:r>
            <a:r>
              <a:rPr lang="de-DE" altLang="zh-CN" sz="1400" b="1">
                <a:solidFill>
                  <a:srgbClr val="FF0000"/>
                </a:solidFill>
                <a:ea typeface="宋体" charset="-122"/>
              </a:rPr>
              <a:t>Science and Technology Development UG</a:t>
            </a:r>
          </a:p>
        </p:txBody>
      </p:sp>
      <p:pic>
        <p:nvPicPr>
          <p:cNvPr id="1638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90575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20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8" name="Picture 8" descr="090526_004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</a:blip>
          <a:srcRect/>
          <a:stretch>
            <a:fillRect/>
          </a:stretch>
        </p:blipFill>
        <p:spPr bwMode="auto">
          <a:xfrm>
            <a:off x="323850" y="908050"/>
            <a:ext cx="8424863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951163" y="5229225"/>
            <a:ext cx="6192837" cy="461963"/>
          </a:xfrm>
          <a:prstGeom prst="rect">
            <a:avLst/>
          </a:prstGeom>
          <a:solidFill>
            <a:schemeClr val="tx1">
              <a:alpha val="39999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de-DE" sz="2400" b="1">
                <a:solidFill>
                  <a:schemeClr val="bg1"/>
                </a:solidFill>
                <a:latin typeface="宋体" charset="-122"/>
                <a:ea typeface="宋体" charset="-122"/>
              </a:rPr>
              <a:t>永久磁铁将热解焦炭中的磁性金属屑去除。</a:t>
            </a:r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 flipH="1" flipV="1">
            <a:off x="4427538" y="3141663"/>
            <a:ext cx="936625" cy="18716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de-DE"/>
          </a:p>
        </p:txBody>
      </p:sp>
      <p:pic>
        <p:nvPicPr>
          <p:cNvPr id="1741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90575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Rectangle 7"/>
          <p:cNvSpPr>
            <a:spLocks noChangeArrowheads="1"/>
          </p:cNvSpPr>
          <p:nvPr/>
        </p:nvSpPr>
        <p:spPr bwMode="auto">
          <a:xfrm>
            <a:off x="900113" y="260350"/>
            <a:ext cx="62785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altLang="zh-CN" sz="2400" b="1">
                <a:solidFill>
                  <a:schemeClr val="bg1"/>
                </a:solidFill>
                <a:ea typeface="宋体" charset="-122"/>
              </a:rPr>
              <a:t>VIC</a:t>
            </a:r>
            <a:r>
              <a:rPr lang="de-DE" altLang="zh-CN" b="1">
                <a:solidFill>
                  <a:schemeClr val="bg1"/>
                </a:solidFill>
                <a:ea typeface="宋体" charset="-122"/>
              </a:rPr>
              <a:t> </a:t>
            </a:r>
            <a:r>
              <a:rPr lang="de-DE" altLang="zh-CN" sz="1400" b="1">
                <a:solidFill>
                  <a:srgbClr val="FF0000"/>
                </a:solidFill>
                <a:ea typeface="宋体" charset="-122"/>
              </a:rPr>
              <a:t>Science and Technology Development UG</a:t>
            </a:r>
          </a:p>
        </p:txBody>
      </p:sp>
    </p:spTree>
  </p:cSld>
  <p:clrMapOvr>
    <a:masterClrMapping/>
  </p:clrMapOvr>
  <p:transition spd="med" advClick="0" advTm="20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/>
      <p:bldP spid="1536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 descr="090616_0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1052513"/>
            <a:ext cx="4405312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79388" y="981075"/>
            <a:ext cx="396081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chemeClr val="bg1"/>
                </a:solidFill>
                <a:latin typeface="宋体" charset="-122"/>
                <a:ea typeface="宋体" charset="-122"/>
              </a:rPr>
              <a:t>虽然</a:t>
            </a:r>
            <a:r>
              <a:rPr lang="zh-CN" sz="2400" b="1">
                <a:solidFill>
                  <a:schemeClr val="bg1"/>
                </a:solidFill>
                <a:latin typeface="宋体" charset="-122"/>
                <a:ea typeface="宋体" charset="-122"/>
              </a:rPr>
              <a:t>如罐头</a:t>
            </a:r>
            <a:r>
              <a:rPr lang="zh-CN" altLang="de-DE" sz="2400" b="1">
                <a:solidFill>
                  <a:schemeClr val="bg1"/>
                </a:solidFill>
                <a:latin typeface="宋体" charset="-122"/>
                <a:ea typeface="宋体" charset="-122"/>
              </a:rPr>
              <a:t>盒</a:t>
            </a:r>
            <a:r>
              <a:rPr lang="zh-CN" sz="2400" b="1">
                <a:solidFill>
                  <a:schemeClr val="bg1"/>
                </a:solidFill>
                <a:latin typeface="宋体" charset="-122"/>
                <a:ea typeface="宋体" charset="-122"/>
              </a:rPr>
              <a:t>和喷雾罐</a:t>
            </a:r>
            <a:r>
              <a:rPr lang="zh-CN" altLang="de-DE" sz="2400" b="1">
                <a:solidFill>
                  <a:schemeClr val="bg1"/>
                </a:solidFill>
                <a:latin typeface="宋体" charset="-122"/>
                <a:ea typeface="宋体" charset="-122"/>
              </a:rPr>
              <a:t>等金属</a:t>
            </a:r>
            <a:r>
              <a:rPr lang="zh-CN" sz="2400" b="1">
                <a:solidFill>
                  <a:schemeClr val="bg1"/>
                </a:solidFill>
                <a:latin typeface="宋体" charset="-122"/>
                <a:ea typeface="宋体" charset="-122"/>
              </a:rPr>
              <a:t>可以通过回收站免费</a:t>
            </a:r>
            <a:r>
              <a:rPr lang="zh-CN" altLang="de-DE" sz="2400" b="1">
                <a:solidFill>
                  <a:schemeClr val="bg1"/>
                </a:solidFill>
                <a:latin typeface="宋体" charset="-122"/>
                <a:ea typeface="宋体" charset="-122"/>
              </a:rPr>
              <a:t>回收</a:t>
            </a:r>
            <a:r>
              <a:rPr lang="zh-CN" sz="2400" b="1">
                <a:solidFill>
                  <a:schemeClr val="bg1"/>
                </a:solidFill>
                <a:latin typeface="宋体" charset="-122"/>
                <a:ea typeface="宋体" charset="-122"/>
              </a:rPr>
              <a:t>，</a:t>
            </a:r>
            <a:br>
              <a:rPr lang="zh-CN" sz="2400" b="1">
                <a:solidFill>
                  <a:schemeClr val="bg1"/>
                </a:solidFill>
                <a:latin typeface="宋体" charset="-122"/>
                <a:ea typeface="宋体" charset="-122"/>
              </a:rPr>
            </a:br>
            <a:r>
              <a:rPr lang="zh-CN" altLang="de-DE" sz="2400" b="1">
                <a:solidFill>
                  <a:schemeClr val="bg1"/>
                </a:solidFill>
                <a:latin typeface="宋体" charset="-122"/>
                <a:ea typeface="宋体" charset="-122"/>
              </a:rPr>
              <a:t>但是</a:t>
            </a:r>
            <a:r>
              <a:rPr lang="zh-CN" sz="2400" b="1">
                <a:solidFill>
                  <a:schemeClr val="bg1"/>
                </a:solidFill>
                <a:latin typeface="宋体" charset="-122"/>
                <a:ea typeface="宋体" charset="-122"/>
              </a:rPr>
              <a:t>每年从</a:t>
            </a:r>
            <a:r>
              <a:rPr lang="zh-CN" altLang="de-DE" sz="2400" b="1">
                <a:solidFill>
                  <a:schemeClr val="bg1"/>
                </a:solidFill>
                <a:latin typeface="宋体" charset="-122"/>
                <a:ea typeface="宋体" charset="-122"/>
              </a:rPr>
              <a:t>热</a:t>
            </a:r>
            <a:r>
              <a:rPr lang="zh-CN" sz="2400" b="1">
                <a:solidFill>
                  <a:schemeClr val="bg1"/>
                </a:solidFill>
                <a:latin typeface="宋体" charset="-122"/>
                <a:ea typeface="宋体" charset="-122"/>
              </a:rPr>
              <a:t>焦炭</a:t>
            </a:r>
            <a:r>
              <a:rPr lang="zh-CN" altLang="de-DE" sz="2400" b="1">
                <a:solidFill>
                  <a:schemeClr val="bg1"/>
                </a:solidFill>
                <a:latin typeface="宋体" charset="-122"/>
                <a:ea typeface="宋体" charset="-122"/>
              </a:rPr>
              <a:t>中仍然可以</a:t>
            </a:r>
            <a:r>
              <a:rPr lang="zh-CN" sz="2400" b="1">
                <a:solidFill>
                  <a:schemeClr val="bg1"/>
                </a:solidFill>
                <a:latin typeface="宋体" charset="-122"/>
                <a:ea typeface="宋体" charset="-122"/>
              </a:rPr>
              <a:t>滤</a:t>
            </a:r>
            <a:r>
              <a:rPr lang="zh-CN" altLang="de-DE" sz="2400" b="1">
                <a:solidFill>
                  <a:schemeClr val="bg1"/>
                </a:solidFill>
                <a:latin typeface="宋体" charset="-122"/>
                <a:ea typeface="宋体" charset="-122"/>
              </a:rPr>
              <a:t>出</a:t>
            </a:r>
            <a:r>
              <a:rPr lang="zh-CN" sz="2400" b="1">
                <a:solidFill>
                  <a:schemeClr val="bg1"/>
                </a:solidFill>
                <a:latin typeface="宋体" charset="-122"/>
                <a:ea typeface="宋体" charset="-122"/>
              </a:rPr>
              <a:t>约</a:t>
            </a:r>
            <a:r>
              <a:rPr lang="zh-CN" altLang="zh-CN" sz="2400" b="1">
                <a:solidFill>
                  <a:schemeClr val="bg1"/>
                </a:solidFill>
                <a:latin typeface="宋体" charset="-122"/>
                <a:ea typeface="宋体" charset="-122"/>
              </a:rPr>
              <a:t>350</a:t>
            </a:r>
            <a:r>
              <a:rPr lang="zh-CN" sz="2400" b="1">
                <a:solidFill>
                  <a:schemeClr val="bg1"/>
                </a:solidFill>
                <a:latin typeface="宋体" charset="-122"/>
                <a:ea typeface="宋体" charset="-122"/>
              </a:rPr>
              <a:t>吨金属。</a:t>
            </a:r>
            <a:endParaRPr lang="de-DE" altLang="zh-CN" sz="2400" b="1">
              <a:solidFill>
                <a:schemeClr val="bg1"/>
              </a:solidFill>
              <a:latin typeface="宋体" charset="-122"/>
              <a:ea typeface="宋体" charset="-122"/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79388" y="5373688"/>
            <a:ext cx="881221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de-DE" sz="2800" b="1">
                <a:solidFill>
                  <a:srgbClr val="000066"/>
                </a:solidFill>
                <a:latin typeface="宋体" charset="-122"/>
                <a:ea typeface="宋体" charset="-122"/>
              </a:rPr>
              <a:t>这些金属作为热解金属废料被装载入集装箱</a:t>
            </a:r>
            <a:r>
              <a:rPr lang="zh-CN" altLang="en-US" sz="2800" b="1">
                <a:solidFill>
                  <a:srgbClr val="000066"/>
                </a:solidFill>
                <a:latin typeface="宋体" charset="-122"/>
                <a:ea typeface="宋体" charset="-122"/>
              </a:rPr>
              <a:t>，然后进行</a:t>
            </a:r>
            <a:r>
              <a:rPr lang="zh-CN" altLang="de-DE" sz="2800" b="1">
                <a:solidFill>
                  <a:srgbClr val="000066"/>
                </a:solidFill>
                <a:latin typeface="宋体" charset="-122"/>
                <a:ea typeface="宋体" charset="-122"/>
              </a:rPr>
              <a:t>再利用。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5292725" y="2997200"/>
            <a:ext cx="2819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de-DE" sz="2800" b="1">
                <a:solidFill>
                  <a:srgbClr val="FFFF00"/>
                </a:solidFill>
                <a:latin typeface="宋体" charset="-122"/>
                <a:ea typeface="宋体" charset="-122"/>
              </a:rPr>
              <a:t>热解金属废料</a:t>
            </a:r>
            <a:endParaRPr lang="de-DE" altLang="zh-CN" sz="2800" b="1">
              <a:solidFill>
                <a:srgbClr val="FFFF00"/>
              </a:solidFill>
              <a:latin typeface="宋体" charset="-122"/>
              <a:ea typeface="宋体" charset="-122"/>
            </a:endParaRPr>
          </a:p>
        </p:txBody>
      </p:sp>
      <p:pic>
        <p:nvPicPr>
          <p:cNvPr id="1843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90575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Rectangle 8"/>
          <p:cNvSpPr>
            <a:spLocks noChangeArrowheads="1"/>
          </p:cNvSpPr>
          <p:nvPr/>
        </p:nvSpPr>
        <p:spPr bwMode="auto">
          <a:xfrm>
            <a:off x="900113" y="260350"/>
            <a:ext cx="62785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altLang="zh-CN" sz="2400" b="1">
                <a:solidFill>
                  <a:schemeClr val="bg1"/>
                </a:solidFill>
                <a:ea typeface="宋体" charset="-122"/>
              </a:rPr>
              <a:t>VIC </a:t>
            </a:r>
            <a:r>
              <a:rPr lang="de-DE" altLang="zh-CN" sz="1400" b="1">
                <a:solidFill>
                  <a:srgbClr val="FF0000"/>
                </a:solidFill>
                <a:ea typeface="宋体" charset="-122"/>
              </a:rPr>
              <a:t>Science and Technology Development UG</a:t>
            </a:r>
          </a:p>
        </p:txBody>
      </p:sp>
    </p:spTree>
  </p:cSld>
  <p:clrMapOvr>
    <a:masterClrMapping/>
  </p:clrMapOvr>
  <p:transition spd="med" advClick="0" advTm="20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8" presetClass="emph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Rot by="21600000">
                                      <p:cBhvr>
                                        <p:cTn id="19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3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utoUpdateAnimBg="0"/>
      <p:bldP spid="14341" grpId="0" autoUpdateAnimBg="0"/>
      <p:bldP spid="14343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 descr="Pyor Schröfel 019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</a:blip>
          <a:srcRect/>
          <a:stretch>
            <a:fillRect/>
          </a:stretch>
        </p:blipFill>
        <p:spPr bwMode="auto">
          <a:xfrm>
            <a:off x="250825" y="1700213"/>
            <a:ext cx="7129463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10" descr="090605_0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789363"/>
            <a:ext cx="417671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23850" y="4581525"/>
            <a:ext cx="72739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de-DE" sz="2800" b="1">
                <a:solidFill>
                  <a:srgbClr val="FFFF00"/>
                </a:solidFill>
                <a:latin typeface="宋体" charset="-122"/>
                <a:ea typeface="宋体" charset="-122"/>
              </a:rPr>
              <a:t>对比</a:t>
            </a:r>
            <a:r>
              <a:rPr lang="de-DE" altLang="zh-CN" sz="2800" b="1">
                <a:solidFill>
                  <a:srgbClr val="FFFF00"/>
                </a:solidFill>
                <a:latin typeface="宋体" charset="-122"/>
                <a:ea typeface="宋体" charset="-122"/>
              </a:rPr>
              <a:t>: 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de-DE" sz="2800" b="1">
                <a:solidFill>
                  <a:schemeClr val="bg1"/>
                </a:solidFill>
                <a:latin typeface="宋体" charset="-122"/>
                <a:ea typeface="宋体" charset="-122"/>
              </a:rPr>
              <a:t>和剩余垃圾</a:t>
            </a:r>
            <a:r>
              <a:rPr lang="zh-CN" altLang="en-US" sz="2800" b="1">
                <a:solidFill>
                  <a:schemeClr val="bg1"/>
                </a:solidFill>
                <a:latin typeface="宋体" charset="-122"/>
                <a:ea typeface="宋体" charset="-122"/>
              </a:rPr>
              <a:t>的</a:t>
            </a:r>
            <a:r>
              <a:rPr lang="zh-CN" altLang="de-DE" sz="2800" b="1">
                <a:solidFill>
                  <a:schemeClr val="bg1"/>
                </a:solidFill>
                <a:latin typeface="宋体" charset="-122"/>
                <a:ea typeface="宋体" charset="-122"/>
              </a:rPr>
              <a:t>原重量相比，热解焦炭只占了垃圾</a:t>
            </a:r>
            <a:r>
              <a:rPr lang="zh-CN" altLang="en-US" sz="2800" b="1">
                <a:solidFill>
                  <a:schemeClr val="bg1"/>
                </a:solidFill>
                <a:latin typeface="宋体" charset="-122"/>
                <a:ea typeface="宋体" charset="-122"/>
              </a:rPr>
              <a:t>原重的</a:t>
            </a:r>
            <a:r>
              <a:rPr lang="de-DE" altLang="zh-CN" sz="2800" b="1">
                <a:solidFill>
                  <a:srgbClr val="FFFF00"/>
                </a:solidFill>
                <a:latin typeface="宋体" charset="-122"/>
                <a:ea typeface="宋体" charset="-122"/>
              </a:rPr>
              <a:t>1/5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250825" y="620713"/>
            <a:ext cx="871378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de-DE" sz="2800" b="1">
                <a:solidFill>
                  <a:srgbClr val="FFFF00"/>
                </a:solidFill>
                <a:latin typeface="宋体" charset="-122"/>
                <a:ea typeface="宋体" charset="-122"/>
              </a:rPr>
              <a:t>在</a:t>
            </a:r>
            <a:r>
              <a:rPr lang="zh-CN" altLang="en-US" sz="2800" b="1">
                <a:solidFill>
                  <a:srgbClr val="FFFF00"/>
                </a:solidFill>
                <a:latin typeface="宋体" charset="-122"/>
                <a:ea typeface="宋体" charset="-122"/>
              </a:rPr>
              <a:t>垃圾集装箱</a:t>
            </a:r>
            <a:r>
              <a:rPr lang="zh-CN" altLang="de-DE" sz="2800" b="1">
                <a:solidFill>
                  <a:srgbClr val="FFFF00"/>
                </a:solidFill>
                <a:latin typeface="宋体" charset="-122"/>
                <a:ea typeface="宋体" charset="-122"/>
              </a:rPr>
              <a:t>中保存的剩余的热解焦炭被运送到垃圾堆放场卸载到那里。</a:t>
            </a:r>
            <a:endParaRPr lang="de-DE" altLang="zh-CN" sz="2800" b="1">
              <a:solidFill>
                <a:srgbClr val="FFFF00"/>
              </a:solidFill>
              <a:latin typeface="宋体" charset="-122"/>
              <a:ea typeface="宋体" charset="-122"/>
            </a:endParaRPr>
          </a:p>
        </p:txBody>
      </p:sp>
      <p:pic>
        <p:nvPicPr>
          <p:cNvPr id="19462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790575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Rectangle 8"/>
          <p:cNvSpPr>
            <a:spLocks noChangeArrowheads="1"/>
          </p:cNvSpPr>
          <p:nvPr/>
        </p:nvSpPr>
        <p:spPr bwMode="auto">
          <a:xfrm>
            <a:off x="827088" y="260350"/>
            <a:ext cx="635158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altLang="zh-CN" sz="2400" b="1">
                <a:solidFill>
                  <a:schemeClr val="bg1"/>
                </a:solidFill>
                <a:ea typeface="宋体" charset="-122"/>
              </a:rPr>
              <a:t>VIC</a:t>
            </a:r>
            <a:r>
              <a:rPr lang="de-DE" altLang="zh-CN" b="1">
                <a:solidFill>
                  <a:schemeClr val="bg1"/>
                </a:solidFill>
                <a:ea typeface="宋体" charset="-122"/>
              </a:rPr>
              <a:t> </a:t>
            </a:r>
            <a:r>
              <a:rPr lang="de-DE" altLang="zh-CN" sz="1400" b="1">
                <a:solidFill>
                  <a:srgbClr val="FF0000"/>
                </a:solidFill>
                <a:ea typeface="宋体" charset="-122"/>
              </a:rPr>
              <a:t>Science and Technology Development UG</a:t>
            </a:r>
          </a:p>
        </p:txBody>
      </p:sp>
    </p:spTree>
  </p:cSld>
  <p:clrMapOvr>
    <a:masterClrMapping/>
  </p:clrMapOvr>
  <p:transition spd="med" advClick="0" advTm="20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" presetClass="entr" presetSubtype="9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3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utoUpdateAnimBg="0"/>
      <p:bldP spid="11272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5" name="Picture 7" descr="Gesamt"/>
          <p:cNvPicPr>
            <a:picLocks noChangeAspect="1" noChangeArrowheads="1"/>
          </p:cNvPicPr>
          <p:nvPr/>
        </p:nvPicPr>
        <p:blipFill>
          <a:blip r:embed="rId3" cstate="print">
            <a:lum bright="6000" contrast="12000"/>
          </a:blip>
          <a:srcRect/>
          <a:stretch>
            <a:fillRect/>
          </a:stretch>
        </p:blipFill>
        <p:spPr bwMode="auto">
          <a:xfrm>
            <a:off x="381000" y="1341438"/>
            <a:ext cx="8458200" cy="519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Oval 3"/>
          <p:cNvSpPr>
            <a:spLocks noChangeArrowheads="1"/>
          </p:cNvSpPr>
          <p:nvPr/>
        </p:nvSpPr>
        <p:spPr bwMode="auto">
          <a:xfrm rot="-2286827">
            <a:off x="3635375" y="2060575"/>
            <a:ext cx="2862263" cy="2308225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514475" y="2060575"/>
            <a:ext cx="5391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FF00"/>
                </a:solidFill>
                <a:latin typeface="宋体" charset="-122"/>
                <a:ea typeface="宋体" charset="-122"/>
              </a:rPr>
              <a:t>工艺技术</a:t>
            </a:r>
            <a:r>
              <a:rPr lang="zh-CN" altLang="de-DE" sz="2800" b="1">
                <a:solidFill>
                  <a:srgbClr val="FFFF00"/>
                </a:solidFill>
                <a:latin typeface="宋体" charset="-122"/>
                <a:ea typeface="宋体" charset="-122"/>
              </a:rPr>
              <a:t>区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457200" y="692150"/>
            <a:ext cx="7848600" cy="5794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 </a:t>
            </a:r>
            <a:r>
              <a:rPr lang="zh-CN" altLang="de-DE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charset="-122"/>
                <a:ea typeface="宋体" charset="-122"/>
              </a:rPr>
              <a:t>工艺流程区</a:t>
            </a:r>
            <a:endParaRPr lang="de-DE" sz="32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charset="-122"/>
              <a:ea typeface="宋体" charset="-122"/>
            </a:endParaRPr>
          </a:p>
        </p:txBody>
      </p:sp>
      <p:pic>
        <p:nvPicPr>
          <p:cNvPr id="2048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90575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Rectangle 8"/>
          <p:cNvSpPr>
            <a:spLocks noChangeArrowheads="1"/>
          </p:cNvSpPr>
          <p:nvPr/>
        </p:nvSpPr>
        <p:spPr bwMode="auto">
          <a:xfrm>
            <a:off x="827088" y="260350"/>
            <a:ext cx="635158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altLang="zh-CN" sz="2400" b="1">
                <a:solidFill>
                  <a:schemeClr val="bg1"/>
                </a:solidFill>
                <a:ea typeface="宋体" charset="-122"/>
              </a:rPr>
              <a:t>VIC</a:t>
            </a:r>
            <a:r>
              <a:rPr lang="de-DE" altLang="zh-CN" b="1">
                <a:solidFill>
                  <a:schemeClr val="bg1"/>
                </a:solidFill>
                <a:ea typeface="宋体" charset="-122"/>
              </a:rPr>
              <a:t> </a:t>
            </a:r>
            <a:r>
              <a:rPr lang="de-DE" altLang="zh-CN" sz="1400" b="1">
                <a:solidFill>
                  <a:srgbClr val="FF0000"/>
                </a:solidFill>
                <a:ea typeface="宋体" charset="-122"/>
              </a:rPr>
              <a:t>Science and Technology Development UG</a:t>
            </a:r>
          </a:p>
        </p:txBody>
      </p:sp>
    </p:spTree>
  </p:cSld>
  <p:clrMapOvr>
    <a:masterClrMapping/>
  </p:clrMapOvr>
  <p:transition spd="med" advClick="0" advTm="20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nimBg="1"/>
      <p:bldP spid="22532" grpId="0" autoUpdateAnimBg="0"/>
      <p:bldP spid="22533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051027_017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825" y="1125538"/>
            <a:ext cx="8569325" cy="5472112"/>
          </a:xfrm>
          <a:noFill/>
        </p:spPr>
      </p:pic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754063" y="5688013"/>
            <a:ext cx="7848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de-DE" sz="2800" b="1">
                <a:solidFill>
                  <a:schemeClr val="bg1"/>
                </a:solidFill>
                <a:latin typeface="宋体" charset="-122"/>
                <a:ea typeface="宋体" charset="-122"/>
              </a:rPr>
              <a:t>新技术</a:t>
            </a:r>
            <a:r>
              <a:rPr lang="zh-CN" altLang="en-US" sz="2800" b="1">
                <a:solidFill>
                  <a:schemeClr val="bg1"/>
                </a:solidFill>
                <a:latin typeface="宋体" charset="-122"/>
                <a:ea typeface="宋体" charset="-122"/>
              </a:rPr>
              <a:t>的</a:t>
            </a:r>
            <a:r>
              <a:rPr lang="zh-CN" altLang="de-DE" sz="2800" b="1">
                <a:solidFill>
                  <a:schemeClr val="bg1"/>
                </a:solidFill>
                <a:latin typeface="宋体" charset="-122"/>
                <a:ea typeface="宋体" charset="-122"/>
              </a:rPr>
              <a:t>采用不断</a:t>
            </a:r>
            <a:r>
              <a:rPr lang="zh-CN" altLang="en-US" sz="2800" b="1">
                <a:solidFill>
                  <a:schemeClr val="bg1"/>
                </a:solidFill>
                <a:latin typeface="宋体" charset="-122"/>
                <a:ea typeface="宋体" charset="-122"/>
              </a:rPr>
              <a:t>提高垃圾处理率</a:t>
            </a:r>
            <a:r>
              <a:rPr lang="zh-CN" altLang="de-DE" sz="2800" b="1">
                <a:solidFill>
                  <a:schemeClr val="bg1"/>
                </a:solidFill>
                <a:latin typeface="宋体" charset="-122"/>
                <a:ea typeface="宋体" charset="-122"/>
              </a:rPr>
              <a:t>。</a:t>
            </a:r>
          </a:p>
        </p:txBody>
      </p:sp>
      <p:pic>
        <p:nvPicPr>
          <p:cNvPr id="307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0287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1116013" y="333375"/>
            <a:ext cx="62642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altLang="zh-CN" sz="2400" b="1">
                <a:solidFill>
                  <a:schemeClr val="bg1"/>
                </a:solidFill>
                <a:ea typeface="宋体" charset="-122"/>
              </a:rPr>
              <a:t>VIC </a:t>
            </a:r>
            <a:r>
              <a:rPr lang="de-DE" altLang="zh-CN" sz="1400" b="1">
                <a:solidFill>
                  <a:srgbClr val="FF0000"/>
                </a:solidFill>
                <a:ea typeface="宋体" charset="-122"/>
              </a:rPr>
              <a:t>Science and Technology Development UG</a:t>
            </a:r>
          </a:p>
        </p:txBody>
      </p:sp>
    </p:spTree>
  </p:cSld>
  <p:clrMapOvr>
    <a:masterClrMapping/>
  </p:clrMapOvr>
  <p:transition spd="med" advClick="0" advTm="20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7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8" name="Picture 12" descr="IMG_1200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981075"/>
            <a:ext cx="9144000" cy="5903913"/>
          </a:xfrm>
          <a:noFill/>
        </p:spPr>
      </p:pic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539750" y="765175"/>
            <a:ext cx="8137525" cy="830263"/>
          </a:xfrm>
          <a:prstGeom prst="rect">
            <a:avLst/>
          </a:prstGeom>
          <a:solidFill>
            <a:schemeClr val="tx1">
              <a:alpha val="41176"/>
            </a:schemeClr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8900"/>
            <a:r>
              <a:rPr lang="zh-CN" altLang="de-DE" sz="2400" b="1">
                <a:solidFill>
                  <a:schemeClr val="bg1"/>
                </a:solidFill>
                <a:latin typeface="宋体" charset="-122"/>
                <a:ea typeface="宋体" charset="-122"/>
              </a:rPr>
              <a:t>两个低温干溜碳化滚筒，每</a:t>
            </a:r>
            <a:r>
              <a:rPr lang="zh-CN" altLang="en-US" sz="2400" b="1">
                <a:solidFill>
                  <a:schemeClr val="bg1"/>
                </a:solidFill>
                <a:latin typeface="宋体" charset="-122"/>
                <a:ea typeface="宋体" charset="-122"/>
              </a:rPr>
              <a:t>一</a:t>
            </a:r>
            <a:r>
              <a:rPr lang="zh-CN" altLang="de-DE" sz="2400" b="1">
                <a:solidFill>
                  <a:schemeClr val="bg1"/>
                </a:solidFill>
                <a:latin typeface="宋体" charset="-122"/>
                <a:ea typeface="宋体" charset="-122"/>
              </a:rPr>
              <a:t>个旋转在一个经由燃烧室来的烟气加热到</a:t>
            </a:r>
            <a:r>
              <a:rPr lang="de-DE" altLang="zh-CN" sz="2400" b="1">
                <a:solidFill>
                  <a:schemeClr val="bg1"/>
                </a:solidFill>
                <a:latin typeface="宋体" charset="-122"/>
                <a:ea typeface="宋体" charset="-122"/>
              </a:rPr>
              <a:t>680</a:t>
            </a:r>
            <a:r>
              <a:rPr lang="zh-CN" altLang="de-DE" sz="2400" b="1">
                <a:solidFill>
                  <a:schemeClr val="bg1"/>
                </a:solidFill>
                <a:latin typeface="宋体" charset="-122"/>
                <a:ea typeface="宋体" charset="-122"/>
              </a:rPr>
              <a:t>摄氏度</a:t>
            </a:r>
            <a:r>
              <a:rPr lang="zh-CN" altLang="en-US" sz="2400" b="1">
                <a:solidFill>
                  <a:schemeClr val="bg1"/>
                </a:solidFill>
                <a:latin typeface="宋体" charset="-122"/>
                <a:ea typeface="宋体" charset="-122"/>
              </a:rPr>
              <a:t>的</a:t>
            </a:r>
            <a:r>
              <a:rPr lang="zh-CN" altLang="de-DE" sz="2400" b="1">
                <a:solidFill>
                  <a:schemeClr val="bg1"/>
                </a:solidFill>
                <a:latin typeface="宋体" charset="-122"/>
                <a:ea typeface="宋体" charset="-122"/>
              </a:rPr>
              <a:t>绝缘外壳内。</a:t>
            </a:r>
            <a:endParaRPr lang="de-DE" altLang="zh-CN" sz="2400" b="1">
              <a:solidFill>
                <a:schemeClr val="bg1"/>
              </a:solidFill>
              <a:latin typeface="宋体" charset="-122"/>
              <a:ea typeface="宋体" charset="-122"/>
            </a:endParaRP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395288" y="5673725"/>
            <a:ext cx="8497887" cy="461963"/>
          </a:xfrm>
          <a:prstGeom prst="rect">
            <a:avLst/>
          </a:prstGeom>
          <a:solidFill>
            <a:schemeClr val="tx1">
              <a:alpha val="43921"/>
            </a:schemeClr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de-DE" sz="2400" b="1">
                <a:solidFill>
                  <a:schemeClr val="bg1"/>
                </a:solidFill>
                <a:latin typeface="宋体" charset="-122"/>
                <a:ea typeface="宋体" charset="-122"/>
              </a:rPr>
              <a:t>热解设备在运作时，低温干馏炉的加热绝对不需要额外的能源。</a:t>
            </a:r>
            <a:endParaRPr lang="de-DE" altLang="zh-CN" sz="2400" b="1">
              <a:solidFill>
                <a:schemeClr val="bg1"/>
              </a:solidFill>
              <a:latin typeface="宋体" charset="-122"/>
              <a:ea typeface="宋体" charset="-122"/>
            </a:endParaRPr>
          </a:p>
        </p:txBody>
      </p:sp>
      <p:pic>
        <p:nvPicPr>
          <p:cNvPr id="2150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90575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Rectangle 7"/>
          <p:cNvSpPr>
            <a:spLocks noChangeArrowheads="1"/>
          </p:cNvSpPr>
          <p:nvPr/>
        </p:nvSpPr>
        <p:spPr bwMode="auto">
          <a:xfrm>
            <a:off x="900113" y="260350"/>
            <a:ext cx="62785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altLang="zh-CN" sz="2400" b="1">
                <a:solidFill>
                  <a:schemeClr val="bg1"/>
                </a:solidFill>
                <a:ea typeface="宋体" charset="-122"/>
              </a:rPr>
              <a:t>VIC </a:t>
            </a:r>
            <a:r>
              <a:rPr lang="de-DE" altLang="zh-CN" sz="1400" b="1">
                <a:solidFill>
                  <a:srgbClr val="FF0000"/>
                </a:solidFill>
                <a:ea typeface="宋体" charset="-122"/>
              </a:rPr>
              <a:t>Science and Technology Development UG</a:t>
            </a:r>
          </a:p>
        </p:txBody>
      </p:sp>
    </p:spTree>
  </p:cSld>
  <p:clrMapOvr>
    <a:masterClrMapping/>
  </p:clrMapOvr>
  <p:transition spd="med" advClick="0" advTm="20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0" grpId="0" animBg="1"/>
      <p:bldP spid="7066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323850" y="1773238"/>
            <a:ext cx="39624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de-DE" sz="2800" b="1">
                <a:solidFill>
                  <a:srgbClr val="000066"/>
                </a:solidFill>
                <a:latin typeface="宋体" charset="-122"/>
                <a:ea typeface="宋体" charset="-122"/>
              </a:rPr>
              <a:t>高</a:t>
            </a:r>
            <a:r>
              <a:rPr lang="de-DE" altLang="zh-CN" sz="2800" b="1">
                <a:solidFill>
                  <a:srgbClr val="000066"/>
                </a:solidFill>
                <a:latin typeface="宋体" charset="-122"/>
                <a:ea typeface="宋体" charset="-122"/>
              </a:rPr>
              <a:t>39</a:t>
            </a:r>
            <a:r>
              <a:rPr lang="zh-CN" altLang="de-DE" sz="2800" b="1">
                <a:solidFill>
                  <a:srgbClr val="000066"/>
                </a:solidFill>
                <a:latin typeface="宋体" charset="-122"/>
                <a:ea typeface="宋体" charset="-122"/>
              </a:rPr>
              <a:t>米的</a:t>
            </a:r>
            <a:r>
              <a:rPr lang="zh-CN" altLang="de-DE" sz="2800" b="1">
                <a:solidFill>
                  <a:srgbClr val="FFFF00"/>
                </a:solidFill>
                <a:latin typeface="宋体" charset="-122"/>
                <a:ea typeface="宋体" charset="-122"/>
              </a:rPr>
              <a:t>烟囱</a:t>
            </a:r>
            <a:r>
              <a:rPr lang="zh-CN" altLang="de-DE" sz="2800" b="1">
                <a:solidFill>
                  <a:srgbClr val="000066"/>
                </a:solidFill>
                <a:latin typeface="宋体" charset="-122"/>
                <a:ea typeface="宋体" charset="-122"/>
              </a:rPr>
              <a:t>和</a:t>
            </a:r>
            <a:r>
              <a:rPr lang="zh-CN" altLang="de-DE" sz="2800" b="1">
                <a:solidFill>
                  <a:srgbClr val="FFFF00"/>
                </a:solidFill>
                <a:latin typeface="宋体" charset="-122"/>
                <a:ea typeface="宋体" charset="-122"/>
              </a:rPr>
              <a:t>火炬安全放空系统</a:t>
            </a:r>
            <a:r>
              <a:rPr lang="zh-CN" altLang="de-DE" sz="2800" b="1">
                <a:solidFill>
                  <a:srgbClr val="000066"/>
                </a:solidFill>
                <a:latin typeface="宋体" charset="-122"/>
                <a:ea typeface="宋体" charset="-122"/>
              </a:rPr>
              <a:t>也是工艺</a:t>
            </a:r>
            <a:r>
              <a:rPr lang="zh-CN" altLang="en-US" sz="2800" b="1">
                <a:solidFill>
                  <a:srgbClr val="000066"/>
                </a:solidFill>
                <a:latin typeface="宋体" charset="-122"/>
                <a:ea typeface="宋体" charset="-122"/>
              </a:rPr>
              <a:t>技术</a:t>
            </a:r>
            <a:r>
              <a:rPr lang="zh-CN" altLang="de-DE" sz="2800" b="1">
                <a:solidFill>
                  <a:srgbClr val="000066"/>
                </a:solidFill>
                <a:latin typeface="宋体" charset="-122"/>
                <a:ea typeface="宋体" charset="-122"/>
              </a:rPr>
              <a:t>流程区的一部分</a:t>
            </a:r>
          </a:p>
        </p:txBody>
      </p:sp>
      <p:pic>
        <p:nvPicPr>
          <p:cNvPr id="35843" name="Picture 3" descr="Pyor Schröfel 005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4235450" y="836613"/>
            <a:ext cx="4584700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4083050" y="2781300"/>
            <a:ext cx="3095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de-DE" sz="2800" b="1">
                <a:solidFill>
                  <a:schemeClr val="bg1"/>
                </a:solidFill>
                <a:latin typeface="宋体" charset="-122"/>
                <a:ea typeface="宋体" charset="-122"/>
              </a:rPr>
              <a:t>火炬安全放空系统</a:t>
            </a:r>
            <a:endParaRPr lang="de-DE" altLang="zh-CN" sz="2800" b="1">
              <a:solidFill>
                <a:schemeClr val="bg1"/>
              </a:solidFill>
              <a:latin typeface="宋体" charset="-122"/>
              <a:ea typeface="宋体" charset="-122"/>
            </a:endParaRPr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 flipH="1">
            <a:off x="5508625" y="3357563"/>
            <a:ext cx="4763" cy="44926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5508625" y="1268413"/>
            <a:ext cx="15144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zh-CN" altLang="de-DE" sz="2800" b="1">
                <a:solidFill>
                  <a:schemeClr val="bg1"/>
                </a:solidFill>
                <a:latin typeface="宋体" charset="-122"/>
                <a:ea typeface="宋体" charset="-122"/>
              </a:rPr>
              <a:t>烟囱</a:t>
            </a:r>
            <a:endParaRPr lang="de-DE" altLang="zh-CN" sz="2800" b="1">
              <a:solidFill>
                <a:schemeClr val="bg1"/>
              </a:solidFill>
              <a:latin typeface="宋体" charset="-122"/>
              <a:ea typeface="宋体" charset="-122"/>
            </a:endParaRPr>
          </a:p>
        </p:txBody>
      </p:sp>
      <p:sp>
        <p:nvSpPr>
          <p:cNvPr id="35847" name="Line 7"/>
          <p:cNvSpPr>
            <a:spLocks noChangeShapeType="1"/>
          </p:cNvSpPr>
          <p:nvPr/>
        </p:nvSpPr>
        <p:spPr bwMode="auto">
          <a:xfrm>
            <a:off x="7086600" y="1600200"/>
            <a:ext cx="5334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de-DE"/>
          </a:p>
        </p:txBody>
      </p:sp>
      <p:pic>
        <p:nvPicPr>
          <p:cNvPr id="22536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90575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7" name="Rectangle 10"/>
          <p:cNvSpPr>
            <a:spLocks noChangeArrowheads="1"/>
          </p:cNvSpPr>
          <p:nvPr/>
        </p:nvSpPr>
        <p:spPr bwMode="auto">
          <a:xfrm>
            <a:off x="827088" y="188913"/>
            <a:ext cx="635158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altLang="zh-CN" sz="2400" b="1">
                <a:solidFill>
                  <a:schemeClr val="bg1"/>
                </a:solidFill>
                <a:ea typeface="宋体" charset="-122"/>
              </a:rPr>
              <a:t>VIC</a:t>
            </a:r>
            <a:r>
              <a:rPr lang="de-DE" altLang="zh-CN" b="1">
                <a:solidFill>
                  <a:schemeClr val="bg1"/>
                </a:solidFill>
                <a:ea typeface="宋体" charset="-122"/>
              </a:rPr>
              <a:t> </a:t>
            </a:r>
            <a:r>
              <a:rPr lang="de-DE" altLang="zh-CN" sz="1400" b="1">
                <a:solidFill>
                  <a:srgbClr val="FF0000"/>
                </a:solidFill>
                <a:ea typeface="宋体" charset="-122"/>
              </a:rPr>
              <a:t>Science and Technology Development UG</a:t>
            </a:r>
          </a:p>
        </p:txBody>
      </p:sp>
    </p:spTree>
  </p:cSld>
  <p:clrMapOvr>
    <a:masterClrMapping/>
  </p:clrMapOvr>
  <p:transition spd="med" advClick="0" advTm="20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utoUpdateAnimBg="0"/>
      <p:bldP spid="35844" grpId="0" autoUpdateAnimBg="0"/>
      <p:bldP spid="35845" grpId="0" animBg="1"/>
      <p:bldP spid="35846" grpId="0" autoUpdateAnimBg="0"/>
      <p:bldP spid="3584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307975" y="1916113"/>
            <a:ext cx="374332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de-DE" sz="2800" b="1">
                <a:solidFill>
                  <a:schemeClr val="bg1"/>
                </a:solidFill>
                <a:latin typeface="宋体" charset="-122"/>
                <a:ea typeface="宋体" charset="-122"/>
              </a:rPr>
              <a:t>当对热解设备进行维护和修理时，由低温干馏炉产生的剩余热解气则由</a:t>
            </a:r>
            <a:r>
              <a:rPr lang="zh-CN" altLang="de-DE" sz="2800" b="1">
                <a:solidFill>
                  <a:srgbClr val="FFFF00"/>
                </a:solidFill>
                <a:latin typeface="宋体" charset="-122"/>
                <a:ea typeface="宋体" charset="-122"/>
              </a:rPr>
              <a:t>火炬安全放空系统</a:t>
            </a:r>
            <a:r>
              <a:rPr lang="zh-CN" altLang="de-DE" sz="2800" b="1">
                <a:solidFill>
                  <a:schemeClr val="bg1"/>
                </a:solidFill>
                <a:latin typeface="宋体" charset="-122"/>
                <a:ea typeface="宋体" charset="-122"/>
              </a:rPr>
              <a:t>燃烧掉。</a:t>
            </a:r>
          </a:p>
        </p:txBody>
      </p:sp>
      <p:pic>
        <p:nvPicPr>
          <p:cNvPr id="37893" name="Picture 5" descr="031208_015"/>
          <p:cNvPicPr>
            <a:picLocks noChangeAspect="1" noChangeArrowheads="1"/>
          </p:cNvPicPr>
          <p:nvPr/>
        </p:nvPicPr>
        <p:blipFill>
          <a:blip r:embed="rId3" cstate="print">
            <a:lum bright="12000" contrast="6000"/>
          </a:blip>
          <a:srcRect/>
          <a:stretch>
            <a:fillRect/>
          </a:stretch>
        </p:blipFill>
        <p:spPr bwMode="auto">
          <a:xfrm>
            <a:off x="4067175" y="981075"/>
            <a:ext cx="475297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90575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Rectangle 6"/>
          <p:cNvSpPr>
            <a:spLocks noChangeArrowheads="1"/>
          </p:cNvSpPr>
          <p:nvPr/>
        </p:nvSpPr>
        <p:spPr bwMode="auto">
          <a:xfrm>
            <a:off x="900113" y="260350"/>
            <a:ext cx="62785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altLang="zh-CN" sz="2400" b="1">
                <a:solidFill>
                  <a:schemeClr val="bg1"/>
                </a:solidFill>
                <a:ea typeface="宋体" charset="-122"/>
              </a:rPr>
              <a:t>VIC</a:t>
            </a:r>
            <a:r>
              <a:rPr lang="de-DE" altLang="zh-CN" b="1">
                <a:solidFill>
                  <a:schemeClr val="bg1"/>
                </a:solidFill>
                <a:ea typeface="宋体" charset="-122"/>
              </a:rPr>
              <a:t> </a:t>
            </a:r>
            <a:r>
              <a:rPr lang="de-DE" altLang="zh-CN" sz="1400" b="1">
                <a:solidFill>
                  <a:srgbClr val="FF0000"/>
                </a:solidFill>
                <a:ea typeface="宋体" charset="-122"/>
              </a:rPr>
              <a:t>Science and Technology Development UG</a:t>
            </a:r>
          </a:p>
        </p:txBody>
      </p:sp>
    </p:spTree>
  </p:cSld>
  <p:clrMapOvr>
    <a:masterClrMapping/>
  </p:clrMapOvr>
  <p:transition spd="med" advClick="0" advTm="20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9" name="Picture 5" descr="050701_022"/>
          <p:cNvPicPr>
            <a:picLocks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288" y="1916113"/>
            <a:ext cx="6589712" cy="4681537"/>
          </a:xfrm>
          <a:noFill/>
        </p:spPr>
      </p:pic>
      <p:pic>
        <p:nvPicPr>
          <p:cNvPr id="41991" name="Picture 7" descr="040705_0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1628775"/>
            <a:ext cx="408940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5105400" y="3789363"/>
            <a:ext cx="3714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宋体" charset="-122"/>
                <a:ea typeface="宋体" charset="-122"/>
              </a:rPr>
              <a:t>工作温度大约</a:t>
            </a:r>
            <a:r>
              <a:rPr lang="en-US" altLang="zh-CN" b="1">
                <a:solidFill>
                  <a:srgbClr val="FF0000"/>
                </a:solidFill>
                <a:latin typeface="宋体" charset="-122"/>
                <a:ea typeface="宋体" charset="-122"/>
              </a:rPr>
              <a:t>1250</a:t>
            </a:r>
            <a:r>
              <a:rPr lang="zh-CN" altLang="en-US" b="1">
                <a:solidFill>
                  <a:srgbClr val="FF0000"/>
                </a:solidFill>
                <a:latin typeface="宋体" charset="-122"/>
                <a:ea typeface="宋体" charset="-122"/>
              </a:rPr>
              <a:t>摄氏度</a:t>
            </a:r>
            <a:endParaRPr lang="en-US" altLang="zh-CN" b="1">
              <a:solidFill>
                <a:srgbClr val="FF0000"/>
              </a:solidFill>
              <a:latin typeface="宋体" charset="-122"/>
              <a:ea typeface="宋体" charset="-122"/>
            </a:endParaRPr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323850" y="765175"/>
            <a:ext cx="85693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de-DE" sz="2400" b="1">
                <a:solidFill>
                  <a:schemeClr val="bg1"/>
                </a:solidFill>
                <a:latin typeface="宋体" charset="-122"/>
                <a:ea typeface="宋体" charset="-122"/>
              </a:rPr>
              <a:t>低温干馏炉产生的</a:t>
            </a:r>
            <a:r>
              <a:rPr lang="zh-CN" altLang="de-DE" sz="2400" b="1">
                <a:solidFill>
                  <a:srgbClr val="FFFF00"/>
                </a:solidFill>
                <a:latin typeface="宋体" charset="-122"/>
                <a:ea typeface="宋体" charset="-122"/>
              </a:rPr>
              <a:t>热解气</a:t>
            </a:r>
            <a:r>
              <a:rPr lang="zh-CN" altLang="de-DE" sz="2400" b="1">
                <a:solidFill>
                  <a:schemeClr val="bg1"/>
                </a:solidFill>
                <a:latin typeface="宋体" charset="-122"/>
                <a:ea typeface="宋体" charset="-122"/>
              </a:rPr>
              <a:t>在大约</a:t>
            </a:r>
            <a:r>
              <a:rPr lang="de-DE" altLang="zh-CN" sz="2400" b="1">
                <a:solidFill>
                  <a:schemeClr val="bg1"/>
                </a:solidFill>
                <a:latin typeface="宋体" charset="-122"/>
                <a:ea typeface="宋体" charset="-122"/>
              </a:rPr>
              <a:t>1250</a:t>
            </a:r>
            <a:r>
              <a:rPr lang="zh-CN" altLang="de-DE" sz="2400" b="1">
                <a:solidFill>
                  <a:schemeClr val="bg1"/>
                </a:solidFill>
                <a:latin typeface="宋体" charset="-122"/>
                <a:ea typeface="宋体" charset="-122"/>
              </a:rPr>
              <a:t>摄氏度下</a:t>
            </a:r>
            <a:r>
              <a:rPr lang="zh-CN" altLang="en-US" sz="2400" b="1">
                <a:solidFill>
                  <a:schemeClr val="bg1"/>
                </a:solidFill>
                <a:latin typeface="宋体" charset="-122"/>
                <a:ea typeface="宋体" charset="-122"/>
              </a:rPr>
              <a:t>的</a:t>
            </a:r>
            <a:r>
              <a:rPr lang="zh-CN" altLang="de-DE" sz="2400" b="1">
                <a:solidFill>
                  <a:schemeClr val="bg1"/>
                </a:solidFill>
                <a:latin typeface="宋体" charset="-122"/>
                <a:ea typeface="宋体" charset="-122"/>
              </a:rPr>
              <a:t>燃烧室</a:t>
            </a:r>
            <a:r>
              <a:rPr lang="zh-CN" altLang="en-US" sz="2400" b="1">
                <a:solidFill>
                  <a:schemeClr val="bg1"/>
                </a:solidFill>
                <a:latin typeface="宋体" charset="-122"/>
                <a:ea typeface="宋体" charset="-122"/>
              </a:rPr>
              <a:t>中</a:t>
            </a:r>
            <a:r>
              <a:rPr lang="zh-CN" altLang="de-DE" sz="2400" b="1">
                <a:solidFill>
                  <a:schemeClr val="bg1"/>
                </a:solidFill>
                <a:latin typeface="宋体" charset="-122"/>
                <a:ea typeface="宋体" charset="-122"/>
              </a:rPr>
              <a:t>被燃烧掉。</a:t>
            </a:r>
            <a:endParaRPr lang="de-DE" altLang="zh-CN" sz="2400" b="1">
              <a:solidFill>
                <a:schemeClr val="bg1"/>
              </a:solidFill>
              <a:latin typeface="宋体" charset="-122"/>
              <a:ea typeface="宋体" charset="-122"/>
            </a:endParaRPr>
          </a:p>
        </p:txBody>
      </p:sp>
      <p:sp>
        <p:nvSpPr>
          <p:cNvPr id="41996" name="Text Box 12"/>
          <p:cNvSpPr txBox="1">
            <a:spLocks noChangeArrowheads="1"/>
          </p:cNvSpPr>
          <p:nvPr/>
        </p:nvSpPr>
        <p:spPr bwMode="auto">
          <a:xfrm>
            <a:off x="2411413" y="2924175"/>
            <a:ext cx="15128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de-DE" sz="2400" b="1">
                <a:solidFill>
                  <a:srgbClr val="FFFF00"/>
                </a:solidFill>
                <a:latin typeface="宋体" charset="-122"/>
                <a:ea typeface="宋体" charset="-122"/>
              </a:rPr>
              <a:t>燃烧室</a:t>
            </a:r>
            <a:endParaRPr lang="en-US" altLang="zh-CN" sz="2400" b="1">
              <a:solidFill>
                <a:srgbClr val="FFFF00"/>
              </a:solidFill>
              <a:latin typeface="宋体" charset="-122"/>
              <a:ea typeface="宋体" charset="-122"/>
            </a:endParaRPr>
          </a:p>
        </p:txBody>
      </p:sp>
      <p:sp>
        <p:nvSpPr>
          <p:cNvPr id="42004" name="Text Box 20"/>
          <p:cNvSpPr txBox="1">
            <a:spLocks noChangeArrowheads="1"/>
          </p:cNvSpPr>
          <p:nvPr/>
        </p:nvSpPr>
        <p:spPr bwMode="auto">
          <a:xfrm>
            <a:off x="1309688" y="5703888"/>
            <a:ext cx="56530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FF00"/>
                </a:solidFill>
                <a:latin typeface="宋体" charset="-122"/>
                <a:ea typeface="宋体" charset="-122"/>
              </a:rPr>
              <a:t>经由</a:t>
            </a:r>
            <a:r>
              <a:rPr lang="zh-CN" altLang="de-DE" sz="2400" b="1">
                <a:solidFill>
                  <a:srgbClr val="FFFF00"/>
                </a:solidFill>
                <a:latin typeface="宋体" charset="-122"/>
                <a:ea typeface="宋体" charset="-122"/>
              </a:rPr>
              <a:t>高温燃烧许多有害物质被除去。</a:t>
            </a:r>
          </a:p>
        </p:txBody>
      </p:sp>
      <p:pic>
        <p:nvPicPr>
          <p:cNvPr id="24584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790575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5" name="Rectangle 10"/>
          <p:cNvSpPr>
            <a:spLocks noChangeArrowheads="1"/>
          </p:cNvSpPr>
          <p:nvPr/>
        </p:nvSpPr>
        <p:spPr bwMode="auto">
          <a:xfrm>
            <a:off x="827088" y="260350"/>
            <a:ext cx="635158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altLang="zh-CN" sz="2400" b="1">
                <a:solidFill>
                  <a:schemeClr val="bg1"/>
                </a:solidFill>
                <a:ea typeface="宋体" charset="-122"/>
              </a:rPr>
              <a:t>VIC</a:t>
            </a:r>
            <a:r>
              <a:rPr lang="de-DE" altLang="zh-CN" sz="1400" b="1">
                <a:solidFill>
                  <a:schemeClr val="bg1"/>
                </a:solidFill>
                <a:ea typeface="宋体" charset="-122"/>
              </a:rPr>
              <a:t> </a:t>
            </a:r>
            <a:r>
              <a:rPr lang="de-DE" altLang="zh-CN" sz="1400" b="1">
                <a:solidFill>
                  <a:srgbClr val="FF0000"/>
                </a:solidFill>
                <a:ea typeface="宋体" charset="-122"/>
              </a:rPr>
              <a:t>Science and Technology Development UG</a:t>
            </a:r>
          </a:p>
        </p:txBody>
      </p:sp>
    </p:spTree>
  </p:cSld>
  <p:clrMapOvr>
    <a:masterClrMapping/>
  </p:clrMapOvr>
  <p:transition spd="med" advClick="0" advTm="20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" fill="hold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2" grpId="0" autoUpdateAnimBg="0"/>
      <p:bldP spid="41993" grpId="0" autoUpdateAnimBg="0"/>
      <p:bldP spid="41996" grpId="0" autoUpdateAnimBg="0"/>
      <p:bldP spid="42004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1" name="Picture 5" descr="DSCF0046"/>
          <p:cNvPicPr>
            <a:picLocks noChangeAspect="1" noChangeArrowheads="1"/>
          </p:cNvPicPr>
          <p:nvPr/>
        </p:nvPicPr>
        <p:blipFill>
          <a:blip r:embed="rId3" cstate="print">
            <a:lum bright="18000" contrast="6000"/>
          </a:blip>
          <a:srcRect/>
          <a:stretch>
            <a:fillRect/>
          </a:stretch>
        </p:blipFill>
        <p:spPr bwMode="auto">
          <a:xfrm>
            <a:off x="4000500" y="1052513"/>
            <a:ext cx="4748213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381000" y="1773238"/>
            <a:ext cx="361473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de-DE" sz="2800" b="1">
                <a:solidFill>
                  <a:schemeClr val="bg1"/>
                </a:solidFill>
                <a:latin typeface="宋体" charset="-122"/>
                <a:ea typeface="宋体" charset="-122"/>
              </a:rPr>
              <a:t>剩余的有害物质经由烟气净化设备</a:t>
            </a:r>
            <a:r>
              <a:rPr lang="zh-CN" altLang="en-US" sz="2800" b="1">
                <a:solidFill>
                  <a:schemeClr val="bg1"/>
                </a:solidFill>
                <a:latin typeface="宋体" charset="-122"/>
                <a:ea typeface="宋体" charset="-122"/>
              </a:rPr>
              <a:t>被</a:t>
            </a:r>
            <a:r>
              <a:rPr lang="zh-CN" altLang="de-DE" sz="2800" b="1">
                <a:solidFill>
                  <a:schemeClr val="bg1"/>
                </a:solidFill>
                <a:latin typeface="宋体" charset="-122"/>
                <a:ea typeface="宋体" charset="-122"/>
              </a:rPr>
              <a:t>滤出。</a:t>
            </a:r>
            <a:endParaRPr lang="de-DE" altLang="zh-CN" sz="2800" b="1">
              <a:solidFill>
                <a:schemeClr val="bg1"/>
              </a:solidFill>
              <a:latin typeface="宋体" charset="-122"/>
              <a:ea typeface="宋体" charset="-122"/>
            </a:endParaRP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5257800" y="2286000"/>
            <a:ext cx="2819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de-DE" sz="2800" b="1">
                <a:solidFill>
                  <a:srgbClr val="FFFF00"/>
                </a:solidFill>
                <a:latin typeface="宋体" charset="-122"/>
                <a:ea typeface="宋体" charset="-122"/>
              </a:rPr>
              <a:t>烟气过滤器</a:t>
            </a:r>
            <a:endParaRPr lang="de-DE" altLang="zh-CN" sz="2800" b="1">
              <a:solidFill>
                <a:srgbClr val="FFFF00"/>
              </a:solidFill>
              <a:latin typeface="宋体" charset="-122"/>
              <a:ea typeface="宋体" charset="-122"/>
            </a:endParaRPr>
          </a:p>
        </p:txBody>
      </p:sp>
      <p:pic>
        <p:nvPicPr>
          <p:cNvPr id="2560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90575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Rectangle 7"/>
          <p:cNvSpPr>
            <a:spLocks noChangeArrowheads="1"/>
          </p:cNvSpPr>
          <p:nvPr/>
        </p:nvSpPr>
        <p:spPr bwMode="auto">
          <a:xfrm>
            <a:off x="900113" y="260350"/>
            <a:ext cx="62785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altLang="zh-CN" sz="2400" b="1">
                <a:solidFill>
                  <a:schemeClr val="bg1"/>
                </a:solidFill>
                <a:ea typeface="宋体" charset="-122"/>
              </a:rPr>
              <a:t>VIC</a:t>
            </a:r>
            <a:r>
              <a:rPr lang="de-DE" altLang="zh-CN" b="1">
                <a:solidFill>
                  <a:schemeClr val="bg1"/>
                </a:solidFill>
                <a:ea typeface="宋体" charset="-122"/>
              </a:rPr>
              <a:t> </a:t>
            </a:r>
            <a:r>
              <a:rPr lang="de-DE" altLang="zh-CN" sz="1400" b="1">
                <a:solidFill>
                  <a:srgbClr val="FF0000"/>
                </a:solidFill>
                <a:ea typeface="宋体" charset="-122"/>
              </a:rPr>
              <a:t>Science and Technology Development UG</a:t>
            </a:r>
          </a:p>
        </p:txBody>
      </p:sp>
    </p:spTree>
  </p:cSld>
  <p:clrMapOvr>
    <a:masterClrMapping/>
  </p:clrMapOvr>
  <p:transition spd="med" advClick="0" advTm="20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3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utoUpdateAnimBg="0"/>
      <p:bldP spid="45062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031208_0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7963" y="908050"/>
            <a:ext cx="4875212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304800" y="1341438"/>
            <a:ext cx="3762375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de-DE" sz="2800" b="1">
                <a:solidFill>
                  <a:schemeClr val="bg1"/>
                </a:solidFill>
                <a:latin typeface="宋体" charset="-122"/>
                <a:ea typeface="宋体" charset="-122"/>
              </a:rPr>
              <a:t>在</a:t>
            </a:r>
            <a:r>
              <a:rPr lang="zh-CN" altLang="en-US" sz="2800" b="1">
                <a:solidFill>
                  <a:schemeClr val="bg1"/>
                </a:solidFill>
                <a:latin typeface="宋体" charset="-122"/>
                <a:ea typeface="宋体" charset="-122"/>
              </a:rPr>
              <a:t>这个</a:t>
            </a:r>
            <a:r>
              <a:rPr lang="zh-CN" altLang="de-DE" sz="2800" b="1">
                <a:solidFill>
                  <a:schemeClr val="bg1"/>
                </a:solidFill>
                <a:latin typeface="宋体" charset="-122"/>
                <a:ea typeface="宋体" charset="-122"/>
              </a:rPr>
              <a:t>巨大的</a:t>
            </a:r>
            <a:r>
              <a:rPr lang="zh-CN" altLang="de-DE" sz="2800" b="1">
                <a:solidFill>
                  <a:srgbClr val="FFFF00"/>
                </a:solidFill>
                <a:latin typeface="宋体" charset="-122"/>
                <a:ea typeface="宋体" charset="-122"/>
              </a:rPr>
              <a:t>余热锅炉</a:t>
            </a:r>
            <a:r>
              <a:rPr lang="zh-CN" altLang="en-US" sz="2800" b="1">
                <a:solidFill>
                  <a:schemeClr val="bg1"/>
                </a:solidFill>
                <a:latin typeface="宋体" charset="-122"/>
                <a:ea typeface="宋体" charset="-122"/>
              </a:rPr>
              <a:t>内</a:t>
            </a:r>
            <a:r>
              <a:rPr lang="zh-CN" altLang="de-DE" sz="2800" b="1">
                <a:solidFill>
                  <a:schemeClr val="bg1"/>
                </a:solidFill>
                <a:latin typeface="宋体" charset="-122"/>
                <a:ea typeface="宋体" charset="-122"/>
              </a:rPr>
              <a:t>进行冷水和热烟气的热能交换。</a:t>
            </a:r>
            <a:endParaRPr lang="de-DE" altLang="zh-CN" sz="2800" b="1">
              <a:solidFill>
                <a:schemeClr val="bg1"/>
              </a:solidFill>
              <a:latin typeface="宋体" charset="-122"/>
              <a:ea typeface="宋体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lang="zh-CN" altLang="de-DE" sz="2800" b="1">
                <a:solidFill>
                  <a:schemeClr val="bg1"/>
                </a:solidFill>
                <a:latin typeface="宋体" charset="-122"/>
                <a:ea typeface="宋体" charset="-122"/>
              </a:rPr>
              <a:t> </a:t>
            </a:r>
            <a:endParaRPr lang="de-DE" altLang="zh-CN" sz="2800" b="1">
              <a:solidFill>
                <a:schemeClr val="bg1"/>
              </a:solidFill>
              <a:latin typeface="宋体" charset="-122"/>
              <a:ea typeface="宋体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lang="zh-CN" altLang="de-DE" sz="2800" b="1">
                <a:solidFill>
                  <a:schemeClr val="bg1"/>
                </a:solidFill>
                <a:latin typeface="宋体" charset="-122"/>
                <a:ea typeface="宋体" charset="-122"/>
              </a:rPr>
              <a:t>由此过程产生的水蒸气将推动涡轮发电机。</a:t>
            </a:r>
            <a:endParaRPr lang="de-DE" altLang="zh-CN" sz="2800" b="1">
              <a:solidFill>
                <a:schemeClr val="bg1"/>
              </a:solidFill>
              <a:latin typeface="宋体" charset="-122"/>
              <a:ea typeface="宋体" charset="-122"/>
            </a:endParaRPr>
          </a:p>
        </p:txBody>
      </p:sp>
      <p:pic>
        <p:nvPicPr>
          <p:cNvPr id="2662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90575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827088" y="333375"/>
            <a:ext cx="635158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altLang="zh-CN" sz="2400" b="1">
                <a:solidFill>
                  <a:schemeClr val="bg1"/>
                </a:solidFill>
                <a:ea typeface="宋体" charset="-122"/>
              </a:rPr>
              <a:t>VIC</a:t>
            </a:r>
            <a:r>
              <a:rPr lang="de-DE" altLang="zh-CN" b="1">
                <a:solidFill>
                  <a:schemeClr val="bg1"/>
                </a:solidFill>
                <a:ea typeface="宋体" charset="-122"/>
              </a:rPr>
              <a:t> </a:t>
            </a:r>
            <a:r>
              <a:rPr lang="de-DE" altLang="zh-CN" sz="1400" b="1">
                <a:solidFill>
                  <a:srgbClr val="FF0000"/>
                </a:solidFill>
                <a:ea typeface="宋体" charset="-122"/>
              </a:rPr>
              <a:t>Science and Technology Development UG</a:t>
            </a:r>
          </a:p>
        </p:txBody>
      </p:sp>
    </p:spTree>
  </p:cSld>
  <p:clrMapOvr>
    <a:masterClrMapping/>
  </p:clrMapOvr>
  <p:transition spd="med" advClick="0" advTm="20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3" name="Picture 7" descr="Gesamt"/>
          <p:cNvPicPr>
            <a:picLocks noChangeAspect="1" noChangeArrowheads="1"/>
          </p:cNvPicPr>
          <p:nvPr/>
        </p:nvPicPr>
        <p:blipFill>
          <a:blip r:embed="rId3" cstate="print">
            <a:lum bright="6000" contrast="6000"/>
          </a:blip>
          <a:srcRect/>
          <a:stretch>
            <a:fillRect/>
          </a:stretch>
        </p:blipFill>
        <p:spPr bwMode="auto">
          <a:xfrm>
            <a:off x="250825" y="1341438"/>
            <a:ext cx="8610600" cy="528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Oval 4"/>
          <p:cNvSpPr>
            <a:spLocks noChangeArrowheads="1"/>
          </p:cNvSpPr>
          <p:nvPr/>
        </p:nvSpPr>
        <p:spPr bwMode="auto">
          <a:xfrm rot="2386844">
            <a:off x="5867400" y="3860800"/>
            <a:ext cx="1152525" cy="935038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5435600" y="5102225"/>
            <a:ext cx="2809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de-DE" sz="2800" b="1">
                <a:solidFill>
                  <a:srgbClr val="FFFF00"/>
                </a:solidFill>
                <a:latin typeface="宋体" charset="-122"/>
                <a:ea typeface="宋体" charset="-122"/>
              </a:rPr>
              <a:t>涡轮发电机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609600" y="692150"/>
            <a:ext cx="4572000" cy="5794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r>
              <a:rPr lang="de-DE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5. </a:t>
            </a:r>
            <a:r>
              <a:rPr lang="zh-CN" altLang="de-DE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charset="-122"/>
                <a:ea typeface="宋体" charset="-122"/>
              </a:rPr>
              <a:t>发电机</a:t>
            </a:r>
            <a:endParaRPr lang="de-DE" altLang="zh-CN" sz="32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charset="-122"/>
              <a:ea typeface="宋体" charset="-122"/>
            </a:endParaRPr>
          </a:p>
        </p:txBody>
      </p:sp>
      <p:pic>
        <p:nvPicPr>
          <p:cNvPr id="27654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90575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Rectangle 8"/>
          <p:cNvSpPr>
            <a:spLocks noChangeArrowheads="1"/>
          </p:cNvSpPr>
          <p:nvPr/>
        </p:nvSpPr>
        <p:spPr bwMode="auto">
          <a:xfrm>
            <a:off x="827088" y="188913"/>
            <a:ext cx="635158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altLang="zh-CN" sz="2400" b="1">
                <a:solidFill>
                  <a:schemeClr val="bg1"/>
                </a:solidFill>
                <a:ea typeface="宋体" charset="-122"/>
              </a:rPr>
              <a:t>VIC</a:t>
            </a:r>
            <a:r>
              <a:rPr lang="de-DE" altLang="zh-CN" b="1">
                <a:solidFill>
                  <a:schemeClr val="bg1"/>
                </a:solidFill>
                <a:ea typeface="宋体" charset="-122"/>
              </a:rPr>
              <a:t> </a:t>
            </a:r>
            <a:r>
              <a:rPr lang="de-DE" altLang="zh-CN" sz="1400" b="1">
                <a:solidFill>
                  <a:srgbClr val="FF0000"/>
                </a:solidFill>
                <a:ea typeface="宋体" charset="-122"/>
              </a:rPr>
              <a:t>Science and Technology Development UG</a:t>
            </a:r>
          </a:p>
        </p:txBody>
      </p:sp>
    </p:spTree>
  </p:cSld>
  <p:clrMapOvr>
    <a:masterClrMapping/>
  </p:clrMapOvr>
  <p:transition spd="med" advClick="0" advTm="20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nimBg="1"/>
      <p:bldP spid="24581" grpId="0" autoUpdateAnimBg="0"/>
      <p:bldP spid="24582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Pyro 0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349500"/>
            <a:ext cx="3817937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79388" y="836613"/>
            <a:ext cx="881221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de-DE" sz="2400">
                <a:solidFill>
                  <a:schemeClr val="bg1"/>
                </a:solidFill>
                <a:latin typeface="宋体" charset="-122"/>
                <a:ea typeface="宋体" charset="-122"/>
              </a:rPr>
              <a:t>汽轮机</a:t>
            </a:r>
            <a:r>
              <a:rPr lang="zh-CN" altLang="en-US" sz="2400">
                <a:solidFill>
                  <a:schemeClr val="bg1"/>
                </a:solidFill>
                <a:latin typeface="宋体" charset="-122"/>
                <a:ea typeface="宋体" charset="-122"/>
              </a:rPr>
              <a:t>推动</a:t>
            </a:r>
            <a:r>
              <a:rPr lang="zh-CN" altLang="de-DE" sz="2400">
                <a:solidFill>
                  <a:schemeClr val="bg1"/>
                </a:solidFill>
                <a:latin typeface="宋体" charset="-122"/>
                <a:ea typeface="宋体" charset="-122"/>
              </a:rPr>
              <a:t>发电机发电，能产生</a:t>
            </a:r>
            <a:r>
              <a:rPr lang="de-DE" altLang="zh-CN" sz="2400">
                <a:solidFill>
                  <a:schemeClr val="bg1"/>
                </a:solidFill>
                <a:latin typeface="宋体" charset="-122"/>
                <a:ea typeface="宋体" charset="-122"/>
              </a:rPr>
              <a:t>2270kW/h</a:t>
            </a:r>
            <a:r>
              <a:rPr lang="zh-CN" altLang="de-DE" sz="2400">
                <a:solidFill>
                  <a:schemeClr val="bg1"/>
                </a:solidFill>
                <a:latin typeface="宋体" charset="-122"/>
                <a:ea typeface="宋体" charset="-122"/>
              </a:rPr>
              <a:t>电量。这些电</a:t>
            </a:r>
            <a:r>
              <a:rPr lang="zh-CN" altLang="en-US" sz="2400">
                <a:solidFill>
                  <a:schemeClr val="bg1"/>
                </a:solidFill>
                <a:latin typeface="宋体" charset="-122"/>
                <a:ea typeface="宋体" charset="-122"/>
              </a:rPr>
              <a:t>除了用于自身设备的运转，</a:t>
            </a:r>
            <a:r>
              <a:rPr lang="zh-CN" altLang="de-DE" sz="2400">
                <a:solidFill>
                  <a:schemeClr val="bg1"/>
                </a:solidFill>
                <a:latin typeface="宋体" charset="-122"/>
                <a:ea typeface="宋体" charset="-122"/>
              </a:rPr>
              <a:t>如果有盈余的的电量还将提供给公共电网。</a:t>
            </a:r>
            <a:endParaRPr lang="de-DE" altLang="zh-CN" sz="2400">
              <a:solidFill>
                <a:schemeClr val="bg1"/>
              </a:solidFill>
              <a:ea typeface="宋体" charset="-122"/>
            </a:endParaRPr>
          </a:p>
        </p:txBody>
      </p:sp>
      <p:pic>
        <p:nvPicPr>
          <p:cNvPr id="25604" name="Picture 4" descr="Pyro 0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2492375"/>
            <a:ext cx="3821113" cy="290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900113" y="5292725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de-DE" sz="2400" b="1">
                <a:solidFill>
                  <a:srgbClr val="FFFF00"/>
                </a:solidFill>
                <a:latin typeface="宋体" charset="-122"/>
                <a:ea typeface="宋体" charset="-122"/>
              </a:rPr>
              <a:t>汽轮机</a:t>
            </a:r>
            <a:endParaRPr lang="de-DE" altLang="zh-CN" sz="2400" b="1">
              <a:solidFill>
                <a:srgbClr val="FFFF00"/>
              </a:solidFill>
              <a:latin typeface="宋体" charset="-122"/>
              <a:ea typeface="宋体" charset="-122"/>
            </a:endParaRP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4495800" y="2590800"/>
            <a:ext cx="236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de-DE" sz="2800" b="1">
                <a:solidFill>
                  <a:srgbClr val="FFFF00"/>
                </a:solidFill>
                <a:latin typeface="宋体" charset="-122"/>
                <a:ea typeface="宋体" charset="-122"/>
              </a:rPr>
              <a:t>发电机</a:t>
            </a:r>
            <a:endParaRPr lang="de-DE" altLang="zh-CN" sz="2800" b="1">
              <a:solidFill>
                <a:srgbClr val="FFFF00"/>
              </a:solidFill>
              <a:latin typeface="宋体" charset="-122"/>
              <a:ea typeface="宋体" charset="-122"/>
            </a:endParaRP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4211638" y="5445125"/>
            <a:ext cx="4932362" cy="83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de-DE" sz="2400" b="1">
                <a:solidFill>
                  <a:schemeClr val="bg1"/>
                </a:solidFill>
                <a:ea typeface="宋体" charset="-122"/>
              </a:rPr>
              <a:t>剩余的热能将通过绝缘管道输送到苗圃的暖房。</a:t>
            </a:r>
          </a:p>
        </p:txBody>
      </p:sp>
      <p:pic>
        <p:nvPicPr>
          <p:cNvPr id="28680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790575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1" name="Rectangle 10"/>
          <p:cNvSpPr>
            <a:spLocks noChangeArrowheads="1"/>
          </p:cNvSpPr>
          <p:nvPr/>
        </p:nvSpPr>
        <p:spPr bwMode="auto">
          <a:xfrm>
            <a:off x="900113" y="260350"/>
            <a:ext cx="62785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altLang="zh-CN" sz="2400" b="1">
                <a:solidFill>
                  <a:schemeClr val="bg1"/>
                </a:solidFill>
                <a:ea typeface="宋体" charset="-122"/>
              </a:rPr>
              <a:t>VIC </a:t>
            </a:r>
            <a:r>
              <a:rPr lang="de-DE" altLang="zh-CN" sz="1400" b="1">
                <a:solidFill>
                  <a:srgbClr val="FF0000"/>
                </a:solidFill>
                <a:ea typeface="宋体" charset="-122"/>
              </a:rPr>
              <a:t>Science and Technology Development UG</a:t>
            </a:r>
          </a:p>
        </p:txBody>
      </p:sp>
    </p:spTree>
  </p:cSld>
  <p:clrMapOvr>
    <a:masterClrMapping/>
  </p:clrMapOvr>
  <p:transition spd="med" advClick="0" advTm="20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utoUpdateAnimBg="0"/>
      <p:bldP spid="25605" grpId="0" autoUpdateAnimBg="0"/>
      <p:bldP spid="25606" grpId="0" autoUpdateAnimBg="0"/>
      <p:bldP spid="2560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4" name="Picture 1030" descr="Gesamt"/>
          <p:cNvPicPr>
            <a:picLocks noChangeAspect="1" noChangeArrowheads="1"/>
          </p:cNvPicPr>
          <p:nvPr/>
        </p:nvPicPr>
        <p:blipFill>
          <a:blip r:embed="rId3" cstate="print">
            <a:lum bright="6000" contrast="6000"/>
          </a:blip>
          <a:srcRect/>
          <a:stretch>
            <a:fillRect/>
          </a:stretch>
        </p:blipFill>
        <p:spPr bwMode="auto">
          <a:xfrm>
            <a:off x="323850" y="1700213"/>
            <a:ext cx="8569325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Oval 1027"/>
          <p:cNvSpPr>
            <a:spLocks noChangeArrowheads="1"/>
          </p:cNvSpPr>
          <p:nvPr/>
        </p:nvSpPr>
        <p:spPr bwMode="auto">
          <a:xfrm>
            <a:off x="4933950" y="3103563"/>
            <a:ext cx="1781175" cy="736600"/>
          </a:xfrm>
          <a:prstGeom prst="ellipse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zh-CN" altLang="de-DE" sz="2800" b="1">
                <a:solidFill>
                  <a:srgbClr val="FFFF00"/>
                </a:solidFill>
                <a:latin typeface="宋体" charset="-122"/>
                <a:ea typeface="宋体" charset="-122"/>
              </a:rPr>
              <a:t>控制室</a:t>
            </a:r>
            <a:endParaRPr lang="de-DE" sz="28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652" name="Oval 1028"/>
          <p:cNvSpPr>
            <a:spLocks noChangeArrowheads="1"/>
          </p:cNvSpPr>
          <p:nvPr/>
        </p:nvSpPr>
        <p:spPr bwMode="auto">
          <a:xfrm>
            <a:off x="5003800" y="3789363"/>
            <a:ext cx="1439863" cy="863600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7653" name="Text Box 1029"/>
          <p:cNvSpPr txBox="1">
            <a:spLocks noChangeArrowheads="1"/>
          </p:cNvSpPr>
          <p:nvPr/>
        </p:nvSpPr>
        <p:spPr bwMode="auto">
          <a:xfrm>
            <a:off x="304800" y="1052513"/>
            <a:ext cx="8458200" cy="584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6. </a:t>
            </a:r>
            <a:r>
              <a:rPr lang="zh-CN" altLang="de-DE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charset="-122"/>
                <a:ea typeface="宋体" charset="-122"/>
              </a:rPr>
              <a:t>控制室</a:t>
            </a:r>
          </a:p>
        </p:txBody>
      </p:sp>
      <p:pic>
        <p:nvPicPr>
          <p:cNvPr id="29702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90575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Rectangle 8"/>
          <p:cNvSpPr>
            <a:spLocks noChangeArrowheads="1"/>
          </p:cNvSpPr>
          <p:nvPr/>
        </p:nvSpPr>
        <p:spPr bwMode="auto">
          <a:xfrm>
            <a:off x="827088" y="260350"/>
            <a:ext cx="635158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altLang="zh-CN" sz="2400" b="1">
                <a:solidFill>
                  <a:schemeClr val="bg1"/>
                </a:solidFill>
                <a:ea typeface="宋体" charset="-122"/>
              </a:rPr>
              <a:t>VIC </a:t>
            </a:r>
            <a:r>
              <a:rPr lang="de-DE" altLang="zh-CN" sz="1400" b="1">
                <a:solidFill>
                  <a:srgbClr val="FF0000"/>
                </a:solidFill>
                <a:ea typeface="宋体" charset="-122"/>
              </a:rPr>
              <a:t>Science and Technology Development UG</a:t>
            </a:r>
          </a:p>
        </p:txBody>
      </p:sp>
    </p:spTree>
  </p:cSld>
  <p:clrMapOvr>
    <a:masterClrMapping/>
  </p:clrMapOvr>
  <p:transition spd="med" advClick="0" advTm="20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autoUpdateAnimBg="0"/>
      <p:bldP spid="27652" grpId="0" animBg="1"/>
      <p:bldP spid="27653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Picture 6" descr="090519_0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557338"/>
            <a:ext cx="8424863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0" y="692150"/>
            <a:ext cx="91440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de-DE" sz="2600">
                <a:solidFill>
                  <a:srgbClr val="FFFF00"/>
                </a:solidFill>
                <a:latin typeface="宋体" charset="-122"/>
                <a:ea typeface="宋体" charset="-122"/>
              </a:rPr>
              <a:t>控制室</a:t>
            </a:r>
            <a:r>
              <a:rPr lang="de-DE" altLang="zh-CN" sz="2600">
                <a:solidFill>
                  <a:srgbClr val="FFFF00"/>
                </a:solidFill>
                <a:latin typeface="宋体" charset="-122"/>
                <a:ea typeface="宋体" charset="-122"/>
              </a:rPr>
              <a:t>: </a:t>
            </a:r>
            <a:r>
              <a:rPr lang="zh-CN" altLang="de-DE" sz="2600">
                <a:solidFill>
                  <a:srgbClr val="FFFF00"/>
                </a:solidFill>
                <a:latin typeface="宋体" charset="-122"/>
                <a:ea typeface="宋体" charset="-122"/>
              </a:rPr>
              <a:t>控制与信号系统</a:t>
            </a:r>
            <a:r>
              <a:rPr lang="zh-CN" altLang="en-US" sz="2600">
                <a:solidFill>
                  <a:srgbClr val="FFFF00"/>
                </a:solidFill>
                <a:latin typeface="宋体" charset="-122"/>
                <a:ea typeface="宋体" charset="-122"/>
              </a:rPr>
              <a:t>中心</a:t>
            </a:r>
            <a:r>
              <a:rPr lang="zh-CN" altLang="de-DE" sz="2600">
                <a:solidFill>
                  <a:srgbClr val="FFFF00"/>
                </a:solidFill>
                <a:latin typeface="宋体" charset="-122"/>
                <a:ea typeface="宋体" charset="-122"/>
              </a:rPr>
              <a:t>， 以及记录过程数据和排放数据</a:t>
            </a:r>
            <a:r>
              <a:rPr lang="zh-CN" altLang="en-US" sz="2600">
                <a:solidFill>
                  <a:srgbClr val="FFFF00"/>
                </a:solidFill>
                <a:latin typeface="宋体" charset="-122"/>
                <a:ea typeface="宋体" charset="-122"/>
              </a:rPr>
              <a:t>等等</a:t>
            </a:r>
            <a:endParaRPr lang="de-DE" altLang="zh-CN" sz="2600">
              <a:solidFill>
                <a:srgbClr val="FFFF00"/>
              </a:solidFill>
              <a:ea typeface="宋体" charset="-122"/>
            </a:endParaRP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5859463" y="5949950"/>
            <a:ext cx="286543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altLang="zh-CN" sz="2800">
                <a:solidFill>
                  <a:srgbClr val="FF0000"/>
                </a:solidFill>
                <a:ea typeface="宋体" charset="-122"/>
              </a:rPr>
              <a:t>... </a:t>
            </a:r>
            <a:r>
              <a:rPr lang="de-DE" altLang="zh-CN" sz="2800" b="1">
                <a:solidFill>
                  <a:srgbClr val="FF0000"/>
                </a:solidFill>
                <a:latin typeface="宋体" charset="-122"/>
                <a:ea typeface="宋体" charset="-122"/>
              </a:rPr>
              <a:t>24</a:t>
            </a:r>
            <a:r>
              <a:rPr lang="zh-CN" altLang="de-DE" sz="2800" b="1">
                <a:solidFill>
                  <a:srgbClr val="FF0000"/>
                </a:solidFill>
                <a:latin typeface="宋体" charset="-122"/>
                <a:ea typeface="宋体" charset="-122"/>
              </a:rPr>
              <a:t>小时监控</a:t>
            </a:r>
            <a:r>
              <a:rPr lang="de-DE" altLang="zh-CN" sz="2800">
                <a:solidFill>
                  <a:srgbClr val="FF0000"/>
                </a:solidFill>
                <a:ea typeface="宋体" charset="-122"/>
              </a:rPr>
              <a:t>!</a:t>
            </a:r>
          </a:p>
        </p:txBody>
      </p:sp>
      <p:pic>
        <p:nvPicPr>
          <p:cNvPr id="3072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90575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Rectangle 7"/>
          <p:cNvSpPr>
            <a:spLocks noChangeArrowheads="1"/>
          </p:cNvSpPr>
          <p:nvPr/>
        </p:nvSpPr>
        <p:spPr bwMode="auto">
          <a:xfrm>
            <a:off x="900113" y="260350"/>
            <a:ext cx="62785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altLang="zh-CN" sz="2400" b="1">
                <a:solidFill>
                  <a:schemeClr val="bg1"/>
                </a:solidFill>
                <a:ea typeface="宋体" charset="-122"/>
              </a:rPr>
              <a:t>VIC</a:t>
            </a:r>
            <a:r>
              <a:rPr lang="de-DE" altLang="zh-CN" b="1">
                <a:solidFill>
                  <a:schemeClr val="bg1"/>
                </a:solidFill>
                <a:ea typeface="宋体" charset="-122"/>
              </a:rPr>
              <a:t> </a:t>
            </a:r>
            <a:r>
              <a:rPr lang="de-DE" altLang="zh-CN" sz="1400" b="1">
                <a:solidFill>
                  <a:srgbClr val="FF0000"/>
                </a:solidFill>
                <a:ea typeface="宋体" charset="-122"/>
              </a:rPr>
              <a:t>Science and Technology Development UG</a:t>
            </a:r>
          </a:p>
        </p:txBody>
      </p:sp>
    </p:spTree>
  </p:cSld>
  <p:clrMapOvr>
    <a:masterClrMapping/>
  </p:clrMapOvr>
  <p:transition spd="med" advClick="0" advTm="20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3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utoUpdateAnimBg="0"/>
      <p:bldP spid="266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4" name="Picture 18" descr="Gesamt"/>
          <p:cNvPicPr>
            <a:picLocks noChangeAspect="1" noChangeArrowheads="1"/>
          </p:cNvPicPr>
          <p:nvPr/>
        </p:nvPicPr>
        <p:blipFill>
          <a:blip r:embed="rId3" cstate="print">
            <a:lum bright="6000" contrast="12000"/>
          </a:blip>
          <a:srcRect/>
          <a:stretch>
            <a:fillRect/>
          </a:stretch>
        </p:blipFill>
        <p:spPr bwMode="auto">
          <a:xfrm>
            <a:off x="323850" y="1184275"/>
            <a:ext cx="8496300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539750" y="692150"/>
            <a:ext cx="8153400" cy="1373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/>
            <a:r>
              <a:rPr lang="zh-CN" altLang="de-DE" sz="2400">
                <a:solidFill>
                  <a:srgbClr val="FFFF00"/>
                </a:solidFill>
                <a:latin typeface="宋体" charset="-122"/>
                <a:ea typeface="宋体" charset="-122"/>
              </a:rPr>
              <a:t>垃圾热</a:t>
            </a:r>
            <a:r>
              <a:rPr lang="zh-CN" altLang="en-US" sz="2400">
                <a:solidFill>
                  <a:srgbClr val="FFFF00"/>
                </a:solidFill>
                <a:latin typeface="宋体" charset="-122"/>
                <a:ea typeface="宋体" charset="-122"/>
              </a:rPr>
              <a:t>解</a:t>
            </a:r>
            <a:r>
              <a:rPr lang="zh-CN" altLang="de-DE" sz="2400">
                <a:solidFill>
                  <a:srgbClr val="FFFF00"/>
                </a:solidFill>
                <a:latin typeface="宋体" charset="-122"/>
                <a:ea typeface="宋体" charset="-122"/>
              </a:rPr>
              <a:t>处理过程首先开始于</a:t>
            </a:r>
            <a:r>
              <a:rPr lang="de-DE" sz="2400">
                <a:solidFill>
                  <a:srgbClr val="FFFF00"/>
                </a:solidFill>
                <a:latin typeface="宋体" charset="-122"/>
                <a:ea typeface="宋体" charset="-122"/>
              </a:rPr>
              <a:t>:  </a:t>
            </a:r>
          </a:p>
          <a:p>
            <a:pPr eaLnBrk="1" hangingPunct="1"/>
            <a:endParaRPr lang="de-DE" sz="2400">
              <a:latin typeface="Comic Sans MS" pitchFamily="66" charset="0"/>
            </a:endParaRPr>
          </a:p>
          <a:p>
            <a:pPr algn="ctr" eaLnBrk="1" hangingPunct="1">
              <a:spcBef>
                <a:spcPct val="10000"/>
              </a:spcBef>
            </a:pPr>
            <a:r>
              <a:rPr lang="de-DE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 </a:t>
            </a:r>
            <a:r>
              <a:rPr lang="zh-CN" altLang="de-DE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charset="-122"/>
                <a:ea typeface="宋体" charset="-122"/>
              </a:rPr>
              <a:t>垃圾贮仓</a:t>
            </a:r>
            <a:endParaRPr lang="de-DE" sz="32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charset="-122"/>
              <a:ea typeface="宋体" charset="-122"/>
            </a:endParaRPr>
          </a:p>
        </p:txBody>
      </p:sp>
      <p:sp>
        <p:nvSpPr>
          <p:cNvPr id="4110" name="Oval 14"/>
          <p:cNvSpPr>
            <a:spLocks noChangeArrowheads="1"/>
          </p:cNvSpPr>
          <p:nvPr/>
        </p:nvSpPr>
        <p:spPr bwMode="auto">
          <a:xfrm rot="1346613">
            <a:off x="468313" y="3460750"/>
            <a:ext cx="4457700" cy="3021013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971550" y="2833688"/>
            <a:ext cx="35290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de-DE" sz="2800" b="1">
                <a:solidFill>
                  <a:srgbClr val="FFFF00"/>
                </a:solidFill>
                <a:latin typeface="宋体" charset="-122"/>
                <a:ea typeface="宋体" charset="-122"/>
              </a:rPr>
              <a:t>垃圾</a:t>
            </a:r>
            <a:r>
              <a:rPr lang="zh-CN" altLang="en-US" sz="2800" b="1">
                <a:solidFill>
                  <a:srgbClr val="FFFF00"/>
                </a:solidFill>
                <a:latin typeface="宋体" charset="-122"/>
                <a:ea typeface="宋体" charset="-122"/>
              </a:rPr>
              <a:t>贮仓</a:t>
            </a:r>
            <a:endParaRPr lang="zh-CN" altLang="de-DE" sz="2800" b="1">
              <a:solidFill>
                <a:srgbClr val="FFFF00"/>
              </a:solidFill>
              <a:latin typeface="宋体" charset="-122"/>
              <a:ea typeface="宋体" charset="-122"/>
            </a:endParaRPr>
          </a:p>
        </p:txBody>
      </p:sp>
      <p:pic>
        <p:nvPicPr>
          <p:cNvPr id="4102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842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8"/>
          <p:cNvSpPr>
            <a:spLocks noChangeArrowheads="1"/>
          </p:cNvSpPr>
          <p:nvPr/>
        </p:nvSpPr>
        <p:spPr bwMode="auto">
          <a:xfrm>
            <a:off x="684213" y="188913"/>
            <a:ext cx="727233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altLang="zh-CN" b="1">
                <a:solidFill>
                  <a:schemeClr val="bg1"/>
                </a:solidFill>
                <a:ea typeface="宋体" charset="-122"/>
              </a:rPr>
              <a:t>  </a:t>
            </a:r>
            <a:r>
              <a:rPr lang="de-DE" altLang="zh-CN" sz="2400" b="1">
                <a:solidFill>
                  <a:schemeClr val="bg1"/>
                </a:solidFill>
                <a:ea typeface="宋体" charset="-122"/>
              </a:rPr>
              <a:t>VIC</a:t>
            </a:r>
            <a:r>
              <a:rPr lang="de-DE" altLang="zh-CN" b="1">
                <a:solidFill>
                  <a:schemeClr val="bg1"/>
                </a:solidFill>
                <a:ea typeface="宋体" charset="-122"/>
              </a:rPr>
              <a:t> </a:t>
            </a:r>
            <a:r>
              <a:rPr lang="de-DE" altLang="zh-CN" sz="1400" b="1">
                <a:solidFill>
                  <a:srgbClr val="FF0000"/>
                </a:solidFill>
                <a:ea typeface="宋体" charset="-122"/>
              </a:rPr>
              <a:t>Science and Technology Development UG</a:t>
            </a:r>
          </a:p>
        </p:txBody>
      </p:sp>
    </p:spTree>
  </p:cSld>
  <p:clrMapOvr>
    <a:masterClrMapping/>
  </p:clrMapOvr>
  <p:transition spd="med" advClick="0" advTm="20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110" grpId="0" animBg="1"/>
      <p:bldP spid="4112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090519_036"/>
          <p:cNvPicPr>
            <a:picLocks noChangeAspect="1" noChangeArrowheads="1"/>
          </p:cNvPicPr>
          <p:nvPr>
            <p:ph/>
          </p:nvPr>
        </p:nvPicPr>
        <p:blipFill>
          <a:blip r:embed="rId3" cstate="print">
            <a:lum bright="6000"/>
          </a:blip>
          <a:srcRect/>
          <a:stretch>
            <a:fillRect/>
          </a:stretch>
        </p:blipFill>
        <p:spPr>
          <a:xfrm>
            <a:off x="323850" y="1557338"/>
            <a:ext cx="8496300" cy="5040312"/>
          </a:xfrm>
          <a:noFill/>
        </p:spPr>
      </p:pic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0" y="981075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de-DE" sz="2000" b="1">
                <a:solidFill>
                  <a:schemeClr val="bg1"/>
                </a:solidFill>
                <a:latin typeface="宋体" charset="-122"/>
                <a:ea typeface="宋体" charset="-122"/>
              </a:rPr>
              <a:t>操作人员从这里控制和监测</a:t>
            </a:r>
            <a:r>
              <a:rPr lang="zh-CN" altLang="en-US" sz="2000" b="1">
                <a:solidFill>
                  <a:schemeClr val="bg1"/>
                </a:solidFill>
                <a:latin typeface="宋体" charset="-122"/>
                <a:ea typeface="宋体" charset="-122"/>
              </a:rPr>
              <a:t>所有</a:t>
            </a:r>
            <a:r>
              <a:rPr lang="zh-CN" altLang="de-DE" sz="2000" b="1">
                <a:solidFill>
                  <a:schemeClr val="bg1"/>
                </a:solidFill>
                <a:latin typeface="宋体" charset="-122"/>
                <a:ea typeface="宋体" charset="-122"/>
              </a:rPr>
              <a:t>设备</a:t>
            </a:r>
          </a:p>
        </p:txBody>
      </p:sp>
      <p:pic>
        <p:nvPicPr>
          <p:cNvPr id="3174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90575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Rectangle 6"/>
          <p:cNvSpPr>
            <a:spLocks noChangeArrowheads="1"/>
          </p:cNvSpPr>
          <p:nvPr/>
        </p:nvSpPr>
        <p:spPr bwMode="auto">
          <a:xfrm>
            <a:off x="827088" y="260350"/>
            <a:ext cx="635158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altLang="zh-CN" sz="2400" b="1">
                <a:solidFill>
                  <a:schemeClr val="bg1"/>
                </a:solidFill>
                <a:ea typeface="宋体" charset="-122"/>
              </a:rPr>
              <a:t>VIC</a:t>
            </a:r>
            <a:r>
              <a:rPr lang="de-DE" altLang="zh-CN" b="1">
                <a:solidFill>
                  <a:schemeClr val="bg1"/>
                </a:solidFill>
                <a:ea typeface="宋体" charset="-122"/>
              </a:rPr>
              <a:t> </a:t>
            </a:r>
            <a:r>
              <a:rPr lang="de-DE" altLang="zh-CN" sz="1400" b="1">
                <a:solidFill>
                  <a:srgbClr val="FF0000"/>
                </a:solidFill>
                <a:ea typeface="宋体" charset="-122"/>
              </a:rPr>
              <a:t>Science and Technology Development UG</a:t>
            </a:r>
          </a:p>
        </p:txBody>
      </p:sp>
    </p:spTree>
  </p:cSld>
  <p:clrMapOvr>
    <a:masterClrMapping/>
  </p:clrMapOvr>
  <p:transition spd="med" advClick="0" advTm="20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3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0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4" name="Picture 6" descr="IMGP0502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>
            <a:lum bright="24000" contrast="12000"/>
          </a:blip>
          <a:srcRect/>
          <a:stretch>
            <a:fillRect/>
          </a:stretch>
        </p:blipFill>
        <p:spPr>
          <a:xfrm>
            <a:off x="395288" y="2133600"/>
            <a:ext cx="4176712" cy="3167063"/>
          </a:xfrm>
          <a:noFill/>
        </p:spPr>
      </p:pic>
      <p:pic>
        <p:nvPicPr>
          <p:cNvPr id="78861" name="Picture 13" descr="IMGP0501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print">
            <a:lum bright="24000" contrast="18000"/>
          </a:blip>
          <a:srcRect/>
          <a:stretch>
            <a:fillRect/>
          </a:stretch>
        </p:blipFill>
        <p:spPr>
          <a:xfrm>
            <a:off x="5018088" y="1773238"/>
            <a:ext cx="3455987" cy="4535487"/>
          </a:xfrm>
          <a:noFill/>
        </p:spPr>
      </p:pic>
      <p:sp>
        <p:nvSpPr>
          <p:cNvPr id="78864" name="Text Box 16"/>
          <p:cNvSpPr txBox="1">
            <a:spLocks noChangeArrowheads="1"/>
          </p:cNvSpPr>
          <p:nvPr/>
        </p:nvSpPr>
        <p:spPr bwMode="auto">
          <a:xfrm>
            <a:off x="250825" y="1484313"/>
            <a:ext cx="4608513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zh-CN" altLang="de-DE" sz="2400" b="1">
                <a:solidFill>
                  <a:srgbClr val="FFFF00"/>
                </a:solidFill>
                <a:latin typeface="宋体" charset="-122"/>
                <a:ea typeface="宋体" charset="-122"/>
              </a:rPr>
              <a:t>能量消耗监控</a:t>
            </a:r>
            <a:r>
              <a:rPr lang="de-DE" altLang="zh-CN" sz="2400" b="1">
                <a:solidFill>
                  <a:srgbClr val="FFFF00"/>
                </a:solidFill>
                <a:latin typeface="宋体" charset="-122"/>
                <a:ea typeface="宋体" charset="-122"/>
              </a:rPr>
              <a:t> </a:t>
            </a:r>
            <a:r>
              <a:rPr lang="de-DE" altLang="zh-CN" sz="2400">
                <a:solidFill>
                  <a:srgbClr val="FFFF00"/>
                </a:solidFill>
                <a:latin typeface="宋体" charset="-122"/>
                <a:ea typeface="宋体" charset="-122"/>
              </a:rPr>
              <a:t>...</a:t>
            </a:r>
          </a:p>
        </p:txBody>
      </p:sp>
      <p:sp>
        <p:nvSpPr>
          <p:cNvPr id="78866" name="Text Box 18"/>
          <p:cNvSpPr txBox="1">
            <a:spLocks noChangeArrowheads="1"/>
          </p:cNvSpPr>
          <p:nvPr/>
        </p:nvSpPr>
        <p:spPr bwMode="auto">
          <a:xfrm>
            <a:off x="395288" y="5300663"/>
            <a:ext cx="3960812" cy="1200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altLang="zh-CN" sz="2400">
                <a:solidFill>
                  <a:srgbClr val="FFFF00"/>
                </a:solidFill>
                <a:ea typeface="宋体" charset="-122"/>
              </a:rPr>
              <a:t>...</a:t>
            </a:r>
            <a:r>
              <a:rPr lang="zh-CN" altLang="de-DE" sz="2400">
                <a:solidFill>
                  <a:srgbClr val="FFFF00"/>
                </a:solidFill>
                <a:latin typeface="宋体" charset="-122"/>
                <a:ea typeface="宋体" charset="-122"/>
              </a:rPr>
              <a:t>例如从拍摄的显示屏照片上可以看到每小时输送到公共电网电量是</a:t>
            </a:r>
            <a:r>
              <a:rPr lang="de-DE" altLang="zh-CN" sz="2400">
                <a:solidFill>
                  <a:srgbClr val="FFFF00"/>
                </a:solidFill>
                <a:latin typeface="宋体" charset="-122"/>
                <a:ea typeface="宋体" charset="-122"/>
              </a:rPr>
              <a:t>331kW.</a:t>
            </a:r>
          </a:p>
        </p:txBody>
      </p:sp>
      <p:sp>
        <p:nvSpPr>
          <p:cNvPr id="78867" name="Text Box 19"/>
          <p:cNvSpPr txBox="1">
            <a:spLocks noChangeArrowheads="1"/>
          </p:cNvSpPr>
          <p:nvPr/>
        </p:nvSpPr>
        <p:spPr bwMode="auto">
          <a:xfrm>
            <a:off x="4787900" y="1268413"/>
            <a:ext cx="4608513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zh-CN" altLang="de-DE" sz="2400" b="1">
                <a:solidFill>
                  <a:srgbClr val="FFFF00"/>
                </a:solidFill>
                <a:latin typeface="宋体" charset="-122"/>
                <a:ea typeface="宋体" charset="-122"/>
              </a:rPr>
              <a:t>自动化控制设备</a:t>
            </a:r>
            <a:r>
              <a:rPr lang="de-DE" altLang="zh-CN" sz="2400" b="1">
                <a:solidFill>
                  <a:srgbClr val="FFFF00"/>
                </a:solidFill>
                <a:latin typeface="宋体" charset="-122"/>
                <a:ea typeface="宋体" charset="-122"/>
              </a:rPr>
              <a:t> </a:t>
            </a:r>
            <a:r>
              <a:rPr lang="de-DE" altLang="zh-CN" sz="2400">
                <a:solidFill>
                  <a:srgbClr val="FFFF00"/>
                </a:solidFill>
                <a:ea typeface="宋体" charset="-122"/>
              </a:rPr>
              <a:t>...</a:t>
            </a:r>
          </a:p>
        </p:txBody>
      </p:sp>
      <p:sp>
        <p:nvSpPr>
          <p:cNvPr id="78868" name="Text Box 20"/>
          <p:cNvSpPr txBox="1">
            <a:spLocks noChangeArrowheads="1"/>
          </p:cNvSpPr>
          <p:nvPr/>
        </p:nvSpPr>
        <p:spPr bwMode="auto">
          <a:xfrm>
            <a:off x="4535488" y="6381750"/>
            <a:ext cx="46085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de-DE" altLang="zh-CN" sz="2400">
                <a:solidFill>
                  <a:srgbClr val="FFFF00"/>
                </a:solidFill>
                <a:latin typeface="宋体" charset="-122"/>
                <a:ea typeface="宋体" charset="-122"/>
              </a:rPr>
              <a:t>... </a:t>
            </a:r>
            <a:r>
              <a:rPr lang="zh-CN" altLang="de-DE" sz="2400">
                <a:solidFill>
                  <a:srgbClr val="FFFF00"/>
                </a:solidFill>
                <a:latin typeface="宋体" charset="-122"/>
                <a:ea typeface="宋体" charset="-122"/>
              </a:rPr>
              <a:t>安全技术</a:t>
            </a:r>
            <a:endParaRPr lang="de-DE" altLang="zh-CN" sz="2400">
              <a:solidFill>
                <a:srgbClr val="FFFF00"/>
              </a:solidFill>
              <a:latin typeface="宋体" charset="-122"/>
              <a:ea typeface="宋体" charset="-122"/>
            </a:endParaRPr>
          </a:p>
        </p:txBody>
      </p:sp>
      <p:sp>
        <p:nvSpPr>
          <p:cNvPr id="78870" name="Text Box 22"/>
          <p:cNvSpPr txBox="1">
            <a:spLocks noChangeArrowheads="1"/>
          </p:cNvSpPr>
          <p:nvPr/>
        </p:nvSpPr>
        <p:spPr bwMode="auto">
          <a:xfrm>
            <a:off x="0" y="620713"/>
            <a:ext cx="91440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de-DE" sz="2600" b="1">
                <a:solidFill>
                  <a:schemeClr val="bg1"/>
                </a:solidFill>
                <a:latin typeface="宋体" charset="-122"/>
                <a:ea typeface="宋体" charset="-122"/>
              </a:rPr>
              <a:t>显示设备和控制元件</a:t>
            </a:r>
            <a:r>
              <a:rPr lang="zh-CN" altLang="en-US" sz="2600" b="1">
                <a:solidFill>
                  <a:schemeClr val="bg1"/>
                </a:solidFill>
                <a:latin typeface="宋体" charset="-122"/>
                <a:ea typeface="宋体" charset="-122"/>
              </a:rPr>
              <a:t>也</a:t>
            </a:r>
            <a:r>
              <a:rPr lang="zh-CN" altLang="de-DE" sz="2600" b="1">
                <a:solidFill>
                  <a:schemeClr val="bg1"/>
                </a:solidFill>
                <a:latin typeface="宋体" charset="-122"/>
                <a:ea typeface="宋体" charset="-122"/>
              </a:rPr>
              <a:t>位于控制室</a:t>
            </a:r>
            <a:endParaRPr lang="de-DE" altLang="zh-CN" sz="2600" b="1">
              <a:solidFill>
                <a:schemeClr val="bg1"/>
              </a:solidFill>
              <a:latin typeface="宋体" charset="-122"/>
              <a:ea typeface="宋体" charset="-122"/>
            </a:endParaRPr>
          </a:p>
        </p:txBody>
      </p:sp>
      <p:pic>
        <p:nvPicPr>
          <p:cNvPr id="32777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790575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8" name="Rectangle 11"/>
          <p:cNvSpPr>
            <a:spLocks noChangeArrowheads="1"/>
          </p:cNvSpPr>
          <p:nvPr/>
        </p:nvSpPr>
        <p:spPr bwMode="auto">
          <a:xfrm>
            <a:off x="827088" y="260350"/>
            <a:ext cx="635158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altLang="zh-CN" sz="2400" b="1">
                <a:solidFill>
                  <a:schemeClr val="bg1"/>
                </a:solidFill>
                <a:ea typeface="宋体" charset="-122"/>
              </a:rPr>
              <a:t>VIC </a:t>
            </a:r>
            <a:r>
              <a:rPr lang="de-DE" altLang="zh-CN" sz="1400" b="1">
                <a:solidFill>
                  <a:srgbClr val="FF0000"/>
                </a:solidFill>
                <a:ea typeface="宋体" charset="-122"/>
              </a:rPr>
              <a:t>Science and Technology Development UG</a:t>
            </a:r>
          </a:p>
        </p:txBody>
      </p:sp>
    </p:spTree>
  </p:cSld>
  <p:clrMapOvr>
    <a:masterClrMapping/>
  </p:clrMapOvr>
  <p:transition spd="med" advClick="0" advTm="20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"/>
                                        <p:tgtEl>
                                          <p:spTgt spid="78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8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8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8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8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3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8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8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64" grpId="0"/>
      <p:bldP spid="78866" grpId="0"/>
      <p:bldP spid="78867" grpId="0"/>
      <p:bldP spid="78868" grpId="0"/>
      <p:bldP spid="78870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9" descr="DeponieBurgau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773238"/>
            <a:ext cx="8424862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Oval 6"/>
          <p:cNvSpPr>
            <a:spLocks noChangeArrowheads="1"/>
          </p:cNvSpPr>
          <p:nvPr/>
        </p:nvSpPr>
        <p:spPr bwMode="auto">
          <a:xfrm>
            <a:off x="1763713" y="2997200"/>
            <a:ext cx="6715125" cy="2943225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538163" y="5373688"/>
            <a:ext cx="33131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de-DE" sz="2800" b="1">
                <a:solidFill>
                  <a:srgbClr val="FFFF00"/>
                </a:solidFill>
                <a:latin typeface="宋体" charset="-122"/>
                <a:ea typeface="宋体" charset="-122"/>
              </a:rPr>
              <a:t>垃圾堆放场</a:t>
            </a:r>
            <a:r>
              <a:rPr lang="de-DE" altLang="zh-CN" sz="2800" b="1">
                <a:solidFill>
                  <a:srgbClr val="FFFF00"/>
                </a:solidFill>
                <a:latin typeface="宋体" charset="-122"/>
                <a:ea typeface="宋体" charset="-122"/>
              </a:rPr>
              <a:t> </a:t>
            </a:r>
            <a:r>
              <a:rPr lang="zh-CN" altLang="de-DE" sz="2800" b="1">
                <a:solidFill>
                  <a:srgbClr val="FFFF00"/>
                </a:solidFill>
                <a:latin typeface="宋体" charset="-122"/>
                <a:ea typeface="宋体" charset="-122"/>
              </a:rPr>
              <a:t>布尔高</a:t>
            </a:r>
            <a:endParaRPr lang="de-DE" altLang="zh-CN" sz="2800">
              <a:solidFill>
                <a:srgbClr val="FFFF00"/>
              </a:solidFill>
              <a:ea typeface="宋体" charset="-122"/>
            </a:endParaRP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323850" y="903288"/>
            <a:ext cx="7981950" cy="11699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7. </a:t>
            </a:r>
            <a:r>
              <a:rPr lang="zh-CN" altLang="de-DE" sz="2800" b="1">
                <a:solidFill>
                  <a:srgbClr val="FFFF00"/>
                </a:solidFill>
                <a:latin typeface="宋体" charset="-122"/>
                <a:ea typeface="宋体" charset="-122"/>
              </a:rPr>
              <a:t>垃圾堆放场</a:t>
            </a:r>
            <a:endParaRPr lang="de-DE" altLang="zh-CN" sz="2800" b="1">
              <a:solidFill>
                <a:srgbClr val="FFFF00"/>
              </a:solidFill>
              <a:latin typeface="宋体" charset="-122"/>
              <a:ea typeface="宋体" charset="-122"/>
            </a:endParaRPr>
          </a:p>
          <a:p>
            <a:pPr eaLnBrk="1" hangingPunct="1">
              <a:spcBef>
                <a:spcPct val="50000"/>
              </a:spcBef>
            </a:pPr>
            <a:endParaRPr lang="de-DE" sz="28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4040188" y="6021388"/>
            <a:ext cx="17478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de-DE" sz="2400" b="1">
                <a:solidFill>
                  <a:srgbClr val="FF9900"/>
                </a:solidFill>
                <a:latin typeface="宋体" charset="-122"/>
                <a:ea typeface="宋体" charset="-122"/>
              </a:rPr>
              <a:t>堆放场区 </a:t>
            </a:r>
            <a:r>
              <a:rPr lang="de-DE" altLang="zh-CN" sz="2400" b="1">
                <a:solidFill>
                  <a:srgbClr val="FF9900"/>
                </a:solidFill>
                <a:ea typeface="宋体" charset="-122"/>
              </a:rPr>
              <a:t>1</a:t>
            </a: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2959100" y="2127250"/>
            <a:ext cx="2652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de-DE" sz="2400" b="1">
                <a:solidFill>
                  <a:srgbClr val="FF9900"/>
                </a:solidFill>
                <a:latin typeface="宋体" charset="-122"/>
                <a:ea typeface="宋体" charset="-122"/>
              </a:rPr>
              <a:t>堆放场区 </a:t>
            </a:r>
            <a:r>
              <a:rPr lang="de-DE" altLang="zh-CN" sz="2400" b="1">
                <a:solidFill>
                  <a:srgbClr val="FF9900"/>
                </a:solidFill>
                <a:ea typeface="宋体" charset="-122"/>
              </a:rPr>
              <a:t>2 und 3</a:t>
            </a:r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6011863" y="2420938"/>
            <a:ext cx="17494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de-DE" sz="2400" b="1">
                <a:solidFill>
                  <a:srgbClr val="FF9900"/>
                </a:solidFill>
                <a:latin typeface="宋体" charset="-122"/>
                <a:ea typeface="宋体" charset="-122"/>
              </a:rPr>
              <a:t>堆放场区 </a:t>
            </a:r>
            <a:r>
              <a:rPr lang="de-DE" altLang="zh-CN" sz="2400" b="1">
                <a:solidFill>
                  <a:srgbClr val="FF9900"/>
                </a:solidFill>
                <a:ea typeface="宋体" charset="-122"/>
              </a:rPr>
              <a:t>4</a:t>
            </a:r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 flipH="1">
            <a:off x="2627313" y="2636838"/>
            <a:ext cx="1439862" cy="129540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8686" name="Line 14"/>
          <p:cNvSpPr>
            <a:spLocks noChangeShapeType="1"/>
          </p:cNvSpPr>
          <p:nvPr/>
        </p:nvSpPr>
        <p:spPr bwMode="auto">
          <a:xfrm flipH="1">
            <a:off x="4284663" y="2708275"/>
            <a:ext cx="647700" cy="720725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8687" name="Line 15"/>
          <p:cNvSpPr>
            <a:spLocks noChangeShapeType="1"/>
          </p:cNvSpPr>
          <p:nvPr/>
        </p:nvSpPr>
        <p:spPr bwMode="auto">
          <a:xfrm flipH="1">
            <a:off x="6948488" y="2924175"/>
            <a:ext cx="0" cy="1008063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8688" name="Line 16"/>
          <p:cNvSpPr>
            <a:spLocks noChangeShapeType="1"/>
          </p:cNvSpPr>
          <p:nvPr/>
        </p:nvSpPr>
        <p:spPr bwMode="auto">
          <a:xfrm flipV="1">
            <a:off x="4932363" y="4581525"/>
            <a:ext cx="0" cy="1439863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33805" name="Text Box 21"/>
          <p:cNvSpPr txBox="1">
            <a:spLocks noChangeArrowheads="1"/>
          </p:cNvSpPr>
          <p:nvPr/>
        </p:nvSpPr>
        <p:spPr bwMode="auto">
          <a:xfrm>
            <a:off x="0" y="1341438"/>
            <a:ext cx="9144000" cy="1016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altLang="zh-CN" sz="2400">
                <a:ea typeface="宋体" charset="-122"/>
              </a:rPr>
              <a:t>    </a:t>
            </a:r>
            <a:r>
              <a:rPr lang="zh-CN" altLang="de-DE" sz="2400">
                <a:solidFill>
                  <a:schemeClr val="bg1"/>
                </a:solidFill>
                <a:latin typeface="宋体" charset="-122"/>
                <a:ea typeface="宋体" charset="-122"/>
              </a:rPr>
              <a:t>剩余垃圾堆放场位于热分解设备附近</a:t>
            </a:r>
            <a:endParaRPr lang="de-DE" altLang="zh-CN" sz="2400">
              <a:solidFill>
                <a:schemeClr val="bg1"/>
              </a:solidFill>
              <a:latin typeface="宋体" charset="-122"/>
              <a:ea typeface="宋体" charset="-122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de-DE" altLang="zh-CN" sz="2400">
                <a:solidFill>
                  <a:schemeClr val="bg1"/>
                </a:solidFill>
                <a:ea typeface="宋体" charset="-122"/>
              </a:rPr>
              <a:t>.</a:t>
            </a:r>
          </a:p>
        </p:txBody>
      </p:sp>
      <p:pic>
        <p:nvPicPr>
          <p:cNvPr id="33806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90575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7" name="Rectangle 16"/>
          <p:cNvSpPr>
            <a:spLocks noChangeArrowheads="1"/>
          </p:cNvSpPr>
          <p:nvPr/>
        </p:nvSpPr>
        <p:spPr bwMode="auto">
          <a:xfrm>
            <a:off x="900113" y="260350"/>
            <a:ext cx="62785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altLang="zh-CN" sz="2400" b="1">
                <a:solidFill>
                  <a:schemeClr val="bg1"/>
                </a:solidFill>
                <a:ea typeface="宋体" charset="-122"/>
              </a:rPr>
              <a:t>VIC </a:t>
            </a:r>
            <a:r>
              <a:rPr lang="de-DE" altLang="zh-CN" sz="1400" b="1">
                <a:solidFill>
                  <a:srgbClr val="FF0000"/>
                </a:solidFill>
                <a:ea typeface="宋体" charset="-122"/>
              </a:rPr>
              <a:t>Science and Technology Development UG</a:t>
            </a:r>
          </a:p>
        </p:txBody>
      </p:sp>
    </p:spTree>
  </p:cSld>
  <p:clrMapOvr>
    <a:masterClrMapping/>
  </p:clrMapOvr>
  <p:transition spd="med" advClick="0" advTm="20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1" presetID="2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3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6" presetID="2" presetClass="entr" presetSubtype="3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46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 animBg="1"/>
      <p:bldP spid="28679" grpId="0" autoUpdateAnimBg="0"/>
      <p:bldP spid="28680" grpId="0" autoUpdateAnimBg="0"/>
      <p:bldP spid="28681" grpId="0"/>
      <p:bldP spid="28683" grpId="0"/>
      <p:bldP spid="28684" grpId="0"/>
      <p:bldP spid="28685" grpId="0" animBg="1"/>
      <p:bldP spid="28686" grpId="0" animBg="1"/>
      <p:bldP spid="28687" grpId="0" animBg="1"/>
      <p:bldP spid="2868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90575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15"/>
          <p:cNvSpPr>
            <a:spLocks noChangeArrowheads="1"/>
          </p:cNvSpPr>
          <p:nvPr/>
        </p:nvSpPr>
        <p:spPr bwMode="auto">
          <a:xfrm>
            <a:off x="900113" y="260350"/>
            <a:ext cx="62785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altLang="zh-CN" sz="2400" b="1">
                <a:solidFill>
                  <a:schemeClr val="bg1"/>
                </a:solidFill>
                <a:ea typeface="宋体" charset="-122"/>
              </a:rPr>
              <a:t>VIC </a:t>
            </a:r>
            <a:r>
              <a:rPr lang="de-DE" altLang="zh-CN" sz="1400" b="1">
                <a:solidFill>
                  <a:srgbClr val="FF0000"/>
                </a:solidFill>
                <a:ea typeface="宋体" charset="-122"/>
              </a:rPr>
              <a:t>Science and Technology Development UG</a:t>
            </a:r>
          </a:p>
        </p:txBody>
      </p:sp>
      <p:pic>
        <p:nvPicPr>
          <p:cNvPr id="34820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908050"/>
            <a:ext cx="4752975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1484313"/>
            <a:ext cx="6461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00338" y="3644900"/>
            <a:ext cx="531812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823" name="Text Box 20"/>
          <p:cNvSpPr txBox="1">
            <a:spLocks noChangeArrowheads="1"/>
          </p:cNvSpPr>
          <p:nvPr/>
        </p:nvSpPr>
        <p:spPr bwMode="auto">
          <a:xfrm>
            <a:off x="5148263" y="1412875"/>
            <a:ext cx="3995737" cy="1077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de-DE" sz="3200" b="1">
                <a:latin typeface="宋体" charset="-122"/>
                <a:ea typeface="宋体" charset="-122"/>
              </a:rPr>
              <a:t>感谢各位倾听</a:t>
            </a:r>
            <a:endParaRPr lang="de-DE" altLang="zh-CN" sz="3200" b="1">
              <a:latin typeface="宋体" charset="-122"/>
              <a:ea typeface="宋体" charset="-122"/>
            </a:endParaRPr>
          </a:p>
          <a:p>
            <a:r>
              <a:rPr lang="zh-CN" altLang="de-DE" sz="3200" b="1">
                <a:latin typeface="宋体" charset="-122"/>
                <a:ea typeface="宋体" charset="-122"/>
              </a:rPr>
              <a:t>谢谢您的参与</a:t>
            </a:r>
            <a:r>
              <a:rPr lang="de-DE" altLang="zh-CN" sz="3200" b="1">
                <a:latin typeface="宋体" charset="-122"/>
                <a:ea typeface="宋体" charset="-122"/>
              </a:rPr>
              <a:t>!!!</a:t>
            </a:r>
          </a:p>
        </p:txBody>
      </p:sp>
    </p:spTree>
  </p:cSld>
  <p:clrMapOvr>
    <a:masterClrMapping/>
  </p:clrMapOvr>
  <p:transition spd="med" advClick="0" advTm="20000"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Picture 1032" descr="090518_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700213"/>
            <a:ext cx="856932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1033" descr="090707_006"/>
          <p:cNvPicPr>
            <a:picLocks noChangeAspect="1" noChangeArrowheads="1"/>
          </p:cNvPicPr>
          <p:nvPr/>
        </p:nvPicPr>
        <p:blipFill>
          <a:blip r:embed="rId4" cstate="print">
            <a:lum bright="18000" contrast="12000"/>
          </a:blip>
          <a:srcRect/>
          <a:stretch>
            <a:fillRect/>
          </a:stretch>
        </p:blipFill>
        <p:spPr bwMode="auto">
          <a:xfrm>
            <a:off x="468313" y="836613"/>
            <a:ext cx="4751387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ext Box 1026"/>
          <p:cNvSpPr txBox="1">
            <a:spLocks noChangeArrowheads="1"/>
          </p:cNvSpPr>
          <p:nvPr/>
        </p:nvSpPr>
        <p:spPr bwMode="auto">
          <a:xfrm>
            <a:off x="371475" y="5851525"/>
            <a:ext cx="83820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de-DE" sz="2800">
                <a:solidFill>
                  <a:srgbClr val="FFFF00"/>
                </a:solidFill>
                <a:latin typeface="宋体" charset="-122"/>
                <a:ea typeface="宋体" charset="-122"/>
              </a:rPr>
              <a:t>垃圾收集车运送来</a:t>
            </a:r>
            <a:r>
              <a:rPr lang="zh-CN" altLang="en-US" sz="2800">
                <a:solidFill>
                  <a:srgbClr val="FFFF00"/>
                </a:solidFill>
                <a:latin typeface="宋体" charset="-122"/>
                <a:ea typeface="宋体" charset="-122"/>
              </a:rPr>
              <a:t>的</a:t>
            </a:r>
            <a:r>
              <a:rPr lang="zh-CN" altLang="de-DE" sz="2800">
                <a:solidFill>
                  <a:srgbClr val="FFFF00"/>
                </a:solidFill>
                <a:latin typeface="宋体" charset="-122"/>
                <a:ea typeface="宋体" charset="-122"/>
              </a:rPr>
              <a:t>垃圾</a:t>
            </a:r>
            <a:r>
              <a:rPr lang="zh-CN" altLang="en-US" sz="2800">
                <a:solidFill>
                  <a:srgbClr val="FFFF00"/>
                </a:solidFill>
                <a:latin typeface="宋体" charset="-122"/>
                <a:ea typeface="宋体" charset="-122"/>
              </a:rPr>
              <a:t>，</a:t>
            </a:r>
            <a:r>
              <a:rPr lang="zh-CN" altLang="de-DE" sz="2800">
                <a:solidFill>
                  <a:srgbClr val="FFFF00"/>
                </a:solidFill>
                <a:latin typeface="宋体" charset="-122"/>
                <a:ea typeface="宋体" charset="-122"/>
              </a:rPr>
              <a:t>在入贮仓之前进行称重。</a:t>
            </a:r>
          </a:p>
        </p:txBody>
      </p:sp>
      <p:pic>
        <p:nvPicPr>
          <p:cNvPr id="512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6842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Rectangle 8"/>
          <p:cNvSpPr>
            <a:spLocks noChangeArrowheads="1"/>
          </p:cNvSpPr>
          <p:nvPr/>
        </p:nvSpPr>
        <p:spPr bwMode="auto">
          <a:xfrm>
            <a:off x="684213" y="188913"/>
            <a:ext cx="80645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altLang="zh-CN" sz="2400" b="1">
                <a:solidFill>
                  <a:schemeClr val="bg1"/>
                </a:solidFill>
                <a:ea typeface="宋体" charset="-122"/>
              </a:rPr>
              <a:t>VIC</a:t>
            </a:r>
            <a:r>
              <a:rPr lang="de-DE" altLang="zh-CN" sz="1400" b="1">
                <a:solidFill>
                  <a:schemeClr val="bg1"/>
                </a:solidFill>
                <a:ea typeface="宋体" charset="-122"/>
              </a:rPr>
              <a:t> </a:t>
            </a:r>
            <a:r>
              <a:rPr lang="de-DE" altLang="zh-CN" sz="1400" b="1">
                <a:solidFill>
                  <a:srgbClr val="FF0000"/>
                </a:solidFill>
                <a:ea typeface="宋体" charset="-122"/>
              </a:rPr>
              <a:t>Science and Technology Development UG</a:t>
            </a:r>
          </a:p>
        </p:txBody>
      </p:sp>
    </p:spTree>
  </p:cSld>
  <p:clrMapOvr>
    <a:masterClrMapping/>
  </p:clrMapOvr>
  <p:transition spd="med" advClick="0" advTm="20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9" name="Picture 7" descr="090520_025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>
            <a:lum bright="12000" contrast="12000"/>
          </a:blip>
          <a:srcRect/>
          <a:stretch>
            <a:fillRect/>
          </a:stretch>
        </p:blipFill>
        <p:spPr>
          <a:xfrm>
            <a:off x="250825" y="765175"/>
            <a:ext cx="5903913" cy="3448050"/>
          </a:xfrm>
          <a:noFill/>
        </p:spPr>
      </p:pic>
      <p:pic>
        <p:nvPicPr>
          <p:cNvPr id="49163" name="Picture 11" descr="090519_001"/>
          <p:cNvPicPr>
            <a:picLocks noChangeAspect="1" noChangeArrowheads="1"/>
          </p:cNvPicPr>
          <p:nvPr>
            <p:ph sz="half" idx="1"/>
          </p:nvPr>
        </p:nvPicPr>
        <p:blipFill>
          <a:blip r:embed="rId4" cstate="print">
            <a:lum bright="12000" contrast="12000"/>
          </a:blip>
          <a:srcRect/>
          <a:stretch>
            <a:fillRect/>
          </a:stretch>
        </p:blipFill>
        <p:spPr>
          <a:xfrm>
            <a:off x="3995738" y="3500438"/>
            <a:ext cx="4968875" cy="3160712"/>
          </a:xfrm>
          <a:noFill/>
        </p:spPr>
      </p:pic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6156325" y="981075"/>
            <a:ext cx="27368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de-DE" sz="2800">
                <a:solidFill>
                  <a:srgbClr val="FFFF00"/>
                </a:solidFill>
                <a:latin typeface="宋体" charset="-122"/>
                <a:ea typeface="宋体" charset="-122"/>
              </a:rPr>
              <a:t>垃圾直接倾倒入垃圾贮仓</a:t>
            </a:r>
            <a:r>
              <a:rPr lang="de-DE" altLang="zh-CN" sz="2800">
                <a:solidFill>
                  <a:srgbClr val="FFFF00"/>
                </a:solidFill>
                <a:ea typeface="宋体" charset="-122"/>
              </a:rPr>
              <a:t>, ...</a:t>
            </a:r>
            <a:endParaRPr lang="de-DE" altLang="zh-CN" sz="2800">
              <a:solidFill>
                <a:srgbClr val="FFFF00"/>
              </a:solidFill>
              <a:latin typeface="Comic Sans MS" pitchFamily="66" charset="0"/>
              <a:ea typeface="宋体" charset="-122"/>
            </a:endParaRPr>
          </a:p>
        </p:txBody>
      </p:sp>
      <p:sp>
        <p:nvSpPr>
          <p:cNvPr id="49166" name="Text Box 14"/>
          <p:cNvSpPr txBox="1">
            <a:spLocks noChangeArrowheads="1"/>
          </p:cNvSpPr>
          <p:nvPr/>
        </p:nvSpPr>
        <p:spPr bwMode="auto">
          <a:xfrm>
            <a:off x="250825" y="4797425"/>
            <a:ext cx="3600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altLang="zh-CN" sz="2800">
                <a:solidFill>
                  <a:srgbClr val="FFFF00"/>
                </a:solidFill>
                <a:ea typeface="宋体" charset="-122"/>
              </a:rPr>
              <a:t>...</a:t>
            </a:r>
            <a:r>
              <a:rPr lang="zh-CN" altLang="de-DE" sz="2800">
                <a:solidFill>
                  <a:srgbClr val="FFFF00"/>
                </a:solidFill>
                <a:latin typeface="宋体" charset="-122"/>
                <a:ea typeface="宋体" charset="-122"/>
              </a:rPr>
              <a:t>平均每天</a:t>
            </a:r>
            <a:r>
              <a:rPr lang="de-DE" altLang="zh-CN" sz="2800">
                <a:solidFill>
                  <a:srgbClr val="FFFF00"/>
                </a:solidFill>
                <a:latin typeface="宋体" charset="-122"/>
                <a:ea typeface="宋体" charset="-122"/>
              </a:rPr>
              <a:t>100</a:t>
            </a:r>
            <a:r>
              <a:rPr lang="zh-CN" altLang="de-DE" sz="2800">
                <a:solidFill>
                  <a:srgbClr val="FFFF00"/>
                </a:solidFill>
                <a:latin typeface="宋体" charset="-122"/>
                <a:ea typeface="宋体" charset="-122"/>
              </a:rPr>
              <a:t>吨</a:t>
            </a:r>
            <a:r>
              <a:rPr lang="de-DE" altLang="zh-CN" sz="2800">
                <a:solidFill>
                  <a:srgbClr val="FFFF00"/>
                </a:solidFill>
                <a:ea typeface="宋体" charset="-122"/>
              </a:rPr>
              <a:t>!</a:t>
            </a:r>
            <a:r>
              <a:rPr lang="de-DE" altLang="zh-CN" sz="2800">
                <a:solidFill>
                  <a:srgbClr val="FFFF00"/>
                </a:solidFill>
                <a:latin typeface="Comic Sans MS" pitchFamily="66" charset="0"/>
                <a:ea typeface="宋体" charset="-122"/>
              </a:rPr>
              <a:t> </a:t>
            </a:r>
          </a:p>
        </p:txBody>
      </p:sp>
      <p:pic>
        <p:nvPicPr>
          <p:cNvPr id="6150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7905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Rectangle 8"/>
          <p:cNvSpPr>
            <a:spLocks noChangeArrowheads="1"/>
          </p:cNvSpPr>
          <p:nvPr/>
        </p:nvSpPr>
        <p:spPr bwMode="auto">
          <a:xfrm>
            <a:off x="900113" y="188913"/>
            <a:ext cx="62642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altLang="zh-CN" sz="2400" b="1">
                <a:solidFill>
                  <a:schemeClr val="bg1"/>
                </a:solidFill>
                <a:ea typeface="宋体" charset="-122"/>
              </a:rPr>
              <a:t>VIC</a:t>
            </a:r>
            <a:r>
              <a:rPr lang="de-DE" altLang="zh-CN" b="1">
                <a:solidFill>
                  <a:schemeClr val="bg1"/>
                </a:solidFill>
                <a:ea typeface="宋体" charset="-122"/>
              </a:rPr>
              <a:t> </a:t>
            </a:r>
            <a:r>
              <a:rPr lang="de-DE" altLang="zh-CN" sz="1400" b="1">
                <a:solidFill>
                  <a:srgbClr val="FF0000"/>
                </a:solidFill>
                <a:ea typeface="宋体" charset="-122"/>
              </a:rPr>
              <a:t>Science and Technology Development UG</a:t>
            </a:r>
          </a:p>
        </p:txBody>
      </p:sp>
    </p:spTree>
  </p:cSld>
  <p:clrMapOvr>
    <a:masterClrMapping/>
  </p:clrMapOvr>
  <p:transition spd="med" advClick="0" advTm="20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8" grpId="0" autoUpdateAnimBg="0"/>
      <p:bldP spid="4916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090605_004y"/>
          <p:cNvPicPr>
            <a:picLocks noChangeAspect="1" noChangeArrowheads="1"/>
          </p:cNvPicPr>
          <p:nvPr/>
        </p:nvPicPr>
        <p:blipFill>
          <a:blip r:embed="rId3" cstate="print">
            <a:lum bright="6000" contrast="6000"/>
          </a:blip>
          <a:srcRect/>
          <a:stretch>
            <a:fillRect/>
          </a:stretch>
        </p:blipFill>
        <p:spPr bwMode="auto">
          <a:xfrm>
            <a:off x="179388" y="836613"/>
            <a:ext cx="4541837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4787900" y="1196975"/>
            <a:ext cx="43561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de-DE" sz="2800">
                <a:solidFill>
                  <a:srgbClr val="FFFF00"/>
                </a:solidFill>
                <a:latin typeface="宋体" charset="-122"/>
                <a:ea typeface="宋体" charset="-122"/>
              </a:rPr>
              <a:t>垃圾贮仓能够存放大概</a:t>
            </a:r>
            <a:r>
              <a:rPr lang="de-DE" altLang="zh-CN" sz="2800" b="1">
                <a:solidFill>
                  <a:srgbClr val="FFFF00"/>
                </a:solidFill>
                <a:latin typeface="宋体" charset="-122"/>
                <a:ea typeface="宋体" charset="-122"/>
              </a:rPr>
              <a:t>2400</a:t>
            </a:r>
            <a:r>
              <a:rPr lang="zh-CN" altLang="de-DE" sz="2800" b="1">
                <a:solidFill>
                  <a:srgbClr val="FFFF00"/>
                </a:solidFill>
                <a:latin typeface="宋体" charset="-122"/>
                <a:ea typeface="宋体" charset="-122"/>
              </a:rPr>
              <a:t>立方米</a:t>
            </a:r>
            <a:r>
              <a:rPr lang="zh-CN" altLang="de-DE" sz="2800">
                <a:solidFill>
                  <a:srgbClr val="FFFF00"/>
                </a:solidFill>
                <a:latin typeface="宋体" charset="-122"/>
                <a:ea typeface="宋体" charset="-122"/>
              </a:rPr>
              <a:t>的垃圾</a:t>
            </a:r>
            <a:r>
              <a:rPr lang="de-DE" altLang="zh-CN" sz="2800">
                <a:solidFill>
                  <a:srgbClr val="FFFF00"/>
                </a:solidFill>
                <a:ea typeface="宋体" charset="-122"/>
              </a:rPr>
              <a:t>! </a:t>
            </a:r>
          </a:p>
        </p:txBody>
      </p:sp>
      <p:pic>
        <p:nvPicPr>
          <p:cNvPr id="17413" name="Picture 5" descr="040916_0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429000"/>
            <a:ext cx="4392613" cy="329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7905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Rectangle 7"/>
          <p:cNvSpPr>
            <a:spLocks noChangeArrowheads="1"/>
          </p:cNvSpPr>
          <p:nvPr/>
        </p:nvSpPr>
        <p:spPr bwMode="auto">
          <a:xfrm>
            <a:off x="827088" y="188913"/>
            <a:ext cx="635158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altLang="zh-CN" sz="2400" b="1">
                <a:solidFill>
                  <a:schemeClr val="bg1"/>
                </a:solidFill>
                <a:ea typeface="宋体" charset="-122"/>
              </a:rPr>
              <a:t>VIC</a:t>
            </a:r>
            <a:r>
              <a:rPr lang="de-DE" altLang="zh-CN" b="1">
                <a:solidFill>
                  <a:schemeClr val="bg1"/>
                </a:solidFill>
                <a:ea typeface="宋体" charset="-122"/>
              </a:rPr>
              <a:t> </a:t>
            </a:r>
            <a:r>
              <a:rPr lang="de-DE" altLang="zh-CN" sz="1400" b="1">
                <a:solidFill>
                  <a:srgbClr val="FF0000"/>
                </a:solidFill>
                <a:ea typeface="宋体" charset="-122"/>
              </a:rPr>
              <a:t>Science and Technology Development UG</a:t>
            </a:r>
          </a:p>
        </p:txBody>
      </p:sp>
    </p:spTree>
  </p:cSld>
  <p:clrMapOvr>
    <a:masterClrMapping/>
  </p:clrMapOvr>
  <p:transition spd="med" advClick="0" advTm="20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050"/>
          <p:cNvSpPr txBox="1">
            <a:spLocks noChangeArrowheads="1"/>
          </p:cNvSpPr>
          <p:nvPr/>
        </p:nvSpPr>
        <p:spPr bwMode="auto">
          <a:xfrm>
            <a:off x="457200" y="1905000"/>
            <a:ext cx="8305800" cy="4270375"/>
          </a:xfrm>
          <a:prstGeom prst="rect">
            <a:avLst/>
          </a:prstGeom>
          <a:noFill/>
          <a:ln w="76200">
            <a:pattFill prst="sphere">
              <a:fgClr>
                <a:schemeClr val="tx1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5000"/>
              </a:lnSpc>
              <a:spcBef>
                <a:spcPct val="100000"/>
              </a:spcBef>
            </a:pPr>
            <a:endParaRPr lang="de-DE" altLang="zh-CN" sz="1000" b="1">
              <a:latin typeface="Comic Sans MS" pitchFamily="66" charset="0"/>
              <a:ea typeface="宋体" charset="-122"/>
            </a:endParaRPr>
          </a:p>
          <a:p>
            <a:r>
              <a:rPr lang="zh-CN" altLang="de-DE" sz="3200" b="1">
                <a:solidFill>
                  <a:srgbClr val="000066"/>
                </a:solidFill>
                <a:latin typeface="宋体" charset="-122"/>
                <a:ea typeface="宋体" charset="-122"/>
              </a:rPr>
              <a:t>大概占</a:t>
            </a:r>
            <a:r>
              <a:rPr lang="de-DE" altLang="zh-CN" sz="3200" b="1">
                <a:solidFill>
                  <a:srgbClr val="000066"/>
                </a:solidFill>
                <a:latin typeface="宋体" charset="-122"/>
                <a:ea typeface="宋体" charset="-122"/>
              </a:rPr>
              <a:t>50%	</a:t>
            </a:r>
            <a:r>
              <a:rPr lang="zh-CN" altLang="de-DE" sz="3200" b="1">
                <a:solidFill>
                  <a:srgbClr val="000066"/>
                </a:solidFill>
                <a:latin typeface="宋体" charset="-122"/>
                <a:ea typeface="宋体" charset="-122"/>
              </a:rPr>
              <a:t>生活垃圾</a:t>
            </a:r>
            <a:endParaRPr lang="de-DE" altLang="zh-CN" sz="3200" b="1">
              <a:solidFill>
                <a:srgbClr val="000066"/>
              </a:solidFill>
              <a:latin typeface="宋体" charset="-122"/>
              <a:ea typeface="宋体" charset="-122"/>
            </a:endParaRPr>
          </a:p>
          <a:p>
            <a:endParaRPr lang="de-DE" altLang="zh-CN" sz="3200" b="1">
              <a:solidFill>
                <a:srgbClr val="000066"/>
              </a:solidFill>
              <a:latin typeface="宋体" charset="-122"/>
              <a:ea typeface="宋体" charset="-122"/>
            </a:endParaRPr>
          </a:p>
          <a:p>
            <a:r>
              <a:rPr lang="zh-CN" altLang="de-DE" sz="3200" b="1">
                <a:solidFill>
                  <a:srgbClr val="000066"/>
                </a:solidFill>
                <a:latin typeface="宋体" charset="-122"/>
                <a:ea typeface="宋体" charset="-122"/>
              </a:rPr>
              <a:t>大概占</a:t>
            </a:r>
            <a:r>
              <a:rPr lang="de-DE" altLang="zh-CN" sz="3200" b="1">
                <a:solidFill>
                  <a:srgbClr val="000066"/>
                </a:solidFill>
                <a:latin typeface="宋体" charset="-122"/>
                <a:ea typeface="宋体" charset="-122"/>
              </a:rPr>
              <a:t>38%	</a:t>
            </a:r>
            <a:r>
              <a:rPr lang="zh-CN" altLang="en-US" sz="3200" b="1">
                <a:solidFill>
                  <a:srgbClr val="000066"/>
                </a:solidFill>
                <a:latin typeface="宋体" charset="-122"/>
                <a:ea typeface="宋体" charset="-122"/>
              </a:rPr>
              <a:t>工业垃圾</a:t>
            </a:r>
            <a:endParaRPr lang="de-DE" altLang="zh-CN" sz="3200" b="1">
              <a:solidFill>
                <a:srgbClr val="000066"/>
              </a:solidFill>
              <a:latin typeface="宋体" charset="-122"/>
              <a:ea typeface="宋体" charset="-122"/>
            </a:endParaRPr>
          </a:p>
          <a:p>
            <a:endParaRPr lang="de-DE" altLang="zh-CN" sz="3200" b="1">
              <a:solidFill>
                <a:srgbClr val="000066"/>
              </a:solidFill>
              <a:latin typeface="宋体" charset="-122"/>
              <a:ea typeface="宋体" charset="-122"/>
            </a:endParaRPr>
          </a:p>
          <a:p>
            <a:r>
              <a:rPr lang="zh-CN" altLang="de-DE" sz="3200" b="1">
                <a:solidFill>
                  <a:srgbClr val="000066"/>
                </a:solidFill>
                <a:latin typeface="宋体" charset="-122"/>
                <a:ea typeface="宋体" charset="-122"/>
              </a:rPr>
              <a:t>大概占</a:t>
            </a:r>
            <a:r>
              <a:rPr lang="de-DE" altLang="zh-CN" sz="3200" b="1">
                <a:solidFill>
                  <a:srgbClr val="000066"/>
                </a:solidFill>
                <a:latin typeface="宋体" charset="-122"/>
                <a:ea typeface="宋体" charset="-122"/>
              </a:rPr>
              <a:t>12%	</a:t>
            </a:r>
            <a:r>
              <a:rPr lang="zh-CN" altLang="de-DE" sz="3200" b="1">
                <a:solidFill>
                  <a:srgbClr val="000066"/>
                </a:solidFill>
                <a:latin typeface="宋体" charset="-122"/>
                <a:ea typeface="宋体" charset="-122"/>
              </a:rPr>
              <a:t>大件垃圾（如旧家具）</a:t>
            </a:r>
            <a:endParaRPr lang="de-DE" altLang="zh-CN" sz="3200" b="1">
              <a:solidFill>
                <a:srgbClr val="000066"/>
              </a:solidFill>
              <a:latin typeface="宋体" charset="-122"/>
              <a:ea typeface="宋体" charset="-122"/>
            </a:endParaRPr>
          </a:p>
          <a:p>
            <a:endParaRPr lang="de-DE" altLang="zh-CN" sz="3200" b="1">
              <a:solidFill>
                <a:srgbClr val="000066"/>
              </a:solidFill>
              <a:latin typeface="宋体" charset="-122"/>
              <a:ea typeface="宋体" charset="-122"/>
            </a:endParaRPr>
          </a:p>
          <a:p>
            <a:r>
              <a:rPr lang="zh-CN" altLang="de-DE" sz="3200" b="1">
                <a:solidFill>
                  <a:srgbClr val="000066"/>
                </a:solidFill>
                <a:latin typeface="宋体" charset="-122"/>
                <a:ea typeface="宋体" charset="-122"/>
              </a:rPr>
              <a:t>大概占</a:t>
            </a:r>
            <a:r>
              <a:rPr lang="de-DE" altLang="zh-CN" sz="3200" b="1">
                <a:solidFill>
                  <a:srgbClr val="000066"/>
                </a:solidFill>
                <a:latin typeface="宋体" charset="-122"/>
                <a:ea typeface="宋体" charset="-122"/>
              </a:rPr>
              <a:t>0.3%	</a:t>
            </a:r>
            <a:r>
              <a:rPr lang="zh-CN" altLang="de-DE" sz="3200" b="1">
                <a:solidFill>
                  <a:srgbClr val="000066"/>
                </a:solidFill>
                <a:latin typeface="宋体" charset="-122"/>
                <a:ea typeface="宋体" charset="-122"/>
              </a:rPr>
              <a:t>（污水过滤后产生的）淤泥</a:t>
            </a:r>
            <a:endParaRPr lang="de-DE" altLang="zh-CN" sz="3200" b="1">
              <a:solidFill>
                <a:srgbClr val="000066"/>
              </a:solidFill>
              <a:latin typeface="宋体" charset="-122"/>
              <a:ea typeface="宋体" charset="-122"/>
            </a:endParaRPr>
          </a:p>
          <a:p>
            <a:pPr eaLnBrk="1" hangingPunct="1">
              <a:lnSpc>
                <a:spcPct val="105000"/>
              </a:lnSpc>
              <a:spcBef>
                <a:spcPct val="60000"/>
              </a:spcBef>
            </a:pPr>
            <a:endParaRPr lang="de-DE" altLang="zh-CN" sz="1000" b="1">
              <a:solidFill>
                <a:srgbClr val="000066"/>
              </a:solidFill>
              <a:ea typeface="宋体" charset="-122"/>
            </a:endParaRPr>
          </a:p>
          <a:p>
            <a:pPr eaLnBrk="1" hangingPunct="1">
              <a:lnSpc>
                <a:spcPct val="105000"/>
              </a:lnSpc>
              <a:spcBef>
                <a:spcPct val="100000"/>
              </a:spcBef>
            </a:pPr>
            <a:endParaRPr lang="de-DE" altLang="zh-CN" sz="1000" b="1">
              <a:latin typeface="Comic Sans MS" pitchFamily="66" charset="0"/>
              <a:ea typeface="宋体" charset="-122"/>
            </a:endParaRPr>
          </a:p>
        </p:txBody>
      </p:sp>
      <p:sp>
        <p:nvSpPr>
          <p:cNvPr id="34819" name="Text Box 2051"/>
          <p:cNvSpPr txBox="1">
            <a:spLocks noChangeArrowheads="1"/>
          </p:cNvSpPr>
          <p:nvPr/>
        </p:nvSpPr>
        <p:spPr bwMode="auto">
          <a:xfrm>
            <a:off x="685800" y="762000"/>
            <a:ext cx="7772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altLang="zh-CN" sz="2800">
                <a:solidFill>
                  <a:schemeClr val="bg1"/>
                </a:solidFill>
                <a:latin typeface="宋体" charset="-122"/>
                <a:ea typeface="宋体" charset="-122"/>
              </a:rPr>
              <a:t>2010</a:t>
            </a:r>
            <a:r>
              <a:rPr lang="zh-CN" altLang="de-DE" sz="2800">
                <a:solidFill>
                  <a:schemeClr val="bg1"/>
                </a:solidFill>
                <a:latin typeface="宋体" charset="-122"/>
                <a:ea typeface="宋体" charset="-122"/>
              </a:rPr>
              <a:t>年</a:t>
            </a:r>
            <a:r>
              <a:rPr lang="zh-CN" altLang="en-US" sz="2800">
                <a:solidFill>
                  <a:schemeClr val="bg1"/>
                </a:solidFill>
                <a:latin typeface="宋体" charset="-122"/>
                <a:ea typeface="宋体" charset="-122"/>
              </a:rPr>
              <a:t>收集</a:t>
            </a:r>
            <a:r>
              <a:rPr lang="zh-CN" altLang="de-DE" sz="2800">
                <a:solidFill>
                  <a:schemeClr val="bg1"/>
                </a:solidFill>
                <a:latin typeface="宋体" charset="-122"/>
                <a:ea typeface="宋体" charset="-122"/>
              </a:rPr>
              <a:t>的剩余垃圾主要由以下几类组成</a:t>
            </a:r>
            <a:r>
              <a:rPr lang="de-DE" altLang="zh-CN" sz="2800">
                <a:solidFill>
                  <a:schemeClr val="bg1"/>
                </a:solidFill>
                <a:latin typeface="宋体" charset="-122"/>
                <a:ea typeface="宋体" charset="-122"/>
              </a:rPr>
              <a:t>:</a:t>
            </a:r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900113" y="188913"/>
            <a:ext cx="62785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altLang="zh-CN" sz="2400" b="1">
                <a:solidFill>
                  <a:schemeClr val="bg1"/>
                </a:solidFill>
                <a:ea typeface="宋体" charset="-122"/>
              </a:rPr>
              <a:t>VIC</a:t>
            </a:r>
            <a:r>
              <a:rPr lang="de-DE" altLang="zh-CN" b="1">
                <a:solidFill>
                  <a:schemeClr val="bg1"/>
                </a:solidFill>
                <a:ea typeface="宋体" charset="-122"/>
              </a:rPr>
              <a:t> </a:t>
            </a:r>
            <a:r>
              <a:rPr lang="de-DE" altLang="zh-CN" sz="1400" b="1">
                <a:solidFill>
                  <a:srgbClr val="FF0000"/>
                </a:solidFill>
                <a:ea typeface="宋体" charset="-122"/>
              </a:rPr>
              <a:t>Science and Technology Development UG</a:t>
            </a:r>
          </a:p>
        </p:txBody>
      </p:sp>
      <p:pic>
        <p:nvPicPr>
          <p:cNvPr id="819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905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20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nimBg="1" autoUpdateAnimBg="0"/>
      <p:bldP spid="34819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 descr="Pyor Schröfel 0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023938"/>
            <a:ext cx="8642350" cy="564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63525" y="549275"/>
            <a:ext cx="8928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de-DE" sz="2800" b="1">
                <a:solidFill>
                  <a:schemeClr val="bg1"/>
                </a:solidFill>
                <a:latin typeface="宋体" charset="-122"/>
                <a:ea typeface="宋体" charset="-122"/>
              </a:rPr>
              <a:t>贮仓上方是起重机操作人员的工作位置。</a:t>
            </a:r>
            <a:endParaRPr lang="de-DE" altLang="zh-CN" sz="2800" b="1">
              <a:solidFill>
                <a:schemeClr val="bg1"/>
              </a:solidFill>
              <a:latin typeface="宋体" charset="-122"/>
              <a:ea typeface="宋体" charset="-122"/>
            </a:endParaRP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827088" y="2986088"/>
            <a:ext cx="37449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de-DE" sz="2800">
                <a:solidFill>
                  <a:srgbClr val="FFFF00"/>
                </a:solidFill>
                <a:latin typeface="宋体" charset="-122"/>
                <a:ea typeface="宋体" charset="-122"/>
              </a:rPr>
              <a:t>起重机操作人员</a:t>
            </a:r>
            <a:r>
              <a:rPr lang="zh-CN" altLang="en-US" sz="2800">
                <a:solidFill>
                  <a:srgbClr val="FFFF00"/>
                </a:solidFill>
                <a:latin typeface="宋体" charset="-122"/>
                <a:ea typeface="宋体" charset="-122"/>
              </a:rPr>
              <a:t>工作室</a:t>
            </a:r>
            <a:endParaRPr lang="en-US" altLang="zh-CN" sz="2800">
              <a:solidFill>
                <a:srgbClr val="FFFF00"/>
              </a:solidFill>
              <a:latin typeface="宋体" charset="-122"/>
              <a:ea typeface="宋体" charset="-122"/>
            </a:endParaRPr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>
            <a:off x="2438400" y="3581400"/>
            <a:ext cx="0" cy="609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5918200" y="4051300"/>
            <a:ext cx="20510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de-DE" sz="2800">
                <a:solidFill>
                  <a:srgbClr val="FFFF00"/>
                </a:solidFill>
                <a:latin typeface="宋体" charset="-122"/>
                <a:ea typeface="宋体" charset="-122"/>
              </a:rPr>
              <a:t>粉碎机漏斗</a:t>
            </a:r>
            <a:endParaRPr lang="en-US" altLang="zh-CN" sz="2800">
              <a:solidFill>
                <a:srgbClr val="FFFF00"/>
              </a:solidFill>
              <a:latin typeface="宋体" charset="-122"/>
              <a:ea typeface="宋体" charset="-122"/>
            </a:endParaRPr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>
            <a:off x="6934200" y="4724400"/>
            <a:ext cx="0" cy="609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468313" y="1484313"/>
            <a:ext cx="8064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de-DE" sz="2400">
                <a:solidFill>
                  <a:schemeClr val="bg1"/>
                </a:solidFill>
                <a:latin typeface="宋体" charset="-122"/>
                <a:ea typeface="宋体" charset="-122"/>
              </a:rPr>
              <a:t>起重机抓取垃圾将其投入粉碎机漏斗</a:t>
            </a:r>
            <a:r>
              <a:rPr lang="zh-CN" altLang="de-DE" sz="2400">
                <a:solidFill>
                  <a:schemeClr val="bg1"/>
                </a:solidFill>
                <a:ea typeface="宋体" charset="-122"/>
              </a:rPr>
              <a:t>。</a:t>
            </a:r>
            <a:endParaRPr lang="de-DE" altLang="zh-CN" sz="2400">
              <a:solidFill>
                <a:schemeClr val="bg1"/>
              </a:solidFill>
              <a:ea typeface="宋体" charset="-122"/>
            </a:endParaRPr>
          </a:p>
        </p:txBody>
      </p:sp>
      <p:pic>
        <p:nvPicPr>
          <p:cNvPr id="9225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905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6" name="Rectangle 11"/>
          <p:cNvSpPr>
            <a:spLocks noChangeArrowheads="1"/>
          </p:cNvSpPr>
          <p:nvPr/>
        </p:nvSpPr>
        <p:spPr bwMode="auto">
          <a:xfrm>
            <a:off x="827088" y="188913"/>
            <a:ext cx="635158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altLang="zh-CN" sz="2400" b="1">
                <a:solidFill>
                  <a:schemeClr val="bg1"/>
                </a:solidFill>
                <a:ea typeface="宋体" charset="-122"/>
              </a:rPr>
              <a:t>VIC </a:t>
            </a:r>
            <a:r>
              <a:rPr lang="de-DE" altLang="zh-CN" sz="1400" b="1">
                <a:solidFill>
                  <a:srgbClr val="FF0000"/>
                </a:solidFill>
                <a:ea typeface="宋体" charset="-122"/>
              </a:rPr>
              <a:t>Science and Technology Development UG</a:t>
            </a:r>
          </a:p>
        </p:txBody>
      </p:sp>
    </p:spTree>
  </p:cSld>
  <p:clrMapOvr>
    <a:masterClrMapping/>
  </p:clrMapOvr>
  <p:transition spd="med" advClick="0" advTm="20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  <p:bldP spid="7176" grpId="0" autoUpdateAnimBg="0"/>
      <p:bldP spid="7177" grpId="0" animBg="1"/>
      <p:bldP spid="7178" grpId="0" autoUpdateAnimBg="0"/>
      <p:bldP spid="7179" grpId="0" animBg="1"/>
      <p:bldP spid="7180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1029" descr="DCP_1712"/>
          <p:cNvPicPr>
            <a:picLocks noChangeAspect="1" noChangeArrowheads="1"/>
          </p:cNvPicPr>
          <p:nvPr/>
        </p:nvPicPr>
        <p:blipFill>
          <a:blip r:embed="rId3" cstate="print">
            <a:lum bright="12000" contrast="12000"/>
          </a:blip>
          <a:srcRect/>
          <a:stretch>
            <a:fillRect/>
          </a:stretch>
        </p:blipFill>
        <p:spPr bwMode="auto">
          <a:xfrm>
            <a:off x="323850" y="788988"/>
            <a:ext cx="8496300" cy="580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1026"/>
          <p:cNvSpPr>
            <a:spLocks noChangeArrowheads="1"/>
          </p:cNvSpPr>
          <p:nvPr/>
        </p:nvSpPr>
        <p:spPr bwMode="auto">
          <a:xfrm>
            <a:off x="323850" y="914400"/>
            <a:ext cx="8515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zh-CN" sz="2400">
                <a:solidFill>
                  <a:schemeClr val="bg1"/>
                </a:solidFill>
                <a:ea typeface="宋体" charset="-122"/>
              </a:rPr>
              <a:t>...</a:t>
            </a:r>
            <a:r>
              <a:rPr lang="zh-CN" altLang="de-DE" sz="2400" b="1">
                <a:solidFill>
                  <a:schemeClr val="bg1"/>
                </a:solidFill>
                <a:latin typeface="宋体" charset="-122"/>
                <a:ea typeface="宋体" charset="-122"/>
              </a:rPr>
              <a:t>在这里通过粉碎机</a:t>
            </a:r>
            <a:r>
              <a:rPr lang="zh-CN" altLang="en-US" sz="2400" b="1">
                <a:solidFill>
                  <a:schemeClr val="bg1"/>
                </a:solidFill>
                <a:latin typeface="宋体" charset="-122"/>
                <a:ea typeface="宋体" charset="-122"/>
              </a:rPr>
              <a:t>的</a:t>
            </a:r>
            <a:r>
              <a:rPr lang="zh-CN" altLang="de-DE" sz="2400" b="1">
                <a:solidFill>
                  <a:schemeClr val="bg1"/>
                </a:solidFill>
                <a:latin typeface="宋体" charset="-122"/>
                <a:ea typeface="宋体" charset="-122"/>
              </a:rPr>
              <a:t>绞刀将垃圾粉碎并送入粉碎垃圾贮仓。</a:t>
            </a:r>
          </a:p>
        </p:txBody>
      </p:sp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90575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900113" y="260350"/>
            <a:ext cx="62785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altLang="zh-CN" sz="2400" b="1">
                <a:solidFill>
                  <a:schemeClr val="bg1"/>
                </a:solidFill>
                <a:ea typeface="宋体" charset="-122"/>
              </a:rPr>
              <a:t>VIC</a:t>
            </a:r>
            <a:r>
              <a:rPr lang="de-DE" altLang="zh-CN" sz="1400" b="1">
                <a:solidFill>
                  <a:schemeClr val="bg1"/>
                </a:solidFill>
                <a:ea typeface="宋体" charset="-122"/>
              </a:rPr>
              <a:t> </a:t>
            </a:r>
            <a:r>
              <a:rPr lang="de-DE" altLang="zh-CN" sz="1400" b="1">
                <a:solidFill>
                  <a:srgbClr val="FF0000"/>
                </a:solidFill>
                <a:ea typeface="宋体" charset="-122"/>
              </a:rPr>
              <a:t>Science and Technology Development UG</a:t>
            </a:r>
          </a:p>
        </p:txBody>
      </p:sp>
    </p:spTree>
  </p:cSld>
  <p:clrMapOvr>
    <a:masterClrMapping/>
  </p:clrMapOvr>
  <p:transition spd="med" advClick="0" advTm="20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"/>
</p:tagLst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1401</Words>
  <Application>Microsoft Office PowerPoint</Application>
  <PresentationFormat>On-screen Show (4:3)</PresentationFormat>
  <Paragraphs>159</Paragraphs>
  <Slides>33</Slides>
  <Notes>33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Times New Roman</vt:lpstr>
      <vt:lpstr>Calibri</vt:lpstr>
      <vt:lpstr>宋体</vt:lpstr>
      <vt:lpstr>Comic Sans MS</vt:lpstr>
      <vt:lpstr>Standarddesign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Angela</dc:creator>
  <cp:lastModifiedBy>Eberhard J. Trempel</cp:lastModifiedBy>
  <cp:revision>303</cp:revision>
  <cp:lastPrinted>2011-12-25T13:23:16Z</cp:lastPrinted>
  <dcterms:created xsi:type="dcterms:W3CDTF">2003-08-18T19:11:56Z</dcterms:created>
  <dcterms:modified xsi:type="dcterms:W3CDTF">2013-06-21T05:41:15Z</dcterms:modified>
</cp:coreProperties>
</file>