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75" r:id="rId2"/>
    <p:sldId id="258" r:id="rId3"/>
    <p:sldId id="257" r:id="rId4"/>
    <p:sldId id="276" r:id="rId5"/>
    <p:sldId id="277" r:id="rId6"/>
    <p:sldId id="279" r:id="rId7"/>
    <p:sldId id="278" r:id="rId8"/>
    <p:sldId id="303" r:id="rId9"/>
    <p:sldId id="302" r:id="rId10"/>
    <p:sldId id="304" r:id="rId11"/>
    <p:sldId id="305" r:id="rId12"/>
    <p:sldId id="287" r:id="rId13"/>
    <p:sldId id="280" r:id="rId14"/>
    <p:sldId id="289" r:id="rId15"/>
    <p:sldId id="288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284" r:id="rId28"/>
    <p:sldId id="306" r:id="rId29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008000"/>
    <a:srgbClr val="006600"/>
    <a:srgbClr val="000000"/>
    <a:srgbClr val="FFFFCC"/>
    <a:srgbClr val="FF9933"/>
    <a:srgbClr val="FFFFFF"/>
    <a:srgbClr val="003366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78" autoAdjust="0"/>
  </p:normalViewPr>
  <p:slideViewPr>
    <p:cSldViewPr>
      <p:cViewPr varScale="1">
        <p:scale>
          <a:sx n="41" d="100"/>
          <a:sy n="41" d="100"/>
        </p:scale>
        <p:origin x="-12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3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4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5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de-DE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de-DE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9B182C13-B5D1-470B-B0A1-519EB90F22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4BFBB-84C6-4440-92AF-37E10B7D97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F606A-042E-4578-8604-8D6A4E8FF7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5835-5B3F-42EE-BAEC-9070AC1D1DF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8C3CF-35B2-4E95-AA01-C705D32B08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B7C3C-17FD-4C85-BF9A-1893BE2AF1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01AC7-BC65-4768-B55B-A04D70387C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6612-B4E5-486C-8463-0C4939A9CB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A3176-950C-4425-AD7C-199F5677D1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8B9B-6C86-47C7-8A16-5DB9AAC06F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217E-CCCF-4C28-8DE5-F5A63D5285F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1AE2F-0CB6-4730-9D2F-7F4110A856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0F2FD-A25F-4575-9FC6-492423234DE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F06D-063B-4A0A-A586-E03C5261A0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wedg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0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4101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</p:grpSp>
        <p:grpSp>
          <p:nvGrpSpPr>
            <p:cNvPr id="308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</p:grpSp>
      </p:grpSp>
      <p:sp>
        <p:nvSpPr>
          <p:cNvPr id="410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6E27CA72-ABB3-4120-9CBE-F817739CECE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</p:sldLayoutIdLst>
  <p:transition>
    <p:wedge/>
    <p:sndAc>
      <p:stSnd>
        <p:snd r:embed="rId1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1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6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0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0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0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0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0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4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image" Target="../media/image2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jpeg"/><Relationship Id="rId4" Type="http://schemas.openxmlformats.org/officeDocument/2006/relationships/oleObject" Target="../embeddings/Microsoft_Office_Excel_Chart1.xls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2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260350"/>
            <a:ext cx="25320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395288" y="2205484"/>
            <a:ext cx="4752975" cy="10795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endParaRPr lang="de-DE" sz="3600" b="1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defRPr/>
            </a:pPr>
            <a:endParaRPr lang="de-DE" sz="3600" b="1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defRPr/>
            </a:pPr>
            <a:endParaRPr lang="de-DE" sz="3600" b="1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defRPr/>
            </a:pPr>
            <a:endParaRPr lang="de-DE" sz="3600" b="1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defRPr/>
            </a:pPr>
            <a:r>
              <a:rPr lang="de-DE" sz="4000" b="1" kern="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rub Berlin GmbH</a:t>
            </a:r>
          </a:p>
        </p:txBody>
      </p:sp>
      <p:sp>
        <p:nvSpPr>
          <p:cNvPr id="18436" name="Textfeld 5"/>
          <p:cNvSpPr txBox="1">
            <a:spLocks noChangeArrowheads="1"/>
          </p:cNvSpPr>
          <p:nvPr/>
        </p:nvSpPr>
        <p:spPr bwMode="auto">
          <a:xfrm>
            <a:off x="5364163" y="4005263"/>
            <a:ext cx="3024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b="1">
                <a:solidFill>
                  <a:srgbClr val="006600"/>
                </a:solidFill>
                <a:sym typeface="Symbol" pitchFamily="18" charset="2"/>
              </a:rPr>
              <a:t> </a:t>
            </a:r>
            <a:r>
              <a:rPr lang="de-DE" sz="2800" b="1">
                <a:solidFill>
                  <a:srgbClr val="006600"/>
                </a:solidFill>
              </a:rPr>
              <a:t>Recycling</a:t>
            </a:r>
          </a:p>
          <a:p>
            <a:r>
              <a:rPr lang="de-DE" sz="2800" b="1">
                <a:solidFill>
                  <a:srgbClr val="006600"/>
                </a:solidFill>
                <a:sym typeface="Symbol" pitchFamily="18" charset="2"/>
              </a:rPr>
              <a:t> </a:t>
            </a:r>
            <a:r>
              <a:rPr lang="de-DE" sz="2800" b="1">
                <a:solidFill>
                  <a:srgbClr val="006600"/>
                </a:solidFill>
              </a:rPr>
              <a:t>Umwelt</a:t>
            </a:r>
          </a:p>
          <a:p>
            <a:r>
              <a:rPr lang="de-DE" sz="2800" b="1">
                <a:solidFill>
                  <a:srgbClr val="006600"/>
                </a:solidFill>
                <a:sym typeface="Symbol" pitchFamily="18" charset="2"/>
              </a:rPr>
              <a:t> </a:t>
            </a:r>
            <a:r>
              <a:rPr lang="de-DE" sz="2800" b="1">
                <a:solidFill>
                  <a:srgbClr val="006600"/>
                </a:solidFill>
              </a:rPr>
              <a:t>Biotechnologie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79388" y="503238"/>
            <a:ext cx="7416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en-US" sz="1400" b="1" u="sng">
                <a:ea typeface="Calibri" pitchFamily="34" charset="0"/>
                <a:cs typeface="Times New Roman" pitchFamily="18" charset="0"/>
              </a:rPr>
              <a:t>Project: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  Highway Tollgate in the Guangdong Province, China April 2004</a:t>
            </a:r>
            <a:endParaRPr lang="de-DE" sz="6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maintenance all 9…12 month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ea typeface="Calibri" pitchFamily="34" charset="0"/>
                <a:cs typeface="Times New Roman" pitchFamily="18" charset="0"/>
              </a:rPr>
              <a:t>renewing works: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first layer (upper layer)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200"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“asphalt composition : “ SMA 13”, bitumen grade AH-50 + 0,8 Mass.% Duroflex</a:t>
            </a:r>
            <a:endParaRPr lang="de-DE" sz="1200"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binding layer  </a:t>
            </a:r>
            <a:r>
              <a:rPr lang="en-US" sz="1200">
                <a:ea typeface="Calibri" pitchFamily="34" charset="0"/>
                <a:cs typeface="Times New Roman" pitchFamily="18" charset="0"/>
              </a:rPr>
              <a:t> AC-16, bitumen grade AH-50 + 0,4 Mass.% Duroflex</a:t>
            </a:r>
            <a:endParaRPr lang="de-DE" sz="1200"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7345" name="Bild 4" descr="PICT08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700808"/>
            <a:ext cx="4091977" cy="252028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endParaRPr lang="de-DE"/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4427538" y="3200400"/>
            <a:ext cx="42481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en-US" sz="1400" b="1" u="sng">
                <a:ea typeface="Calibri" pitchFamily="34" charset="0"/>
                <a:cs typeface="Times New Roman" pitchFamily="18" charset="0"/>
              </a:rPr>
              <a:t>Project: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  Highway Tollgate in the Guangdong Province, China October 2012</a:t>
            </a:r>
            <a:endParaRPr lang="de-DE" sz="1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without repair works from April 2004 until October 2012</a:t>
            </a:r>
            <a:endParaRPr lang="de-DE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7348" name="Bild 5" descr="China April 2005 004"/>
          <p:cNvPicPr>
            <a:picLocks noChangeAspect="1" noChangeArrowheads="1"/>
          </p:cNvPicPr>
          <p:nvPr/>
        </p:nvPicPr>
        <p:blipFill>
          <a:blip r:embed="rId5" cstate="print"/>
          <a:srcRect t="3000"/>
          <a:stretch>
            <a:fillRect/>
          </a:stretch>
        </p:blipFill>
        <p:spPr bwMode="auto">
          <a:xfrm>
            <a:off x="4427984" y="4077072"/>
            <a:ext cx="4114686" cy="252028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765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endParaRPr lang="de-DE"/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250825" y="476250"/>
            <a:ext cx="583406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en-US" sz="1400" b="1" u="sng">
                <a:ea typeface="Calibri" pitchFamily="34" charset="0"/>
                <a:cs typeface="Times New Roman" pitchFamily="18" charset="0"/>
              </a:rPr>
              <a:t>Project: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  Highway Shanxi Province, China, June 2004</a:t>
            </a:r>
            <a:endParaRPr lang="de-DE" sz="1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maintenance every year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ea typeface="Calibri" pitchFamily="34" charset="0"/>
                <a:cs typeface="Times New Roman" pitchFamily="18" charset="0"/>
              </a:rPr>
              <a:t>renewing works: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first layer (upper layer)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200"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“asphalt composition : “ SMA 13”, bitumen grade AH-50 </a:t>
            </a: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+ 0,8 Mass.% Duroflex</a:t>
            </a:r>
            <a:endParaRPr lang="de-DE" sz="1100"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6321" name="Bild 6" descr="PICT08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628799"/>
            <a:ext cx="4104457" cy="24498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endParaRPr lang="de-DE"/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4572000" y="3068638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b="1">
                <a:ea typeface="Calibri" pitchFamily="34" charset="0"/>
                <a:cs typeface="Times New Roman" pitchFamily="18" charset="0"/>
              </a:rPr>
              <a:t>Project:  Highway Shanxi Province, China, October 2012</a:t>
            </a:r>
            <a:endParaRPr lang="de-DE" sz="14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2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without repair works from June 2004 until October 2012</a:t>
            </a:r>
            <a:endParaRPr lang="de-DE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6324" name="Bild 7" descr="China April 2005 012"/>
          <p:cNvPicPr>
            <a:picLocks noChangeAspect="1" noChangeArrowheads="1"/>
          </p:cNvPicPr>
          <p:nvPr/>
        </p:nvPicPr>
        <p:blipFill>
          <a:blip r:embed="rId5" cstate="print"/>
          <a:srcRect t="6604" b="17638"/>
          <a:stretch>
            <a:fillRect/>
          </a:stretch>
        </p:blipFill>
        <p:spPr bwMode="auto">
          <a:xfrm>
            <a:off x="4572000" y="3933056"/>
            <a:ext cx="4441122" cy="2650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868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7610475" algn="l"/>
              </a:tabLst>
            </a:pPr>
            <a:r>
              <a:rPr lang="de-DE"/>
              <a:t/>
            </a:r>
            <a:br>
              <a:rPr lang="de-DE"/>
            </a:br>
            <a:endParaRPr lang="de-DE"/>
          </a:p>
          <a:p>
            <a:pPr eaLnBrk="0" hangingPunct="0">
              <a:tabLst>
                <a:tab pos="7610475" algn="l"/>
              </a:tabLst>
            </a:pPr>
            <a:r>
              <a:rPr lang="en-US" sz="1100">
                <a:ea typeface="Calibri" pitchFamily="34" charset="0"/>
                <a:cs typeface="Times New Roman" pitchFamily="18" charset="0"/>
              </a:rPr>
              <a:t>	</a:t>
            </a:r>
            <a:endParaRPr lang="de-DE" sz="600"/>
          </a:p>
          <a:p>
            <a:pPr eaLnBrk="0" hangingPunct="0">
              <a:tabLst>
                <a:tab pos="7610475" algn="l"/>
              </a:tabLst>
            </a:pPr>
            <a:endParaRPr lang="de-DE"/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50825" y="404813"/>
            <a:ext cx="6192838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7610475" algn="l"/>
              </a:tabLst>
            </a:pPr>
            <a:r>
              <a:rPr lang="en-US" sz="1400" b="1">
                <a:ea typeface="Calibri" pitchFamily="34" charset="0"/>
                <a:cs typeface="Times New Roman" pitchFamily="18" charset="0"/>
              </a:rPr>
              <a:t>Project:  L.J.Road, Mumbai, India November 2007</a:t>
            </a:r>
            <a:endParaRPr lang="de-DE" sz="1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7610475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maintenance: 2x per year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7610475" algn="l"/>
              </a:tabLst>
            </a:pPr>
            <a:r>
              <a:rPr lang="en-US" sz="1200" b="1">
                <a:ea typeface="Calibri" pitchFamily="34" charset="0"/>
                <a:cs typeface="Times New Roman" pitchFamily="18" charset="0"/>
              </a:rPr>
              <a:t>renewing works: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7610475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first layer (upper layer)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200"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“asphalt composition : “ AC -13”, bitumen grade 50 </a:t>
            </a:r>
          </a:p>
          <a:p>
            <a:pPr eaLnBrk="0" hangingPunct="0">
              <a:tabLst>
                <a:tab pos="7610475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+ 0,8 Mass.% Duroflex</a:t>
            </a:r>
            <a:endParaRPr lang="de-DE" sz="1200"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eaLnBrk="0" hangingPunct="0">
              <a:tabLst>
                <a:tab pos="7610475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binding layer  </a:t>
            </a:r>
            <a:r>
              <a:rPr lang="en-US" sz="1200">
                <a:ea typeface="Calibri" pitchFamily="34" charset="0"/>
                <a:cs typeface="Times New Roman" pitchFamily="18" charset="0"/>
              </a:rPr>
              <a:t> “Macadam”, bitumen grade 50 + 0,5 Mass.% Duroflex</a:t>
            </a:r>
            <a:endParaRPr lang="de-DE" sz="1100"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3489" name="Bild 8" descr="Indien 09-07 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700808"/>
            <a:ext cx="4176464" cy="249281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7610475" algn="l"/>
              </a:tabLst>
            </a:pPr>
            <a:endParaRPr lang="de-DE"/>
          </a:p>
        </p:txBody>
      </p:sp>
      <p:pic>
        <p:nvPicPr>
          <p:cNvPr id="7" name="Bild 9" descr="Indien 09-07 221"/>
          <p:cNvPicPr>
            <a:picLocks noChangeAspect="1" noChangeArrowheads="1"/>
          </p:cNvPicPr>
          <p:nvPr/>
        </p:nvPicPr>
        <p:blipFill>
          <a:blip r:embed="rId5" cstate="print"/>
          <a:srcRect r="8170"/>
          <a:stretch>
            <a:fillRect/>
          </a:stretch>
        </p:blipFill>
        <p:spPr bwMode="auto">
          <a:xfrm>
            <a:off x="4499991" y="4005064"/>
            <a:ext cx="4525367" cy="27363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9703" name="Rectangle 2"/>
          <p:cNvSpPr>
            <a:spLocks noChangeArrowheads="1"/>
          </p:cNvSpPr>
          <p:nvPr/>
        </p:nvSpPr>
        <p:spPr bwMode="auto">
          <a:xfrm>
            <a:off x="4500563" y="3255963"/>
            <a:ext cx="431958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7610475" algn="l"/>
              </a:tabLst>
            </a:pPr>
            <a:r>
              <a:rPr lang="en-US" sz="1400" b="1" u="sng">
                <a:ea typeface="Calibri" pitchFamily="34" charset="0"/>
                <a:cs typeface="Times New Roman" pitchFamily="18" charset="0"/>
              </a:rPr>
              <a:t>Project: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  L.J.Road, Mumbai, India January 2012</a:t>
            </a:r>
            <a:endParaRPr lang="de-DE" sz="1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7610475" algn="l"/>
              </a:tabLst>
            </a:pPr>
            <a:r>
              <a:rPr lang="en-US" sz="12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without repair works from November 2007 </a:t>
            </a:r>
          </a:p>
          <a:p>
            <a:pPr eaLnBrk="0" hangingPunct="0">
              <a:tabLst>
                <a:tab pos="7610475" algn="l"/>
              </a:tabLst>
            </a:pPr>
            <a:r>
              <a:rPr lang="en-US" sz="12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until January 2012</a:t>
            </a:r>
            <a:endParaRPr lang="de-DE" sz="12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395288" y="317500"/>
            <a:ext cx="60483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b="1">
                <a:ea typeface="Calibri" pitchFamily="34" charset="0"/>
                <a:cs typeface="Arial" pitchFamily="34" charset="0"/>
              </a:rPr>
              <a:t>Project  “Bogdanovicha Street”  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bus stop </a:t>
            </a:r>
            <a:r>
              <a:rPr lang="en-US" sz="1400" b="1">
                <a:ea typeface="Calibri" pitchFamily="34" charset="0"/>
                <a:cs typeface="Arial" pitchFamily="34" charset="0"/>
              </a:rPr>
              <a:t>, Minsk, Belarus April 2009</a:t>
            </a:r>
            <a:endParaRPr lang="de-DE" sz="1400"/>
          </a:p>
          <a:p>
            <a:pPr eaLnBrk="0" hangingPunct="0"/>
            <a:r>
              <a:rPr lang="en-US" sz="1200" b="1">
                <a:ea typeface="Calibri" pitchFamily="34" charset="0"/>
                <a:cs typeface="Calibri" pitchFamily="34" charset="0"/>
              </a:rPr>
              <a:t>renewing after 2…3 years</a:t>
            </a:r>
            <a:endParaRPr lang="de-DE" sz="1200"/>
          </a:p>
          <a:p>
            <a:pPr eaLnBrk="0" hangingPunct="0"/>
            <a:r>
              <a:rPr lang="en-US" sz="1200" b="1">
                <a:ea typeface="Calibri" pitchFamily="34" charset="0"/>
                <a:cs typeface="Calibri" pitchFamily="34" charset="0"/>
              </a:rPr>
              <a:t>first layer (upper layer) </a:t>
            </a:r>
            <a:r>
              <a:rPr lang="en-US" sz="1200" b="1">
                <a:ea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en-US" sz="1200" b="1">
                <a:ea typeface="Calibri" pitchFamily="34" charset="0"/>
                <a:cs typeface="Calibri" pitchFamily="34" charset="0"/>
              </a:rPr>
              <a:t>  </a:t>
            </a:r>
            <a:r>
              <a:rPr lang="de-DE" sz="1200" b="1">
                <a:latin typeface="Times New Roman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АПДУ</a:t>
            </a:r>
            <a:r>
              <a:rPr lang="en-US" sz="1200" b="1">
                <a:latin typeface="Times New Roman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-2 1-</a:t>
            </a:r>
            <a:r>
              <a:rPr lang="de-DE" sz="1200" b="1">
                <a:latin typeface="Times New Roman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й</a:t>
            </a:r>
            <a:r>
              <a:rPr lang="en-US" sz="1200" b="1">
                <a:latin typeface="Times New Roman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de-DE" sz="1200" b="1">
                <a:latin typeface="Times New Roman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марки</a:t>
            </a:r>
            <a:r>
              <a:rPr lang="en-US" sz="1200" b="1">
                <a:latin typeface="Times New Roman" pitchFamily="18" charset="0"/>
                <a:ea typeface="Calibri" pitchFamily="34" charset="0"/>
                <a:cs typeface="Calibri" pitchFamily="34" charset="0"/>
                <a:sym typeface="Wingdings" pitchFamily="2" charset="2"/>
              </a:rPr>
              <a:t>, bitumen grade 70/90</a:t>
            </a:r>
            <a:endParaRPr lang="de-DE" sz="1200">
              <a:sym typeface="Wingdings" pitchFamily="2" charset="2"/>
            </a:endParaRPr>
          </a:p>
          <a:p>
            <a:pPr eaLnBrk="0" hangingPunct="0"/>
            <a:endParaRPr lang="de-DE" sz="1200" b="1">
              <a:ea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70657" name="Bild 2" descr="IMG_0651_Богдановича_10-2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3851275" cy="28829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/>
          </a:p>
        </p:txBody>
      </p:sp>
      <p:pic>
        <p:nvPicPr>
          <p:cNvPr id="70660" name="Bild 3" descr="Богдановича_3_1605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24744"/>
            <a:ext cx="3605212" cy="4806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0727" name="Rectangle 2"/>
          <p:cNvSpPr>
            <a:spLocks noChangeArrowheads="1"/>
          </p:cNvSpPr>
          <p:nvPr/>
        </p:nvSpPr>
        <p:spPr bwMode="auto">
          <a:xfrm>
            <a:off x="6011863" y="6119813"/>
            <a:ext cx="100806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sz="1400" b="1">
                <a:ea typeface="Calibri" pitchFamily="34" charset="0"/>
                <a:cs typeface="Times New Roman" pitchFamily="18" charset="0"/>
              </a:rPr>
              <a:t>Mai 2013</a:t>
            </a:r>
            <a:endParaRPr lang="de-DE" sz="1400"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eaLnBrk="0" hangingPunct="0"/>
            <a:endParaRPr lang="de-DE" sz="1200" b="1">
              <a:ea typeface="Calibri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323850" y="619125"/>
            <a:ext cx="63722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b="1">
                <a:ea typeface="Calibri" pitchFamily="34" charset="0"/>
                <a:cs typeface="Arial" pitchFamily="34" charset="0"/>
              </a:rPr>
              <a:t>Project   „Avenue of Independence“,crossover, Minsk, Belarus, </a:t>
            </a:r>
            <a:endParaRPr lang="de-DE" sz="1400">
              <a:ea typeface="Calibri" pitchFamily="34" charset="0"/>
              <a:cs typeface="Arial" pitchFamily="34" charset="0"/>
            </a:endParaRPr>
          </a:p>
          <a:p>
            <a:pPr eaLnBrk="0" hangingPunct="0"/>
            <a:r>
              <a:rPr lang="en-US" sz="1400" b="1">
                <a:ea typeface="Calibri" pitchFamily="34" charset="0"/>
                <a:cs typeface="Arial" pitchFamily="34" charset="0"/>
              </a:rPr>
              <a:t>September 2009</a:t>
            </a:r>
            <a:endParaRPr lang="de-DE" sz="1400">
              <a:ea typeface="Calibri" pitchFamily="34" charset="0"/>
              <a:cs typeface="Arial" pitchFamily="34" charset="0"/>
            </a:endParaRPr>
          </a:p>
          <a:p>
            <a:pPr eaLnBrk="0" hangingPunct="0"/>
            <a:r>
              <a:rPr lang="en-US" sz="1200" b="1">
                <a:latin typeface="Times New Roman" pitchFamily="18" charset="0"/>
                <a:ea typeface="Calibri" pitchFamily="34" charset="0"/>
                <a:cs typeface="Arial" pitchFamily="34" charset="0"/>
              </a:rPr>
              <a:t>renewing after 2</a:t>
            </a:r>
            <a:r>
              <a:rPr lang="en-US" sz="1200" b="1">
                <a:ea typeface="Calibri" pitchFamily="34" charset="0"/>
                <a:cs typeface="Arial" pitchFamily="34" charset="0"/>
              </a:rPr>
              <a:t>…</a:t>
            </a:r>
            <a:r>
              <a:rPr lang="en-US" sz="1200" b="1">
                <a:latin typeface="Times New Roman" pitchFamily="18" charset="0"/>
                <a:ea typeface="Calibri" pitchFamily="34" charset="0"/>
                <a:cs typeface="Arial" pitchFamily="34" charset="0"/>
              </a:rPr>
              <a:t>3 years</a:t>
            </a:r>
            <a:endParaRPr lang="de-DE" sz="1200">
              <a:ea typeface="Calibri" pitchFamily="34" charset="0"/>
              <a:cs typeface="Arial" pitchFamily="34" charset="0"/>
            </a:endParaRPr>
          </a:p>
          <a:p>
            <a:pPr eaLnBrk="0" hangingPunct="0"/>
            <a:r>
              <a:rPr lang="en-US" sz="1200" b="1">
                <a:ea typeface="Calibri" pitchFamily="34" charset="0"/>
                <a:cs typeface="Arial" pitchFamily="34" charset="0"/>
              </a:rPr>
              <a:t>first layer (upper layer) 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200" b="1">
                <a:ea typeface="Calibri" pitchFamily="34" charset="0"/>
                <a:cs typeface="Arial" pitchFamily="34" charset="0"/>
              </a:rPr>
              <a:t> </a:t>
            </a:r>
            <a:r>
              <a:rPr lang="de-DE" sz="1200">
                <a:ea typeface="Calibri" pitchFamily="34" charset="0"/>
                <a:cs typeface="Arial" pitchFamily="34" charset="0"/>
                <a:sym typeface="Wingdings" pitchFamily="2" charset="2"/>
              </a:rPr>
              <a:t>АПДУ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-3-</a:t>
            </a:r>
            <a:r>
              <a:rPr lang="de-DE" sz="1200" b="1">
                <a:ea typeface="Calibri" pitchFamily="34" charset="0"/>
                <a:cs typeface="Arial" pitchFamily="34" charset="0"/>
                <a:sym typeface="Wingdings" pitchFamily="2" charset="2"/>
              </a:rPr>
              <a:t>НС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-1 , bitumen grade 70/90</a:t>
            </a:r>
            <a:endParaRPr lang="de-DE" sz="1200" b="1">
              <a:ea typeface="Calibri" pitchFamily="34" charset="0"/>
              <a:cs typeface="Arial" pitchFamily="34" charset="0"/>
              <a:sym typeface="Wingdings" pitchFamily="2" charset="2"/>
            </a:endParaRPr>
          </a:p>
          <a:p>
            <a:pPr eaLnBrk="0" hangingPunct="0"/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binding layer</a:t>
            </a:r>
            <a:r>
              <a:rPr lang="en-US" sz="1200">
                <a:ea typeface="Calibri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n-US" sz="1200" b="1">
                <a:ea typeface="Calibri" pitchFamily="34" charset="0"/>
                <a:cs typeface="Arial" pitchFamily="34" charset="0"/>
              </a:rPr>
              <a:t>  </a:t>
            </a:r>
            <a:r>
              <a:rPr lang="de-DE" sz="1200" b="1">
                <a:ea typeface="Calibri" pitchFamily="34" charset="0"/>
                <a:cs typeface="Arial" pitchFamily="34" charset="0"/>
                <a:sym typeface="Wingdings" pitchFamily="2" charset="2"/>
              </a:rPr>
              <a:t>АПДУ-2-ВС-1, 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bitumen grade 70/90</a:t>
            </a:r>
            <a:endParaRPr lang="de-DE" sz="1100" b="1">
              <a:ea typeface="Calibri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1441" name="Bild 2" descr="IMG_0660_пр-т Независимости р-н цирка_10-2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3839290" cy="28803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/>
          </a:p>
        </p:txBody>
      </p:sp>
      <p:pic>
        <p:nvPicPr>
          <p:cNvPr id="61444" name="Bild 3" descr="пр-т Независимости_11_1605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844823"/>
            <a:ext cx="3312368" cy="44170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1751" name="Rectangle 2"/>
          <p:cNvSpPr>
            <a:spLocks noChangeArrowheads="1"/>
          </p:cNvSpPr>
          <p:nvPr/>
        </p:nvSpPr>
        <p:spPr bwMode="auto">
          <a:xfrm>
            <a:off x="6156325" y="6361113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sz="1400" b="1">
                <a:ea typeface="Calibri" pitchFamily="34" charset="0"/>
                <a:cs typeface="Times New Roman" pitchFamily="18" charset="0"/>
              </a:rPr>
              <a:t>Mai 2013</a:t>
            </a:r>
            <a:endParaRPr lang="de-DE" sz="1200" b="1">
              <a:ea typeface="Calibri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68313" y="476250"/>
            <a:ext cx="55435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b="1">
                <a:ea typeface="Calibri" pitchFamily="34" charset="0"/>
                <a:cs typeface="Arial" pitchFamily="34" charset="0"/>
              </a:rPr>
              <a:t>Project   „Avenue of Independence“, Minsk, Belarus, bus stop</a:t>
            </a:r>
            <a:endParaRPr lang="de-DE" sz="1400">
              <a:ea typeface="Calibri" pitchFamily="34" charset="0"/>
              <a:cs typeface="Arial" pitchFamily="34" charset="0"/>
            </a:endParaRPr>
          </a:p>
          <a:p>
            <a:pPr eaLnBrk="0" hangingPunct="0"/>
            <a:r>
              <a:rPr lang="en-US" sz="1400" b="1">
                <a:ea typeface="Calibri" pitchFamily="34" charset="0"/>
                <a:cs typeface="Arial" pitchFamily="34" charset="0"/>
              </a:rPr>
              <a:t>September 2009</a:t>
            </a:r>
            <a:endParaRPr lang="de-DE" sz="1400">
              <a:ea typeface="Calibri" pitchFamily="34" charset="0"/>
              <a:cs typeface="Arial" pitchFamily="34" charset="0"/>
            </a:endParaRPr>
          </a:p>
          <a:p>
            <a:pPr eaLnBrk="0" hangingPunct="0"/>
            <a:r>
              <a:rPr lang="en-US" sz="1200" b="1">
                <a:ea typeface="Calibri" pitchFamily="34" charset="0"/>
                <a:cs typeface="Arial" pitchFamily="34" charset="0"/>
              </a:rPr>
              <a:t>first layer (upper layer) 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200" b="1">
                <a:ea typeface="Calibri" pitchFamily="34" charset="0"/>
                <a:cs typeface="Arial" pitchFamily="34" charset="0"/>
              </a:rPr>
              <a:t> </a:t>
            </a:r>
            <a:r>
              <a:rPr lang="de-DE" sz="1200">
                <a:ea typeface="Calibri" pitchFamily="34" charset="0"/>
                <a:cs typeface="Arial" pitchFamily="34" charset="0"/>
                <a:sym typeface="Wingdings" pitchFamily="2" charset="2"/>
              </a:rPr>
              <a:t>АПДУ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-3-</a:t>
            </a:r>
            <a:r>
              <a:rPr lang="de-DE" sz="1200" b="1">
                <a:ea typeface="Calibri" pitchFamily="34" charset="0"/>
                <a:cs typeface="Arial" pitchFamily="34" charset="0"/>
                <a:sym typeface="Wingdings" pitchFamily="2" charset="2"/>
              </a:rPr>
              <a:t>НС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-1 , bitumen grade 70/90</a:t>
            </a:r>
            <a:endParaRPr lang="de-DE" sz="1200" b="1">
              <a:ea typeface="Calibri" pitchFamily="34" charset="0"/>
              <a:cs typeface="Arial" pitchFamily="34" charset="0"/>
              <a:sym typeface="Wingdings" pitchFamily="2" charset="2"/>
            </a:endParaRPr>
          </a:p>
          <a:p>
            <a:pPr eaLnBrk="0" hangingPunct="0"/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binding layer</a:t>
            </a:r>
            <a:r>
              <a:rPr lang="en-US" sz="1200">
                <a:ea typeface="Calibri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n-US" sz="1200" b="1">
                <a:ea typeface="Calibri" pitchFamily="34" charset="0"/>
                <a:cs typeface="Arial" pitchFamily="34" charset="0"/>
              </a:rPr>
              <a:t>  </a:t>
            </a:r>
            <a:r>
              <a:rPr lang="de-DE" sz="1200" b="1">
                <a:ea typeface="Calibri" pitchFamily="34" charset="0"/>
                <a:cs typeface="Arial" pitchFamily="34" charset="0"/>
                <a:sym typeface="Wingdings" pitchFamily="2" charset="2"/>
              </a:rPr>
              <a:t>АПДУ-2-ВС-1, </a:t>
            </a:r>
            <a:r>
              <a:rPr lang="en-US" sz="1200" b="1">
                <a:ea typeface="Calibri" pitchFamily="34" charset="0"/>
                <a:cs typeface="Arial" pitchFamily="34" charset="0"/>
                <a:sym typeface="Wingdings" pitchFamily="2" charset="2"/>
              </a:rPr>
              <a:t>bitumen grade 70/90</a:t>
            </a:r>
            <a:endParaRPr lang="de-DE" sz="1200" b="1">
              <a:ea typeface="Calibri" pitchFamily="34" charset="0"/>
              <a:cs typeface="Arial" pitchFamily="34" charset="0"/>
              <a:sym typeface="Wingdings" pitchFamily="2" charset="2"/>
            </a:endParaRPr>
          </a:p>
          <a:p>
            <a:pPr eaLnBrk="0" hangingPunct="0"/>
            <a:endParaRPr lang="de-DE" sz="1100" b="1">
              <a:ea typeface="Calibri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62465" name="Bild 2" descr="IMG_0661_пр-т Независимости р-н цирка_10-2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00807"/>
            <a:ext cx="3672408" cy="27478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/>
          </a:p>
        </p:txBody>
      </p:sp>
      <p:pic>
        <p:nvPicPr>
          <p:cNvPr id="62468" name="Bild 3" descr="пр-т Независимости_4_1605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700809"/>
            <a:ext cx="3334988" cy="44644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2775" name="Rectangle 2"/>
          <p:cNvSpPr>
            <a:spLocks noChangeArrowheads="1"/>
          </p:cNvSpPr>
          <p:nvPr/>
        </p:nvSpPr>
        <p:spPr bwMode="auto">
          <a:xfrm>
            <a:off x="5651500" y="6237288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sz="1400" b="1">
                <a:ea typeface="Calibri" pitchFamily="34" charset="0"/>
                <a:cs typeface="Times New Roman" pitchFamily="18" charset="0"/>
              </a:rPr>
              <a:t>Mai 2013</a:t>
            </a:r>
            <a:endParaRPr lang="de-DE" sz="1200" b="1">
              <a:ea typeface="Calibri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40"/>
          <p:cNvSpPr txBox="1">
            <a:spLocks noChangeArrowheads="1"/>
          </p:cNvSpPr>
          <p:nvPr/>
        </p:nvSpPr>
        <p:spPr bwMode="auto">
          <a:xfrm>
            <a:off x="0" y="1268412"/>
            <a:ext cx="9144000" cy="5764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Reduzierung von CO</a:t>
            </a:r>
            <a:r>
              <a:rPr lang="de-DE" sz="2400" b="1" baseline="-30000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-Emission/ Energieaufwand</a:t>
            </a:r>
          </a:p>
        </p:txBody>
      </p:sp>
      <p:sp>
        <p:nvSpPr>
          <p:cNvPr id="33796" name="Text Box 30"/>
          <p:cNvSpPr txBox="1">
            <a:spLocks noChangeArrowheads="1"/>
          </p:cNvSpPr>
          <p:nvPr/>
        </p:nvSpPr>
        <p:spPr bwMode="auto">
          <a:xfrm>
            <a:off x="0" y="1993404"/>
            <a:ext cx="349188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180000" algn="ctr">
              <a:spcBef>
                <a:spcPts val="600"/>
              </a:spcBef>
              <a:defRPr/>
            </a:pPr>
            <a:r>
              <a:rPr lang="de-DE" b="1" dirty="0">
                <a:latin typeface="Arial" charset="0"/>
                <a:cs typeface="Times New Roman" pitchFamily="18" charset="0"/>
              </a:rPr>
              <a:t>ohne </a:t>
            </a:r>
            <a:r>
              <a:rPr lang="de-DE" b="1" dirty="0" err="1">
                <a:latin typeface="Arial" charset="0"/>
                <a:cs typeface="Times New Roman" pitchFamily="18" charset="0"/>
              </a:rPr>
              <a:t>Duroflex</a:t>
            </a:r>
            <a:r>
              <a:rPr lang="de-DE" b="1" dirty="0">
                <a:latin typeface="Arial" charset="0"/>
                <a:cs typeface="Times New Roman" pitchFamily="18" charset="0"/>
                <a:sym typeface="Symbol" pitchFamily="18" charset="2"/>
              </a:rPr>
              <a:t>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5625502" y="1988840"/>
            <a:ext cx="349188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mit</a:t>
            </a:r>
            <a:r>
              <a:rPr lang="de-DE" b="1" dirty="0">
                <a:latin typeface="Arial" charset="0"/>
                <a:cs typeface="Times New Roman" pitchFamily="18" charset="0"/>
              </a:rPr>
              <a:t> </a:t>
            </a:r>
            <a:r>
              <a:rPr lang="de-DE" b="1" dirty="0" err="1">
                <a:latin typeface="Arial" charset="0"/>
                <a:cs typeface="Times New Roman" pitchFamily="18" charset="0"/>
              </a:rPr>
              <a:t>Duroflex</a:t>
            </a:r>
            <a:r>
              <a:rPr lang="de-DE" b="1" dirty="0">
                <a:latin typeface="Arial" charset="0"/>
                <a:cs typeface="Times New Roman" pitchFamily="18" charset="0"/>
                <a:sym typeface="Symbol" pitchFamily="18" charset="2"/>
              </a:rPr>
              <a:t></a:t>
            </a:r>
          </a:p>
        </p:txBody>
      </p:sp>
      <p:grpSp>
        <p:nvGrpSpPr>
          <p:cNvPr id="33803" name="Group 27"/>
          <p:cNvGrpSpPr>
            <a:grpSpLocks/>
          </p:cNvGrpSpPr>
          <p:nvPr/>
        </p:nvGrpSpPr>
        <p:grpSpPr bwMode="auto">
          <a:xfrm>
            <a:off x="19050" y="2743200"/>
            <a:ext cx="685800" cy="1600200"/>
            <a:chOff x="1268" y="5918"/>
            <a:chExt cx="1080" cy="2520"/>
          </a:xfrm>
        </p:grpSpPr>
        <p:sp>
          <p:nvSpPr>
            <p:cNvPr id="2" name="AutoShape 29"/>
            <p:cNvSpPr>
              <a:spLocks noChangeArrowheads="1"/>
            </p:cNvSpPr>
            <p:nvPr/>
          </p:nvSpPr>
          <p:spPr bwMode="auto">
            <a:xfrm>
              <a:off x="1418" y="5918"/>
              <a:ext cx="720" cy="25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3856" name="Text Box 28"/>
            <p:cNvSpPr txBox="1">
              <a:spLocks noChangeArrowheads="1"/>
            </p:cNvSpPr>
            <p:nvPr/>
          </p:nvSpPr>
          <p:spPr bwMode="auto">
            <a:xfrm>
              <a:off x="1268" y="6158"/>
              <a:ext cx="10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800" b="1">
                  <a:cs typeface="Times New Roman" pitchFamily="18" charset="0"/>
                </a:rPr>
                <a:t>AH-70</a:t>
              </a:r>
              <a:endParaRPr lang="de-DE"/>
            </a:p>
          </p:txBody>
        </p:sp>
      </p:grpSp>
      <p:grpSp>
        <p:nvGrpSpPr>
          <p:cNvPr id="33804" name="Group 24"/>
          <p:cNvGrpSpPr>
            <a:grpSpLocks/>
          </p:cNvGrpSpPr>
          <p:nvPr/>
        </p:nvGrpSpPr>
        <p:grpSpPr bwMode="auto">
          <a:xfrm>
            <a:off x="914400" y="2743200"/>
            <a:ext cx="685800" cy="1600200"/>
            <a:chOff x="1268" y="5918"/>
            <a:chExt cx="1080" cy="2520"/>
          </a:xfrm>
        </p:grpSpPr>
        <p:sp>
          <p:nvSpPr>
            <p:cNvPr id="33829" name="AutoShape 26"/>
            <p:cNvSpPr>
              <a:spLocks noChangeArrowheads="1"/>
            </p:cNvSpPr>
            <p:nvPr/>
          </p:nvSpPr>
          <p:spPr bwMode="auto">
            <a:xfrm>
              <a:off x="1418" y="5918"/>
              <a:ext cx="720" cy="25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3852" name="Text Box 25"/>
            <p:cNvSpPr txBox="1">
              <a:spLocks noChangeArrowheads="1"/>
            </p:cNvSpPr>
            <p:nvPr/>
          </p:nvSpPr>
          <p:spPr bwMode="auto">
            <a:xfrm>
              <a:off x="1268" y="6158"/>
              <a:ext cx="10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800" b="1">
                  <a:cs typeface="Times New Roman" pitchFamily="18" charset="0"/>
                </a:rPr>
                <a:t>AH-50</a:t>
              </a:r>
              <a:endParaRPr lang="de-DE"/>
            </a:p>
          </p:txBody>
        </p:sp>
      </p:grpSp>
      <p:grpSp>
        <p:nvGrpSpPr>
          <p:cNvPr id="33805" name="Group 21"/>
          <p:cNvGrpSpPr>
            <a:grpSpLocks/>
          </p:cNvGrpSpPr>
          <p:nvPr/>
        </p:nvGrpSpPr>
        <p:grpSpPr bwMode="auto">
          <a:xfrm>
            <a:off x="1828800" y="2743200"/>
            <a:ext cx="685800" cy="1600200"/>
            <a:chOff x="1268" y="5918"/>
            <a:chExt cx="1080" cy="2520"/>
          </a:xfrm>
        </p:grpSpPr>
        <p:sp>
          <p:nvSpPr>
            <p:cNvPr id="33827" name="AutoShape 23"/>
            <p:cNvSpPr>
              <a:spLocks noChangeArrowheads="1"/>
            </p:cNvSpPr>
            <p:nvPr/>
          </p:nvSpPr>
          <p:spPr bwMode="auto">
            <a:xfrm>
              <a:off x="1418" y="5918"/>
              <a:ext cx="720" cy="25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3848" name="Text Box 22"/>
            <p:cNvSpPr txBox="1">
              <a:spLocks noChangeArrowheads="1"/>
            </p:cNvSpPr>
            <p:nvPr/>
          </p:nvSpPr>
          <p:spPr bwMode="auto">
            <a:xfrm>
              <a:off x="1268" y="6158"/>
              <a:ext cx="10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800" b="1">
                  <a:cs typeface="Times New Roman" pitchFamily="18" charset="0"/>
                </a:rPr>
                <a:t>AH-90</a:t>
              </a:r>
              <a:endParaRPr lang="de-DE"/>
            </a:p>
          </p:txBody>
        </p:sp>
      </p:grpSp>
      <p:grpSp>
        <p:nvGrpSpPr>
          <p:cNvPr id="33806" name="Group 18"/>
          <p:cNvGrpSpPr>
            <a:grpSpLocks/>
          </p:cNvGrpSpPr>
          <p:nvPr/>
        </p:nvGrpSpPr>
        <p:grpSpPr bwMode="auto">
          <a:xfrm>
            <a:off x="2743200" y="2743200"/>
            <a:ext cx="685800" cy="1600200"/>
            <a:chOff x="1268" y="5918"/>
            <a:chExt cx="1080" cy="2520"/>
          </a:xfrm>
        </p:grpSpPr>
        <p:sp>
          <p:nvSpPr>
            <p:cNvPr id="33825" name="AutoShape 20"/>
            <p:cNvSpPr>
              <a:spLocks noChangeArrowheads="1"/>
            </p:cNvSpPr>
            <p:nvPr/>
          </p:nvSpPr>
          <p:spPr bwMode="auto">
            <a:xfrm>
              <a:off x="1418" y="5918"/>
              <a:ext cx="720" cy="25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3844" name="Text Box 19"/>
            <p:cNvSpPr txBox="1">
              <a:spLocks noChangeArrowheads="1"/>
            </p:cNvSpPr>
            <p:nvPr/>
          </p:nvSpPr>
          <p:spPr bwMode="auto">
            <a:xfrm>
              <a:off x="1268" y="6158"/>
              <a:ext cx="108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800" b="1">
                  <a:cs typeface="Times New Roman" pitchFamily="18" charset="0"/>
                </a:rPr>
                <a:t>PMB</a:t>
              </a:r>
              <a:endParaRPr lang="de-DE"/>
            </a:p>
          </p:txBody>
        </p:sp>
      </p:grpSp>
      <p:grpSp>
        <p:nvGrpSpPr>
          <p:cNvPr id="33807" name="Group 36"/>
          <p:cNvGrpSpPr>
            <a:grpSpLocks/>
          </p:cNvGrpSpPr>
          <p:nvPr/>
        </p:nvGrpSpPr>
        <p:grpSpPr bwMode="auto">
          <a:xfrm>
            <a:off x="6732588" y="2743200"/>
            <a:ext cx="935037" cy="1600200"/>
            <a:chOff x="12038" y="5918"/>
            <a:chExt cx="1080" cy="2520"/>
          </a:xfrm>
        </p:grpSpPr>
        <p:sp>
          <p:nvSpPr>
            <p:cNvPr id="33823" name="AutoShape 38"/>
            <p:cNvSpPr>
              <a:spLocks noChangeArrowheads="1"/>
            </p:cNvSpPr>
            <p:nvPr/>
          </p:nvSpPr>
          <p:spPr bwMode="auto">
            <a:xfrm>
              <a:off x="12188" y="5918"/>
              <a:ext cx="720" cy="25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3840" name="Text Box 37"/>
            <p:cNvSpPr txBox="1">
              <a:spLocks noChangeArrowheads="1"/>
            </p:cNvSpPr>
            <p:nvPr/>
          </p:nvSpPr>
          <p:spPr bwMode="auto">
            <a:xfrm>
              <a:off x="12038" y="6158"/>
              <a:ext cx="1080" cy="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de-DE" sz="800" b="1">
                <a:cs typeface="Times New Roman" pitchFamily="18" charset="0"/>
              </a:endParaRPr>
            </a:p>
            <a:p>
              <a:pPr algn="ctr"/>
              <a:endParaRPr lang="de-DE" sz="800" b="1">
                <a:cs typeface="Times New Roman" pitchFamily="18" charset="0"/>
              </a:endParaRPr>
            </a:p>
            <a:p>
              <a:pPr algn="ctr"/>
              <a:r>
                <a:rPr lang="de-DE" sz="800" b="1">
                  <a:cs typeface="Times New Roman" pitchFamily="18" charset="0"/>
                </a:rPr>
                <a:t>AH-70</a:t>
              </a:r>
              <a:endParaRPr lang="de-DE" sz="1400" b="1"/>
            </a:p>
            <a:p>
              <a:pPr algn="ctr" eaLnBrk="0" hangingPunct="0"/>
              <a:r>
                <a:rPr lang="de-DE" sz="800" b="1">
                  <a:cs typeface="Times New Roman" pitchFamily="18" charset="0"/>
                </a:rPr>
                <a:t>(Süden)</a:t>
              </a:r>
              <a:endParaRPr lang="de-DE" sz="1400" b="1"/>
            </a:p>
            <a:p>
              <a:pPr algn="ctr" eaLnBrk="0" hangingPunct="0"/>
              <a:r>
                <a:rPr lang="de-DE" sz="800" b="1">
                  <a:cs typeface="Times New Roman" pitchFamily="18" charset="0"/>
                </a:rPr>
                <a:t>oder</a:t>
              </a:r>
              <a:endParaRPr lang="de-DE" sz="1400" b="1"/>
            </a:p>
            <a:p>
              <a:pPr algn="ctr" eaLnBrk="0" hangingPunct="0"/>
              <a:r>
                <a:rPr lang="de-DE" sz="800" b="1">
                  <a:cs typeface="Times New Roman" pitchFamily="18" charset="0"/>
                </a:rPr>
                <a:t>AH-90</a:t>
              </a:r>
              <a:endParaRPr lang="de-DE" sz="1400" b="1"/>
            </a:p>
            <a:p>
              <a:pPr algn="ctr" eaLnBrk="0" hangingPunct="0"/>
              <a:r>
                <a:rPr lang="de-DE" sz="800" b="1">
                  <a:cs typeface="Times New Roman" pitchFamily="18" charset="0"/>
                </a:rPr>
                <a:t>(Norden)</a:t>
              </a:r>
              <a:endParaRPr lang="de-DE" b="1"/>
            </a:p>
          </p:txBody>
        </p:sp>
      </p:grpSp>
      <p:sp>
        <p:nvSpPr>
          <p:cNvPr id="33808" name="AutoShape 17"/>
          <p:cNvSpPr>
            <a:spLocks noChangeArrowheads="1"/>
          </p:cNvSpPr>
          <p:nvPr/>
        </p:nvSpPr>
        <p:spPr bwMode="auto">
          <a:xfrm>
            <a:off x="285750" y="4343400"/>
            <a:ext cx="114300" cy="3429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09" name="AutoShape 16"/>
          <p:cNvSpPr>
            <a:spLocks noChangeArrowheads="1"/>
          </p:cNvSpPr>
          <p:nvPr/>
        </p:nvSpPr>
        <p:spPr bwMode="auto">
          <a:xfrm>
            <a:off x="1200150" y="4343400"/>
            <a:ext cx="114300" cy="3429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0" name="AutoShape 15"/>
          <p:cNvSpPr>
            <a:spLocks noChangeArrowheads="1"/>
          </p:cNvSpPr>
          <p:nvPr/>
        </p:nvSpPr>
        <p:spPr bwMode="auto">
          <a:xfrm>
            <a:off x="2114550" y="4343400"/>
            <a:ext cx="114300" cy="3429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1" name="AutoShape 14"/>
          <p:cNvSpPr>
            <a:spLocks noChangeArrowheads="1"/>
          </p:cNvSpPr>
          <p:nvPr/>
        </p:nvSpPr>
        <p:spPr bwMode="auto">
          <a:xfrm>
            <a:off x="3009900" y="4343400"/>
            <a:ext cx="114300" cy="3429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2" name="AutoShape 35"/>
          <p:cNvSpPr>
            <a:spLocks noChangeArrowheads="1"/>
          </p:cNvSpPr>
          <p:nvPr/>
        </p:nvSpPr>
        <p:spPr bwMode="auto">
          <a:xfrm>
            <a:off x="7143750" y="4343400"/>
            <a:ext cx="114300" cy="3429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3" name="Oval 13"/>
          <p:cNvSpPr>
            <a:spLocks noChangeArrowheads="1"/>
          </p:cNvSpPr>
          <p:nvPr/>
        </p:nvSpPr>
        <p:spPr bwMode="auto">
          <a:xfrm>
            <a:off x="247650" y="4591050"/>
            <a:ext cx="209550" cy="1143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4" name="Oval 12"/>
          <p:cNvSpPr>
            <a:spLocks noChangeArrowheads="1"/>
          </p:cNvSpPr>
          <p:nvPr/>
        </p:nvSpPr>
        <p:spPr bwMode="auto">
          <a:xfrm>
            <a:off x="2971800" y="4572000"/>
            <a:ext cx="209550" cy="1143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5" name="Oval 11"/>
          <p:cNvSpPr>
            <a:spLocks noChangeArrowheads="1"/>
          </p:cNvSpPr>
          <p:nvPr/>
        </p:nvSpPr>
        <p:spPr bwMode="auto">
          <a:xfrm>
            <a:off x="2076450" y="4572000"/>
            <a:ext cx="209550" cy="1143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6" name="Oval 10"/>
          <p:cNvSpPr>
            <a:spLocks noChangeArrowheads="1"/>
          </p:cNvSpPr>
          <p:nvPr/>
        </p:nvSpPr>
        <p:spPr bwMode="auto">
          <a:xfrm>
            <a:off x="1162050" y="4572000"/>
            <a:ext cx="209550" cy="1143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7" name="Oval 34"/>
          <p:cNvSpPr>
            <a:spLocks noChangeArrowheads="1"/>
          </p:cNvSpPr>
          <p:nvPr/>
        </p:nvSpPr>
        <p:spPr bwMode="auto">
          <a:xfrm>
            <a:off x="7105650" y="4591050"/>
            <a:ext cx="209550" cy="1143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8" name="Line 9"/>
          <p:cNvSpPr>
            <a:spLocks noChangeShapeType="1"/>
          </p:cNvSpPr>
          <p:nvPr/>
        </p:nvSpPr>
        <p:spPr bwMode="auto">
          <a:xfrm>
            <a:off x="342900" y="4648200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19" name="Line 8"/>
          <p:cNvSpPr>
            <a:spLocks noChangeShapeType="1"/>
          </p:cNvSpPr>
          <p:nvPr/>
        </p:nvSpPr>
        <p:spPr bwMode="auto">
          <a:xfrm>
            <a:off x="1714500" y="46482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85750" y="5010150"/>
            <a:ext cx="28575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de-DE" sz="1400" b="1">
                <a:latin typeface="Arial" charset="0"/>
                <a:cs typeface="Times New Roman" pitchFamily="18" charset="0"/>
              </a:rPr>
              <a:t>Asphaltmischanlage</a:t>
            </a:r>
            <a:endParaRPr lang="de-DE">
              <a:latin typeface="Arial" charset="0"/>
            </a:endParaRPr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5829300" y="5029200"/>
            <a:ext cx="28575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de-DE" sz="1400" b="1">
                <a:latin typeface="Arial" charset="0"/>
                <a:cs typeface="Times New Roman" pitchFamily="18" charset="0"/>
              </a:rPr>
              <a:t>Asphaltmischanlage</a:t>
            </a:r>
            <a:endParaRPr lang="de-DE">
              <a:latin typeface="Arial" charset="0"/>
            </a:endParaRPr>
          </a:p>
        </p:txBody>
      </p:sp>
      <p:sp>
        <p:nvSpPr>
          <p:cNvPr id="33826" name="Line 32"/>
          <p:cNvSpPr>
            <a:spLocks noChangeShapeType="1"/>
          </p:cNvSpPr>
          <p:nvPr/>
        </p:nvSpPr>
        <p:spPr bwMode="auto">
          <a:xfrm>
            <a:off x="7200900" y="46863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5724524"/>
            <a:ext cx="9143999" cy="9448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 Einsparung an Energieaufwand / CO</a:t>
            </a:r>
            <a:r>
              <a:rPr lang="de-DE" sz="2400" b="1" baseline="-30000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-Reduzierung</a:t>
            </a:r>
          </a:p>
          <a:p>
            <a:pPr eaLnBrk="0" hangingPunct="0">
              <a:buFont typeface="Wingdings" pitchFamily="2" charset="2"/>
              <a:buChar char="à"/>
              <a:defRPr/>
            </a:pPr>
            <a:r>
              <a:rPr lang="de-DE" sz="2400" b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Einsparung an Investitionskosten</a:t>
            </a:r>
          </a:p>
        </p:txBody>
      </p:sp>
      <p:sp>
        <p:nvSpPr>
          <p:cNvPr id="33830" name="Rectangle 42"/>
          <p:cNvSpPr>
            <a:spLocks noChangeArrowheads="1"/>
          </p:cNvSpPr>
          <p:nvPr/>
        </p:nvSpPr>
        <p:spPr bwMode="auto">
          <a:xfrm>
            <a:off x="114300" y="342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3831" name="Line 53"/>
          <p:cNvSpPr>
            <a:spLocks noChangeShapeType="1"/>
          </p:cNvSpPr>
          <p:nvPr/>
        </p:nvSpPr>
        <p:spPr bwMode="auto">
          <a:xfrm>
            <a:off x="539750" y="2565400"/>
            <a:ext cx="2232025" cy="22320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832" name="Line 54"/>
          <p:cNvSpPr>
            <a:spLocks noChangeShapeType="1"/>
          </p:cNvSpPr>
          <p:nvPr/>
        </p:nvSpPr>
        <p:spPr bwMode="auto">
          <a:xfrm flipH="1">
            <a:off x="539750" y="2636838"/>
            <a:ext cx="2160588" cy="21605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33833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35496" y="116632"/>
            <a:ext cx="6264696" cy="108012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r>
              <a:rPr lang="de-DE" sz="3200" b="1" dirty="0">
                <a:solidFill>
                  <a:schemeClr val="tx1"/>
                </a:solidFill>
              </a:rPr>
              <a:t>Umweltschutz im Straßenbau und in der Asphaltherstellung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7"/>
          <p:cNvSpPr txBox="1">
            <a:spLocks noChangeArrowheads="1"/>
          </p:cNvSpPr>
          <p:nvPr/>
        </p:nvSpPr>
        <p:spPr bwMode="auto">
          <a:xfrm>
            <a:off x="1835150" y="5661025"/>
            <a:ext cx="5041900" cy="6477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de-DE" b="1" u="sng">
                <a:latin typeface="Arial" charset="0"/>
                <a:ea typeface="Arial Unicode MS" pitchFamily="34" charset="-128"/>
                <a:cs typeface="Arial" charset="0"/>
              </a:rPr>
              <a:t>Bedingung:</a:t>
            </a:r>
            <a:r>
              <a:rPr lang="de-DE" b="1">
                <a:latin typeface="Arial" charset="0"/>
                <a:ea typeface="Arial Unicode MS" pitchFamily="34" charset="-128"/>
                <a:cs typeface="Arial" charset="0"/>
              </a:rPr>
              <a:t> keine Reduzierung der Haltbarkeit und Belastbarkeit des Asphalts</a:t>
            </a:r>
            <a:endParaRPr lang="de-DE">
              <a:latin typeface="Arial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34821" name="Rectangle 24"/>
          <p:cNvSpPr>
            <a:spLocks noChangeArrowheads="1"/>
          </p:cNvSpPr>
          <p:nvPr/>
        </p:nvSpPr>
        <p:spPr bwMode="auto">
          <a:xfrm>
            <a:off x="-36513" y="57150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4822" name="Text Box 23"/>
          <p:cNvSpPr txBox="1">
            <a:spLocks noChangeArrowheads="1"/>
          </p:cNvSpPr>
          <p:nvPr/>
        </p:nvSpPr>
        <p:spPr bwMode="auto">
          <a:xfrm>
            <a:off x="342900" y="4527550"/>
            <a:ext cx="3771900" cy="77311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7CA5CE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 algn="ctr">
              <a:defRPr/>
            </a:pPr>
            <a:endParaRPr lang="de-DE" sz="800" b="1" dirty="0">
              <a:latin typeface="Arial" charset="0"/>
              <a:ea typeface="Arial Unicode MS" pitchFamily="34" charset="-128"/>
              <a:cs typeface="Arial" charset="0"/>
            </a:endParaRPr>
          </a:p>
          <a:p>
            <a:pPr algn="ctr">
              <a:defRPr/>
            </a:pPr>
            <a:r>
              <a:rPr lang="de-DE" sz="1100" b="1" dirty="0">
                <a:latin typeface="Arial" charset="0"/>
                <a:ea typeface="Arial Unicode MS" pitchFamily="34" charset="-128"/>
                <a:cs typeface="Arial" charset="0"/>
              </a:rPr>
              <a:t>100 % Wiederverwendung von alten Asphalten beim Neubau und der Reparatur von Straßen und Autobahnen</a:t>
            </a:r>
            <a:endParaRPr lang="de-DE" sz="1100" b="1" dirty="0">
              <a:latin typeface="Arial" charset="0"/>
              <a:ea typeface="Arial Unicode MS" pitchFamily="34" charset="-128"/>
              <a:cs typeface="Arial" charset="0"/>
              <a:sym typeface="Wingdings" pitchFamily="2" charset="2"/>
            </a:endParaRPr>
          </a:p>
        </p:txBody>
      </p:sp>
      <p:sp>
        <p:nvSpPr>
          <p:cNvPr id="34823" name="Text Box 22"/>
          <p:cNvSpPr txBox="1">
            <a:spLocks noChangeArrowheads="1"/>
          </p:cNvSpPr>
          <p:nvPr/>
        </p:nvSpPr>
        <p:spPr bwMode="auto">
          <a:xfrm>
            <a:off x="4616450" y="4527550"/>
            <a:ext cx="3771900" cy="77365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907356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 algn="ctr">
              <a:defRPr/>
            </a:pPr>
            <a:endParaRPr lang="de-DE" sz="800" b="1" dirty="0">
              <a:latin typeface="Arial" charset="0"/>
              <a:ea typeface="Arial Unicode MS" pitchFamily="34" charset="-128"/>
              <a:cs typeface="Arial" charset="0"/>
            </a:endParaRPr>
          </a:p>
          <a:p>
            <a:pPr algn="ctr">
              <a:defRPr/>
            </a:pPr>
            <a:r>
              <a:rPr lang="de-DE" sz="1100" b="1" dirty="0">
                <a:latin typeface="Arial" charset="0"/>
                <a:ea typeface="Arial Unicode MS" pitchFamily="34" charset="-128"/>
                <a:cs typeface="Arial" charset="0"/>
              </a:rPr>
              <a:t>Einsatz von mineralischen Abfällen (Schlacken aus der metallurgischen Industrie bis zu 100 % Einsatz auch in der Deckschicht</a:t>
            </a:r>
            <a:endParaRPr lang="de-DE" sz="1100" b="1" dirty="0">
              <a:latin typeface="Arial" charset="0"/>
              <a:ea typeface="Arial Unicode MS" pitchFamily="34" charset="-128"/>
              <a:cs typeface="Arial" charset="0"/>
              <a:sym typeface="Wingdings" pitchFamily="2" charset="2"/>
            </a:endParaRPr>
          </a:p>
        </p:txBody>
      </p:sp>
      <p:grpSp>
        <p:nvGrpSpPr>
          <p:cNvPr id="34828" name="Group 19"/>
          <p:cNvGrpSpPr>
            <a:grpSpLocks/>
          </p:cNvGrpSpPr>
          <p:nvPr/>
        </p:nvGrpSpPr>
        <p:grpSpPr bwMode="auto">
          <a:xfrm>
            <a:off x="3059113" y="4037013"/>
            <a:ext cx="1943100" cy="457200"/>
            <a:chOff x="6638" y="3578"/>
            <a:chExt cx="3060" cy="720"/>
          </a:xfrm>
        </p:grpSpPr>
        <p:sp>
          <p:nvSpPr>
            <p:cNvPr id="34840" name="Line 21"/>
            <p:cNvSpPr>
              <a:spLocks noChangeShapeType="1"/>
            </p:cNvSpPr>
            <p:nvPr/>
          </p:nvSpPr>
          <p:spPr bwMode="auto">
            <a:xfrm flipH="1">
              <a:off x="6638" y="3578"/>
              <a:ext cx="1620" cy="72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841" name="Line 20"/>
            <p:cNvSpPr>
              <a:spLocks noChangeShapeType="1"/>
            </p:cNvSpPr>
            <p:nvPr/>
          </p:nvSpPr>
          <p:spPr bwMode="auto">
            <a:xfrm>
              <a:off x="8258" y="3578"/>
              <a:ext cx="1440" cy="72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4825" name="Text Box 18"/>
          <p:cNvSpPr txBox="1">
            <a:spLocks noChangeArrowheads="1"/>
          </p:cNvSpPr>
          <p:nvPr/>
        </p:nvSpPr>
        <p:spPr bwMode="auto">
          <a:xfrm>
            <a:off x="2339752" y="3014662"/>
            <a:ext cx="3429000" cy="113441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de-DE" sz="800" b="1" dirty="0">
              <a:latin typeface="Arial" charset="0"/>
              <a:ea typeface="Arial Unicode MS" pitchFamily="34" charset="-128"/>
              <a:cs typeface="Arial" charset="0"/>
            </a:endParaRPr>
          </a:p>
          <a:p>
            <a:pPr>
              <a:buFont typeface="Wingdings" pitchFamily="2" charset="2"/>
              <a:buChar char="à"/>
              <a:defRPr/>
            </a:pPr>
            <a:r>
              <a:rPr lang="de-DE" sz="1100" b="1" dirty="0">
                <a:latin typeface="Arial" charset="0"/>
                <a:ea typeface="Arial Unicode MS" pitchFamily="34" charset="-128"/>
                <a:cs typeface="Arial" charset="0"/>
              </a:rPr>
              <a:t>Substitution von natürlichen Rohstoffen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1100" b="1" dirty="0">
                <a:latin typeface="Arial" charset="0"/>
                <a:ea typeface="Arial Unicode MS" pitchFamily="34" charset="-128"/>
                <a:cs typeface="Arial" charset="0"/>
              </a:rPr>
              <a:t>	∙ Mineralien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1100" b="1" dirty="0">
                <a:latin typeface="Arial" charset="0"/>
                <a:ea typeface="Arial Unicode MS" pitchFamily="34" charset="-128"/>
                <a:cs typeface="Arial" charset="0"/>
              </a:rPr>
              <a:t>	∙ Sand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1100" b="1" dirty="0">
                <a:latin typeface="Arial" charset="0"/>
                <a:ea typeface="Arial Unicode MS" pitchFamily="34" charset="-128"/>
                <a:cs typeface="Arial" charset="0"/>
              </a:rPr>
              <a:t>	∙ Bitumen</a:t>
            </a:r>
          </a:p>
          <a:p>
            <a:pPr>
              <a:buFont typeface="Wingdings" pitchFamily="2" charset="2"/>
              <a:buChar char="à"/>
              <a:defRPr/>
            </a:pPr>
            <a:r>
              <a:rPr lang="de-DE" sz="1100" b="1" dirty="0">
                <a:latin typeface="Arial" charset="0"/>
                <a:ea typeface="Arial Unicode MS" pitchFamily="34" charset="-128"/>
                <a:cs typeface="Arial" charset="0"/>
              </a:rPr>
              <a:t> Wiederverwendung von altem Asphalt</a:t>
            </a:r>
            <a:endParaRPr lang="de-DE" sz="1100" b="1" dirty="0">
              <a:latin typeface="Arial" charset="0"/>
              <a:ea typeface="Arial Unicode MS" pitchFamily="34" charset="-128"/>
              <a:cs typeface="Arial" charset="0"/>
              <a:sym typeface="Symbol" pitchFamily="18" charset="2"/>
            </a:endParaRPr>
          </a:p>
        </p:txBody>
      </p:sp>
      <p:sp>
        <p:nvSpPr>
          <p:cNvPr id="34832" name="Line 31"/>
          <p:cNvSpPr>
            <a:spLocks noChangeShapeType="1"/>
          </p:cNvSpPr>
          <p:nvPr/>
        </p:nvSpPr>
        <p:spPr bwMode="auto">
          <a:xfrm>
            <a:off x="4067175" y="2511425"/>
            <a:ext cx="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34833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331640" y="764704"/>
            <a:ext cx="5472608" cy="864096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tx1"/>
                </a:solidFill>
              </a:rPr>
              <a:t>Umweltschutz im Straßenbau und bei der Asphaltherstellung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331640" y="1628800"/>
            <a:ext cx="5472608" cy="864096"/>
          </a:xfrm>
          <a:prstGeom prst="rect">
            <a:avLst/>
          </a:prstGeom>
          <a:gradFill>
            <a:gsLst>
              <a:gs pos="0">
                <a:srgbClr val="FF00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tx1"/>
                </a:solidFill>
              </a:rPr>
              <a:t>Schutz natürlicher</a:t>
            </a:r>
          </a:p>
          <a:p>
            <a:pPr algn="ctr">
              <a:defRPr/>
            </a:pPr>
            <a:r>
              <a:rPr lang="de-DE" sz="2400" b="1" dirty="0">
                <a:solidFill>
                  <a:schemeClr val="tx1"/>
                </a:solidFill>
              </a:rPr>
              <a:t>Ressourcen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492500" y="3711575"/>
          <a:ext cx="3944938" cy="3146425"/>
        </p:xfrm>
        <a:graphic>
          <a:graphicData uri="http://schemas.openxmlformats.org/presentationml/2006/ole">
            <p:oleObj spid="_x0000_s1026" r:id="rId4" imgW="3944454" imgH="3145809" progId="Excel.Chart.8">
              <p:embed/>
            </p:oleObj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54013" y="2160588"/>
            <a:ext cx="8067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de-DE" altLang="zh-CN">
              <a:ea typeface="宋体" pitchFamily="2" charset="-122"/>
              <a:cs typeface="Times New Roman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85750" y="1501775"/>
          <a:ext cx="1238250" cy="565150"/>
        </p:xfrm>
        <a:graphic>
          <a:graphicData uri="http://schemas.openxmlformats.org/presentationml/2006/ole">
            <p:oleObj spid="_x0000_s1027" name="Picture" r:id="rId5" imgW="1305560" imgH="581660" progId="Word.Picture.8">
              <p:embed/>
            </p:oleObj>
          </a:graphicData>
        </a:graphic>
      </p:graphicFrame>
      <p:pic>
        <p:nvPicPr>
          <p:cNvPr id="102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6800" y="1484313"/>
            <a:ext cx="12303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6113" y="1484313"/>
            <a:ext cx="1357312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1" name="Group 9"/>
          <p:cNvGrpSpPr>
            <a:grpSpLocks/>
          </p:cNvGrpSpPr>
          <p:nvPr/>
        </p:nvGrpSpPr>
        <p:grpSpPr bwMode="auto">
          <a:xfrm>
            <a:off x="6643688" y="1484313"/>
            <a:ext cx="1138237" cy="581025"/>
            <a:chOff x="8257" y="1597"/>
            <a:chExt cx="1890" cy="1080"/>
          </a:xfrm>
        </p:grpSpPr>
        <p:grpSp>
          <p:nvGrpSpPr>
            <p:cNvPr id="1059" name="Group 10"/>
            <p:cNvGrpSpPr>
              <a:grpSpLocks/>
            </p:cNvGrpSpPr>
            <p:nvPr/>
          </p:nvGrpSpPr>
          <p:grpSpPr bwMode="auto">
            <a:xfrm>
              <a:off x="8257" y="1597"/>
              <a:ext cx="1890" cy="1080"/>
              <a:chOff x="8257" y="1597"/>
              <a:chExt cx="1890" cy="1080"/>
            </a:xfrm>
          </p:grpSpPr>
          <p:grpSp>
            <p:nvGrpSpPr>
              <p:cNvPr id="1061" name="Group 11"/>
              <p:cNvGrpSpPr>
                <a:grpSpLocks/>
              </p:cNvGrpSpPr>
              <p:nvPr/>
            </p:nvGrpSpPr>
            <p:grpSpPr bwMode="auto">
              <a:xfrm>
                <a:off x="8257" y="1597"/>
                <a:ext cx="1890" cy="1080"/>
                <a:chOff x="8257" y="1597"/>
                <a:chExt cx="1890" cy="1080"/>
              </a:xfrm>
            </p:grpSpPr>
            <p:grpSp>
              <p:nvGrpSpPr>
                <p:cNvPr id="1063" name="Group 12"/>
                <p:cNvGrpSpPr>
                  <a:grpSpLocks/>
                </p:cNvGrpSpPr>
                <p:nvPr/>
              </p:nvGrpSpPr>
              <p:grpSpPr bwMode="auto">
                <a:xfrm>
                  <a:off x="8257" y="1597"/>
                  <a:ext cx="1890" cy="1080"/>
                  <a:chOff x="8257" y="1597"/>
                  <a:chExt cx="1890" cy="1080"/>
                </a:xfrm>
              </p:grpSpPr>
              <p:grpSp>
                <p:nvGrpSpPr>
                  <p:cNvPr id="1065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8257" y="1597"/>
                    <a:ext cx="1890" cy="1080"/>
                    <a:chOff x="8257" y="1597"/>
                    <a:chExt cx="1890" cy="1080"/>
                  </a:xfrm>
                </p:grpSpPr>
                <p:grpSp>
                  <p:nvGrpSpPr>
                    <p:cNvPr id="1067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57" y="1597"/>
                      <a:ext cx="1890" cy="1080"/>
                      <a:chOff x="10057" y="1417"/>
                      <a:chExt cx="1890" cy="1080"/>
                    </a:xfrm>
                  </p:grpSpPr>
                  <p:grpSp>
                    <p:nvGrpSpPr>
                      <p:cNvPr id="1071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057" y="1417"/>
                        <a:ext cx="1890" cy="1080"/>
                        <a:chOff x="10057" y="1417"/>
                        <a:chExt cx="1890" cy="1080"/>
                      </a:xfrm>
                    </p:grpSpPr>
                    <p:grpSp>
                      <p:nvGrpSpPr>
                        <p:cNvPr id="1073" name="Group 1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057" y="1417"/>
                          <a:ext cx="1890" cy="1080"/>
                          <a:chOff x="9877" y="1777"/>
                          <a:chExt cx="1890" cy="1080"/>
                        </a:xfrm>
                      </p:grpSpPr>
                      <p:grpSp>
                        <p:nvGrpSpPr>
                          <p:cNvPr id="1075" name="Group 1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9877" y="1777"/>
                            <a:ext cx="1890" cy="1080"/>
                            <a:chOff x="8437" y="1057"/>
                            <a:chExt cx="1890" cy="1080"/>
                          </a:xfrm>
                        </p:grpSpPr>
                        <p:grpSp>
                          <p:nvGrpSpPr>
                            <p:cNvPr id="1083" name="Group 1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8437" y="1057"/>
                              <a:ext cx="1890" cy="1080"/>
                              <a:chOff x="9787" y="1700"/>
                              <a:chExt cx="1890" cy="1080"/>
                            </a:xfrm>
                          </p:grpSpPr>
                          <p:grpSp>
                            <p:nvGrpSpPr>
                              <p:cNvPr id="1094" name="Group 19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9787" y="1700"/>
                                <a:ext cx="1890" cy="1080"/>
                                <a:chOff x="9787" y="1700"/>
                                <a:chExt cx="1890" cy="1080"/>
                              </a:xfrm>
                            </p:grpSpPr>
                            <p:grpSp>
                              <p:nvGrpSpPr>
                                <p:cNvPr id="1107" name="Group 20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9787" y="1700"/>
                                  <a:ext cx="1890" cy="1080"/>
                                  <a:chOff x="8347" y="1700"/>
                                  <a:chExt cx="1890" cy="1080"/>
                                </a:xfrm>
                              </p:grpSpPr>
                              <p:sp>
                                <p:nvSpPr>
                                  <p:cNvPr id="1121" name="Rectangle 21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8347" y="1700"/>
                                    <a:ext cx="1890" cy="1080"/>
                                  </a:xfrm>
                                  <a:prstGeom prst="rect">
                                    <a:avLst/>
                                  </a:prstGeom>
                                  <a:gradFill rotWithShape="0">
                                    <a:gsLst>
                                      <a:gs pos="0">
                                        <a:srgbClr val="FF9900"/>
                                      </a:gs>
                                      <a:gs pos="100000">
                                        <a:srgbClr val="764700"/>
                                      </a:gs>
                                    </a:gsLst>
                                    <a:lin ang="5400000" scaled="1"/>
                                  </a:gradFill>
                                  <a:ln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grpSp>
                                <p:nvGrpSpPr>
                                  <p:cNvPr id="1122" name="Group 22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8572" y="1955"/>
                                    <a:ext cx="1260" cy="825"/>
                                    <a:chOff x="8572" y="1955"/>
                                    <a:chExt cx="1260" cy="825"/>
                                  </a:xfrm>
                                </p:grpSpPr>
                                <p:grpSp>
                                  <p:nvGrpSpPr>
                                    <p:cNvPr id="1123" name="Group 23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8572" y="1955"/>
                                      <a:ext cx="1260" cy="825"/>
                                      <a:chOff x="8572" y="1955"/>
                                      <a:chExt cx="1260" cy="825"/>
                                    </a:xfrm>
                                  </p:grpSpPr>
                                  <p:grpSp>
                                    <p:nvGrpSpPr>
                                      <p:cNvPr id="1125" name="Group 24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8602" y="1955"/>
                                        <a:ext cx="1230" cy="825"/>
                                        <a:chOff x="8602" y="1955"/>
                                        <a:chExt cx="1230" cy="825"/>
                                      </a:xfrm>
                                    </p:grpSpPr>
                                    <p:grpSp>
                                      <p:nvGrpSpPr>
                                        <p:cNvPr id="1127" name="Group 25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8602" y="1955"/>
                                          <a:ext cx="1230" cy="825"/>
                                          <a:chOff x="8602" y="1955"/>
                                          <a:chExt cx="1230" cy="825"/>
                                        </a:xfrm>
                                      </p:grpSpPr>
                                      <p:sp>
                                        <p:nvSpPr>
                                          <p:cNvPr id="1129" name="Oval 26"/>
                                          <p:cNvSpPr>
                                            <a:spLocks noChangeArrowhead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9127" y="2345"/>
                                            <a:ext cx="90" cy="180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solidFill>
                                            <a:srgbClr val="C0C0C0"/>
                                          </a:solidFill>
                                          <a:ln w="9525">
                                            <a:solidFill>
                                              <a:srgbClr val="000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de-DE"/>
                                          </a:p>
                                        </p:txBody>
                                      </p:sp>
                                      <p:grpSp>
                                        <p:nvGrpSpPr>
                                          <p:cNvPr id="1130" name="Group 27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8602" y="1955"/>
                                            <a:ext cx="1230" cy="825"/>
                                            <a:chOff x="8602" y="1955"/>
                                            <a:chExt cx="1230" cy="825"/>
                                          </a:xfrm>
                                        </p:grpSpPr>
                                        <p:sp>
                                          <p:nvSpPr>
                                            <p:cNvPr id="1132" name="Oval 28"/>
                                            <p:cNvSpPr>
                                              <a:spLocks noChangeArrowheads="1"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 rot="-2732128">
                                              <a:off x="9172" y="2167"/>
                                              <a:ext cx="90" cy="180"/>
                                            </a:xfrm>
                                            <a:prstGeom prst="ellipse">
                                              <a:avLst/>
                                            </a:prstGeom>
                                            <a:solidFill>
                                              <a:srgbClr val="C0C0C0"/>
                                            </a:solidFill>
                                            <a:ln w="9525">
                                              <a:solidFill>
                                                <a:srgbClr val="000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de-DE"/>
                                            </a:p>
                                          </p:txBody>
                                        </p:sp>
                                        <p:grpSp>
                                          <p:nvGrpSpPr>
                                            <p:cNvPr id="1133" name="Group 29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8602" y="1955"/>
                                              <a:ext cx="1230" cy="825"/>
                                              <a:chOff x="8602" y="1955"/>
                                              <a:chExt cx="1230" cy="825"/>
                                            </a:xfrm>
                                          </p:grpSpPr>
                                          <p:sp>
                                            <p:nvSpPr>
                                              <p:cNvPr id="1134" name="Oval 30"/>
                                              <p:cNvSpPr>
                                                <a:spLocks noChangeArrowheads="1"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 rot="3943533" flipH="1" flipV="1">
                                                <a:off x="9107" y="1990"/>
                                                <a:ext cx="179" cy="109"/>
                                              </a:xfrm>
                                              <a:prstGeom prst="ellipse">
                                                <a:avLst/>
                                              </a:prstGeom>
                                              <a:solidFill>
                                                <a:srgbClr val="C0C0C0"/>
                                              </a:solidFill>
                                              <a:ln w="9525">
                                                <a:solidFill>
                                                  <a:srgbClr val="000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de-DE"/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1135" name="Group 31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8602" y="1972"/>
                                                <a:ext cx="1230" cy="808"/>
                                                <a:chOff x="8602" y="1987"/>
                                                <a:chExt cx="1230" cy="808"/>
                                              </a:xfrm>
                                            </p:grpSpPr>
                                            <p:sp>
                                              <p:nvSpPr>
                                                <p:cNvPr id="1136" name="Oval 32"/>
                                                <p:cNvSpPr>
                                                  <a:spLocks noChangeArrowheads="1"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 rot="1254638">
                                                  <a:off x="9247" y="2615"/>
                                                  <a:ext cx="90" cy="180"/>
                                                </a:xfrm>
                                                <a:prstGeom prst="ellipse">
                                                  <a:avLst/>
                                                </a:prstGeom>
                                                <a:solidFill>
                                                  <a:srgbClr val="EAEAEA"/>
                                                </a:solidFill>
                                                <a:ln w="9525">
                                                  <a:solidFill>
                                                    <a:srgbClr val="000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de-DE"/>
                                                </a:p>
                                              </p:txBody>
                                            </p:sp>
                                            <p:grpSp>
                                              <p:nvGrpSpPr>
                                                <p:cNvPr id="1137" name="Group 33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8602" y="1987"/>
                                                  <a:ext cx="1230" cy="808"/>
                                                  <a:chOff x="8527" y="1942"/>
                                                  <a:chExt cx="1230" cy="808"/>
                                                </a:xfrm>
                                              </p:grpSpPr>
                                              <p:sp>
                                                <p:nvSpPr>
                                                  <p:cNvPr id="1138" name="Oval 34"/>
                                                  <p:cNvSpPr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 rot="-2732128">
                                                    <a:off x="9292" y="2240"/>
                                                    <a:ext cx="90" cy="180"/>
                                                  </a:xfrm>
                                                  <a:prstGeom prst="ellipse">
                                                    <a:avLst/>
                                                  </a:prstGeom>
                                                  <a:solidFill>
                                                    <a:srgbClr val="C0C0C0"/>
                                                  </a:solidFill>
                                                  <a:ln w="9525">
                                                    <a:solidFill>
                                                      <a:srgbClr val="000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de-DE"/>
                                                  </a:p>
                                                </p:txBody>
                                              </p:sp>
                                              <p:grpSp>
                                                <p:nvGrpSpPr>
                                                  <p:cNvPr id="1139" name="Group 35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8527" y="2570"/>
                                                    <a:ext cx="990" cy="180"/>
                                                    <a:chOff x="8527" y="2645"/>
                                                    <a:chExt cx="990" cy="180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1157" name="Oval 36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-2732128">
                                                      <a:off x="920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8" name="Oval 37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938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EAEAEA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9" name="Oval 38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911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EAEAEA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60" name="Oval 39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9427" y="264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61" name="Oval 40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8977" y="264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62" name="Oval 41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857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63" name="Oval 42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884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grpSp>
                                                <p:nvGrpSpPr>
                                                  <p:cNvPr id="1140" name="Group 43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8572" y="1942"/>
                                                    <a:ext cx="1185" cy="720"/>
                                                    <a:chOff x="8572" y="2105"/>
                                                    <a:chExt cx="1185" cy="720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1141" name="Oval 44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-3730175">
                                                      <a:off x="8617" y="246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2" name="Oval 45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8932" y="206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3" name="Oval 46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9517" y="246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4" name="Oval 47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8797" y="228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5" name="Oval 48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9157" y="210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6" name="Oval 49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8977" y="228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7" name="Oval 50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9472" y="242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8" name="Oval 51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920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49" name="Oval 52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9517" y="264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0" name="Oval 53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8887" y="2645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1" name="Oval 54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-2732128">
                                                      <a:off x="8752" y="242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2" name="Oval 55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-2732128">
                                                      <a:off x="911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3" name="Oval 56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-2732128">
                                                      <a:off x="9202" y="224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4" name="Oval 57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866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5" name="Oval 58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9622" y="266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156" name="Oval 59"/>
                                                    <p:cNvSpPr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 rot="3943533">
                                                      <a:off x="9382" y="2600"/>
                                                      <a:ext cx="90" cy="180"/>
                                                    </a:xfrm>
                                                    <a:prstGeom prst="ellipse">
                                                      <a:avLst/>
                                                    </a:prstGeom>
                                                    <a:solidFill>
                                                      <a:srgbClr val="C0C0C0"/>
                                                    </a:solidFill>
                                                    <a:ln w="9525">
                                                      <a:solidFill>
                                                        <a:srgbClr val="000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de-DE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</p:grpSp>
                                          </p:grpSp>
                                        </p:grpSp>
                                      </p:grpSp>
                                      <p:sp>
                                        <p:nvSpPr>
                                          <p:cNvPr id="1131" name="Oval 60"/>
                                          <p:cNvSpPr>
                                            <a:spLocks noChangeArrowheads="1"/>
                                          </p:cNvSpPr>
                                          <p:nvPr/>
                                        </p:nvSpPr>
                                        <p:spPr bwMode="auto">
                                          <a:xfrm rot="-2732128">
                                            <a:off x="9427" y="2167"/>
                                            <a:ext cx="90" cy="180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solidFill>
                                            <a:srgbClr val="C0C0C0"/>
                                          </a:solidFill>
                                          <a:ln w="9525">
                                            <a:solidFill>
                                              <a:srgbClr val="000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de-DE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1128" name="Oval 61"/>
                                        <p:cNvSpPr>
                                          <a:spLocks noChangeArrowheads="1"/>
                                        </p:cNvSpPr>
                                        <p:nvPr/>
                                      </p:nvSpPr>
                                      <p:spPr bwMode="auto">
                                        <a:xfrm rot="-2732128">
                                          <a:off x="9622" y="2602"/>
                                          <a:ext cx="90" cy="180"/>
                                        </a:xfrm>
                                        <a:prstGeom prst="ellipse">
                                          <a:avLst/>
                                        </a:prstGeom>
                                        <a:solidFill>
                                          <a:srgbClr val="C0C0C0"/>
                                        </a:solidFill>
                                        <a:ln w="9525">
                                          <a:solidFill>
                                            <a:srgbClr val="000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de-DE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1126" name="Oval 62"/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 rot="-2732128">
                                        <a:off x="8617" y="2617"/>
                                        <a:ext cx="90" cy="180"/>
                                      </a:xfrm>
                                      <a:prstGeom prst="ellipse">
                                        <a:avLst/>
                                      </a:prstGeom>
                                      <a:solidFill>
                                        <a:srgbClr val="C0C0C0"/>
                                      </a:solidFill>
                                      <a:ln w="9525">
                                        <a:solidFill>
                                          <a:srgbClr val="000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de-DE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1124" name="Oval 63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-2732128">
                                      <a:off x="9307" y="2332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C0C0C0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</p:grpSp>
                            </p:grpSp>
                            <p:grpSp>
                              <p:nvGrpSpPr>
                                <p:cNvPr id="1108" name="Group 64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147" y="2137"/>
                                  <a:ext cx="810" cy="630"/>
                                  <a:chOff x="8707" y="2105"/>
                                  <a:chExt cx="810" cy="630"/>
                                </a:xfrm>
                              </p:grpSpPr>
                              <p:grpSp>
                                <p:nvGrpSpPr>
                                  <p:cNvPr id="1109" name="Group 65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8707" y="2105"/>
                                    <a:ext cx="810" cy="630"/>
                                    <a:chOff x="8707" y="2105"/>
                                    <a:chExt cx="810" cy="630"/>
                                  </a:xfrm>
                                </p:grpSpPr>
                                <p:sp>
                                  <p:nvSpPr>
                                    <p:cNvPr id="1111" name="Oval 66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-4074770">
                                      <a:off x="9112" y="206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EAEAEA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2" name="Oval 67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5400000">
                                      <a:off x="9292" y="224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EAEAEA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3" name="Oval 68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3943533">
                                      <a:off x="8752" y="224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C0C0C0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4" name="Oval 69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3943533">
                                      <a:off x="9382" y="242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C0C0C0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5" name="Oval 70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3943533">
                                      <a:off x="9022" y="224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C0C0C0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6" name="Oval 71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8887" y="2105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C0C0C0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7" name="Oval 72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3943533">
                                      <a:off x="8842" y="260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EAEAEA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8" name="Oval 73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3943533">
                                      <a:off x="8752" y="260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EAEAEA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19" name="Oval 74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 rot="3943533">
                                      <a:off x="9112" y="2600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EAEAEA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  <p:sp>
                                  <p:nvSpPr>
                                    <p:cNvPr id="1120" name="Oval 75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9247" y="2465"/>
                                      <a:ext cx="90" cy="18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C0C0C0"/>
                                    </a:solidFill>
                                    <a:ln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de-DE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1110" name="Oval 76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8977" y="2285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EAEAEA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</p:grpSp>
                          <p:grpSp>
                            <p:nvGrpSpPr>
                              <p:cNvPr id="1095" name="Group 77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0372" y="2137"/>
                                <a:ext cx="810" cy="630"/>
                                <a:chOff x="8617" y="2105"/>
                                <a:chExt cx="810" cy="630"/>
                              </a:xfrm>
                            </p:grpSpPr>
                            <p:sp>
                              <p:nvSpPr>
                                <p:cNvPr id="1096" name="Oval 7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3943533">
                                  <a:off x="8842" y="2420"/>
                                  <a:ext cx="90" cy="18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C0C0C0"/>
                                </a:solidFill>
                                <a:ln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de-DE"/>
                                </a:p>
                              </p:txBody>
                            </p:sp>
                            <p:grpSp>
                              <p:nvGrpSpPr>
                                <p:cNvPr id="1097" name="Group 7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8617" y="2105"/>
                                  <a:ext cx="810" cy="630"/>
                                  <a:chOff x="8617" y="2105"/>
                                  <a:chExt cx="810" cy="630"/>
                                </a:xfrm>
                              </p:grpSpPr>
                              <p:sp>
                                <p:nvSpPr>
                                  <p:cNvPr id="1098" name="Oval 8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625045">
                                    <a:off x="9337" y="2465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C0C0C0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099" name="Oval 81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732128">
                                    <a:off x="9112" y="224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EAEAEA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100" name="Oval 82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732128">
                                    <a:off x="9022" y="206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C0C0C0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101" name="Oval 8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732128">
                                    <a:off x="9112" y="260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EAEAEA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102" name="Oval 84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3943533">
                                    <a:off x="8992" y="248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C0C0C0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103" name="Oval 85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3943533">
                                    <a:off x="8842" y="224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C0C0C0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104" name="Oval 86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732128">
                                    <a:off x="8842" y="260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EAEAEA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105" name="Oval 87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732128">
                                    <a:off x="8662" y="260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EAEAEA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  <p:sp>
                                <p:nvSpPr>
                                  <p:cNvPr id="1106" name="Oval 88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732128">
                                    <a:off x="9112" y="2420"/>
                                    <a:ext cx="90" cy="180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C0C0C0"/>
                                  </a:solidFill>
                                  <a:ln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de-DE"/>
                                  </a:p>
                                </p:txBody>
                              </p:sp>
                            </p:grpSp>
                          </p:grpSp>
                        </p:grpSp>
                        <p:grpSp>
                          <p:nvGrpSpPr>
                            <p:cNvPr id="1084" name="Group 8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8917" y="1477"/>
                              <a:ext cx="765" cy="630"/>
                              <a:chOff x="8662" y="2105"/>
                              <a:chExt cx="765" cy="630"/>
                            </a:xfrm>
                          </p:grpSpPr>
                          <p:sp>
                            <p:nvSpPr>
                              <p:cNvPr id="1085" name="Oval 90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9247" y="2285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86" name="Oval 9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3943533">
                                <a:off x="8707" y="2285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C0C0C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87" name="Oval 9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8707" y="2465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C0C0C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88" name="Oval 9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-2732128">
                                <a:off x="9022" y="2060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89" name="Oval 9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9337" y="2137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90" name="Oval 9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3943533">
                                <a:off x="8932" y="2240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91" name="Oval 96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3943533">
                                <a:off x="9112" y="2420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C0C0C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92" name="Oval 9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-2732128">
                                <a:off x="8752" y="2600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93" name="Oval 98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3943533">
                                <a:off x="8932" y="2420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C0C0C0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076" name="Group 9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0252" y="2137"/>
                            <a:ext cx="360" cy="450"/>
                            <a:chOff x="8797" y="2105"/>
                            <a:chExt cx="360" cy="450"/>
                          </a:xfrm>
                        </p:grpSpPr>
                        <p:grpSp>
                          <p:nvGrpSpPr>
                            <p:cNvPr id="1077" name="Group 10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8797" y="2105"/>
                              <a:ext cx="360" cy="450"/>
                              <a:chOff x="8797" y="2105"/>
                              <a:chExt cx="360" cy="450"/>
                            </a:xfrm>
                          </p:grpSpPr>
                          <p:sp>
                            <p:nvSpPr>
                              <p:cNvPr id="1079" name="Oval 10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9067" y="2105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80" name="Oval 10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8797" y="2285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81" name="Oval 103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3943533">
                                <a:off x="8932" y="2060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  <p:sp>
                            <p:nvSpPr>
                              <p:cNvPr id="1082" name="Oval 104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 rot="3943533">
                                <a:off x="9022" y="2420"/>
                                <a:ext cx="90" cy="18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EAEAEA"/>
                              </a:solidFill>
                              <a:ln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de-DE"/>
                              </a:p>
                            </p:txBody>
                          </p:sp>
                        </p:grpSp>
                        <p:sp>
                          <p:nvSpPr>
                            <p:cNvPr id="1078" name="Oval 10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3943533">
                              <a:off x="9022" y="2240"/>
                              <a:ext cx="90" cy="180"/>
                            </a:xfrm>
                            <a:prstGeom prst="ellipse">
                              <a:avLst/>
                            </a:prstGeom>
                            <a:solidFill>
                              <a:srgbClr val="EAEAEA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de-DE"/>
                            </a:p>
                          </p:txBody>
                        </p:sp>
                      </p:grpSp>
                    </p:grpSp>
                    <p:sp>
                      <p:nvSpPr>
                        <p:cNvPr id="1074" name="Oval 1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943533">
                          <a:off x="10912" y="2092"/>
                          <a:ext cx="90" cy="180"/>
                        </a:xfrm>
                        <a:prstGeom prst="ellipse">
                          <a:avLst/>
                        </a:prstGeom>
                        <a:solidFill>
                          <a:srgbClr val="EAEAEA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072" name="Oval 107"/>
                      <p:cNvSpPr>
                        <a:spLocks noChangeArrowheads="1"/>
                      </p:cNvSpPr>
                      <p:nvPr/>
                    </p:nvSpPr>
                    <p:spPr bwMode="auto">
                      <a:xfrm rot="-2732128">
                        <a:off x="10507" y="1882"/>
                        <a:ext cx="90" cy="180"/>
                      </a:xfrm>
                      <a:prstGeom prst="ellipse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1068" name="Group 1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542" y="2362"/>
                      <a:ext cx="270" cy="270"/>
                      <a:chOff x="8887" y="2285"/>
                      <a:chExt cx="270" cy="270"/>
                    </a:xfrm>
                  </p:grpSpPr>
                  <p:sp>
                    <p:nvSpPr>
                      <p:cNvPr id="1069" name="Oval 109"/>
                      <p:cNvSpPr>
                        <a:spLocks noChangeArrowheads="1"/>
                      </p:cNvSpPr>
                      <p:nvPr/>
                    </p:nvSpPr>
                    <p:spPr bwMode="auto">
                      <a:xfrm rot="3943533">
                        <a:off x="8932" y="2240"/>
                        <a:ext cx="90" cy="180"/>
                      </a:xfrm>
                      <a:prstGeom prst="ellipse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070" name="Oval 110"/>
                      <p:cNvSpPr>
                        <a:spLocks noChangeArrowheads="1"/>
                      </p:cNvSpPr>
                      <p:nvPr/>
                    </p:nvSpPr>
                    <p:spPr bwMode="auto">
                      <a:xfrm rot="3943533">
                        <a:off x="9022" y="2420"/>
                        <a:ext cx="90" cy="180"/>
                      </a:xfrm>
                      <a:prstGeom prst="ellipse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1066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8932" y="2317"/>
                    <a:ext cx="90" cy="18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064" name="Oval 112"/>
                <p:cNvSpPr>
                  <a:spLocks noChangeArrowheads="1"/>
                </p:cNvSpPr>
                <p:nvPr/>
              </p:nvSpPr>
              <p:spPr bwMode="auto">
                <a:xfrm>
                  <a:off x="9412" y="2317"/>
                  <a:ext cx="90" cy="180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062" name="Oval 113"/>
              <p:cNvSpPr>
                <a:spLocks noChangeArrowheads="1"/>
              </p:cNvSpPr>
              <p:nvPr/>
            </p:nvSpPr>
            <p:spPr bwMode="auto">
              <a:xfrm>
                <a:off x="8752" y="2317"/>
                <a:ext cx="90" cy="180"/>
              </a:xfrm>
              <a:prstGeom prst="ellipse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060" name="Oval 114"/>
            <p:cNvSpPr>
              <a:spLocks noChangeArrowheads="1"/>
            </p:cNvSpPr>
            <p:nvPr/>
          </p:nvSpPr>
          <p:spPr bwMode="auto">
            <a:xfrm>
              <a:off x="8977" y="1927"/>
              <a:ext cx="90" cy="180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32" name="Group 115"/>
          <p:cNvGrpSpPr>
            <a:grpSpLocks/>
          </p:cNvGrpSpPr>
          <p:nvPr/>
        </p:nvGrpSpPr>
        <p:grpSpPr bwMode="auto">
          <a:xfrm>
            <a:off x="250825" y="2708275"/>
            <a:ext cx="8893175" cy="968375"/>
            <a:chOff x="182" y="1623"/>
            <a:chExt cx="6011" cy="725"/>
          </a:xfrm>
        </p:grpSpPr>
        <p:grpSp>
          <p:nvGrpSpPr>
            <p:cNvPr id="1047" name="Group 116"/>
            <p:cNvGrpSpPr>
              <a:grpSpLocks/>
            </p:cNvGrpSpPr>
            <p:nvPr/>
          </p:nvGrpSpPr>
          <p:grpSpPr bwMode="auto">
            <a:xfrm>
              <a:off x="192" y="1623"/>
              <a:ext cx="5050" cy="433"/>
              <a:chOff x="192" y="1876"/>
              <a:chExt cx="5050" cy="433"/>
            </a:xfrm>
          </p:grpSpPr>
          <p:grpSp>
            <p:nvGrpSpPr>
              <p:cNvPr id="1049" name="Group 117"/>
              <p:cNvGrpSpPr>
                <a:grpSpLocks/>
              </p:cNvGrpSpPr>
              <p:nvPr/>
            </p:nvGrpSpPr>
            <p:grpSpPr bwMode="auto">
              <a:xfrm>
                <a:off x="4466" y="1876"/>
                <a:ext cx="776" cy="433"/>
                <a:chOff x="8347" y="3961"/>
                <a:chExt cx="1941" cy="1080"/>
              </a:xfrm>
            </p:grpSpPr>
            <p:grpSp>
              <p:nvGrpSpPr>
                <p:cNvPr id="1053" name="Group 118"/>
                <p:cNvGrpSpPr>
                  <a:grpSpLocks/>
                </p:cNvGrpSpPr>
                <p:nvPr/>
              </p:nvGrpSpPr>
              <p:grpSpPr bwMode="auto">
                <a:xfrm>
                  <a:off x="8347" y="3961"/>
                  <a:ext cx="1941" cy="1080"/>
                  <a:chOff x="8347" y="3961"/>
                  <a:chExt cx="1941" cy="1080"/>
                </a:xfrm>
              </p:grpSpPr>
              <p:grpSp>
                <p:nvGrpSpPr>
                  <p:cNvPr id="1055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8347" y="3961"/>
                    <a:ext cx="1941" cy="1080"/>
                    <a:chOff x="8347" y="3961"/>
                    <a:chExt cx="1941" cy="1080"/>
                  </a:xfrm>
                </p:grpSpPr>
                <p:sp>
                  <p:nvSpPr>
                    <p:cNvPr id="1057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47" y="3961"/>
                      <a:ext cx="1941" cy="1080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00"/>
                        </a:gs>
                        <a:gs pos="100000">
                          <a:srgbClr val="7647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058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8617" y="4014"/>
                      <a:ext cx="974" cy="814"/>
                    </a:xfrm>
                    <a:custGeom>
                      <a:avLst/>
                      <a:gdLst>
                        <a:gd name="T0" fmla="*/ 261 w 974"/>
                        <a:gd name="T1" fmla="*/ 48 h 1031"/>
                        <a:gd name="T2" fmla="*/ 231 w 974"/>
                        <a:gd name="T3" fmla="*/ 32 h 1031"/>
                        <a:gd name="T4" fmla="*/ 246 w 974"/>
                        <a:gd name="T5" fmla="*/ 22 h 1031"/>
                        <a:gd name="T6" fmla="*/ 96 w 974"/>
                        <a:gd name="T7" fmla="*/ 78 h 1031"/>
                        <a:gd name="T8" fmla="*/ 246 w 974"/>
                        <a:gd name="T9" fmla="*/ 27 h 1031"/>
                        <a:gd name="T10" fmla="*/ 96 w 974"/>
                        <a:gd name="T11" fmla="*/ 73 h 1031"/>
                        <a:gd name="T12" fmla="*/ 171 w 974"/>
                        <a:gd name="T13" fmla="*/ 66 h 1031"/>
                        <a:gd name="T14" fmla="*/ 216 w 974"/>
                        <a:gd name="T15" fmla="*/ 52 h 1031"/>
                        <a:gd name="T16" fmla="*/ 291 w 974"/>
                        <a:gd name="T17" fmla="*/ 22 h 1031"/>
                        <a:gd name="T18" fmla="*/ 6 w 974"/>
                        <a:gd name="T19" fmla="*/ 82 h 1031"/>
                        <a:gd name="T20" fmla="*/ 156 w 974"/>
                        <a:gd name="T21" fmla="*/ 48 h 1031"/>
                        <a:gd name="T22" fmla="*/ 246 w 974"/>
                        <a:gd name="T23" fmla="*/ 75 h 1031"/>
                        <a:gd name="T24" fmla="*/ 321 w 974"/>
                        <a:gd name="T25" fmla="*/ 7 h 1031"/>
                        <a:gd name="T26" fmla="*/ 336 w 974"/>
                        <a:gd name="T27" fmla="*/ 59 h 1031"/>
                        <a:gd name="T28" fmla="*/ 456 w 974"/>
                        <a:gd name="T29" fmla="*/ 73 h 1031"/>
                        <a:gd name="T30" fmla="*/ 546 w 974"/>
                        <a:gd name="T31" fmla="*/ 78 h 1031"/>
                        <a:gd name="T32" fmla="*/ 666 w 974"/>
                        <a:gd name="T33" fmla="*/ 75 h 1031"/>
                        <a:gd name="T34" fmla="*/ 651 w 974"/>
                        <a:gd name="T35" fmla="*/ 37 h 1031"/>
                        <a:gd name="T36" fmla="*/ 771 w 974"/>
                        <a:gd name="T37" fmla="*/ 73 h 1031"/>
                        <a:gd name="T38" fmla="*/ 831 w 974"/>
                        <a:gd name="T39" fmla="*/ 66 h 1031"/>
                        <a:gd name="T40" fmla="*/ 951 w 974"/>
                        <a:gd name="T41" fmla="*/ 78 h 1031"/>
                        <a:gd name="T42" fmla="*/ 876 w 974"/>
                        <a:gd name="T43" fmla="*/ 65 h 1031"/>
                        <a:gd name="T44" fmla="*/ 786 w 974"/>
                        <a:gd name="T45" fmla="*/ 62 h 1031"/>
                        <a:gd name="T46" fmla="*/ 681 w 974"/>
                        <a:gd name="T47" fmla="*/ 69 h 1031"/>
                        <a:gd name="T48" fmla="*/ 591 w 974"/>
                        <a:gd name="T49" fmla="*/ 67 h 1031"/>
                        <a:gd name="T50" fmla="*/ 516 w 974"/>
                        <a:gd name="T51" fmla="*/ 77 h 1031"/>
                        <a:gd name="T52" fmla="*/ 426 w 974"/>
                        <a:gd name="T53" fmla="*/ 65 h 1031"/>
                        <a:gd name="T54" fmla="*/ 381 w 974"/>
                        <a:gd name="T55" fmla="*/ 71 h 1031"/>
                        <a:gd name="T56" fmla="*/ 306 w 974"/>
                        <a:gd name="T57" fmla="*/ 82 h 1031"/>
                        <a:gd name="T58" fmla="*/ 261 w 974"/>
                        <a:gd name="T59" fmla="*/ 42 h 1031"/>
                        <a:gd name="T60" fmla="*/ 666 w 974"/>
                        <a:gd name="T61" fmla="*/ 24 h 1031"/>
                        <a:gd name="T62" fmla="*/ 756 w 974"/>
                        <a:gd name="T63" fmla="*/ 30 h 1031"/>
                        <a:gd name="T64" fmla="*/ 876 w 974"/>
                        <a:gd name="T65" fmla="*/ 54 h 1031"/>
                        <a:gd name="T66" fmla="*/ 771 w 974"/>
                        <a:gd name="T67" fmla="*/ 0 h 1031"/>
                        <a:gd name="T68" fmla="*/ 651 w 974"/>
                        <a:gd name="T69" fmla="*/ 11 h 1031"/>
                        <a:gd name="T70" fmla="*/ 591 w 974"/>
                        <a:gd name="T71" fmla="*/ 30 h 1031"/>
                        <a:gd name="T72" fmla="*/ 501 w 974"/>
                        <a:gd name="T73" fmla="*/ 25 h 1031"/>
                        <a:gd name="T74" fmla="*/ 381 w 974"/>
                        <a:gd name="T75" fmla="*/ 47 h 1031"/>
                        <a:gd name="T76" fmla="*/ 426 w 974"/>
                        <a:gd name="T77" fmla="*/ 13 h 1031"/>
                        <a:gd name="T78" fmla="*/ 411 w 974"/>
                        <a:gd name="T79" fmla="*/ 22 h 1031"/>
                        <a:gd name="T80" fmla="*/ 381 w 974"/>
                        <a:gd name="T81" fmla="*/ 13 h 1031"/>
                        <a:gd name="T82" fmla="*/ 351 w 974"/>
                        <a:gd name="T83" fmla="*/ 8 h 1031"/>
                        <a:gd name="T84" fmla="*/ 186 w 974"/>
                        <a:gd name="T85" fmla="*/ 58 h 1031"/>
                        <a:gd name="T86" fmla="*/ 231 w 974"/>
                        <a:gd name="T87" fmla="*/ 11 h 1031"/>
                        <a:gd name="T88" fmla="*/ 156 w 974"/>
                        <a:gd name="T89" fmla="*/ 34 h 1031"/>
                        <a:gd name="T90" fmla="*/ 81 w 974"/>
                        <a:gd name="T91" fmla="*/ 54 h 1031"/>
                        <a:gd name="T92" fmla="*/ 21 w 974"/>
                        <a:gd name="T93" fmla="*/ 81 h 1031"/>
                        <a:gd name="T94" fmla="*/ 51 w 974"/>
                        <a:gd name="T95" fmla="*/ 78 h 1031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974"/>
                        <a:gd name="T145" fmla="*/ 0 h 1031"/>
                        <a:gd name="T146" fmla="*/ 974 w 974"/>
                        <a:gd name="T147" fmla="*/ 1031 h 1031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974" h="1031">
                          <a:moveTo>
                            <a:pt x="396" y="30"/>
                          </a:moveTo>
                          <a:cubicBezTo>
                            <a:pt x="376" y="109"/>
                            <a:pt x="374" y="192"/>
                            <a:pt x="351" y="270"/>
                          </a:cubicBezTo>
                          <a:cubicBezTo>
                            <a:pt x="327" y="352"/>
                            <a:pt x="261" y="510"/>
                            <a:pt x="261" y="510"/>
                          </a:cubicBezTo>
                          <a:cubicBezTo>
                            <a:pt x="256" y="540"/>
                            <a:pt x="256" y="571"/>
                            <a:pt x="246" y="600"/>
                          </a:cubicBezTo>
                          <a:cubicBezTo>
                            <a:pt x="240" y="617"/>
                            <a:pt x="217" y="663"/>
                            <a:pt x="216" y="645"/>
                          </a:cubicBezTo>
                          <a:cubicBezTo>
                            <a:pt x="210" y="540"/>
                            <a:pt x="218" y="434"/>
                            <a:pt x="231" y="330"/>
                          </a:cubicBezTo>
                          <a:cubicBezTo>
                            <a:pt x="238" y="275"/>
                            <a:pt x="300" y="216"/>
                            <a:pt x="336" y="180"/>
                          </a:cubicBezTo>
                          <a:cubicBezTo>
                            <a:pt x="341" y="165"/>
                            <a:pt x="367" y="135"/>
                            <a:pt x="351" y="135"/>
                          </a:cubicBezTo>
                          <a:cubicBezTo>
                            <a:pt x="316" y="135"/>
                            <a:pt x="261" y="220"/>
                            <a:pt x="246" y="240"/>
                          </a:cubicBezTo>
                          <a:cubicBezTo>
                            <a:pt x="213" y="372"/>
                            <a:pt x="168" y="497"/>
                            <a:pt x="141" y="630"/>
                          </a:cubicBezTo>
                          <a:cubicBezTo>
                            <a:pt x="131" y="680"/>
                            <a:pt x="122" y="730"/>
                            <a:pt x="111" y="780"/>
                          </a:cubicBezTo>
                          <a:cubicBezTo>
                            <a:pt x="108" y="795"/>
                            <a:pt x="85" y="836"/>
                            <a:pt x="96" y="825"/>
                          </a:cubicBezTo>
                          <a:cubicBezTo>
                            <a:pt x="154" y="767"/>
                            <a:pt x="175" y="529"/>
                            <a:pt x="186" y="465"/>
                          </a:cubicBezTo>
                          <a:cubicBezTo>
                            <a:pt x="194" y="418"/>
                            <a:pt x="216" y="375"/>
                            <a:pt x="231" y="330"/>
                          </a:cubicBezTo>
                          <a:cubicBezTo>
                            <a:pt x="236" y="315"/>
                            <a:pt x="246" y="285"/>
                            <a:pt x="246" y="285"/>
                          </a:cubicBezTo>
                          <a:cubicBezTo>
                            <a:pt x="246" y="285"/>
                            <a:pt x="234" y="314"/>
                            <a:pt x="231" y="330"/>
                          </a:cubicBezTo>
                          <a:cubicBezTo>
                            <a:pt x="226" y="360"/>
                            <a:pt x="222" y="390"/>
                            <a:pt x="216" y="420"/>
                          </a:cubicBezTo>
                          <a:cubicBezTo>
                            <a:pt x="189" y="545"/>
                            <a:pt x="121" y="640"/>
                            <a:pt x="96" y="765"/>
                          </a:cubicBezTo>
                          <a:cubicBezTo>
                            <a:pt x="101" y="805"/>
                            <a:pt x="71" y="885"/>
                            <a:pt x="111" y="885"/>
                          </a:cubicBezTo>
                          <a:cubicBezTo>
                            <a:pt x="152" y="885"/>
                            <a:pt x="123" y="802"/>
                            <a:pt x="141" y="765"/>
                          </a:cubicBezTo>
                          <a:cubicBezTo>
                            <a:pt x="151" y="745"/>
                            <a:pt x="161" y="725"/>
                            <a:pt x="171" y="705"/>
                          </a:cubicBezTo>
                          <a:cubicBezTo>
                            <a:pt x="176" y="725"/>
                            <a:pt x="186" y="744"/>
                            <a:pt x="186" y="765"/>
                          </a:cubicBezTo>
                          <a:cubicBezTo>
                            <a:pt x="186" y="800"/>
                            <a:pt x="171" y="905"/>
                            <a:pt x="171" y="870"/>
                          </a:cubicBezTo>
                          <a:cubicBezTo>
                            <a:pt x="171" y="744"/>
                            <a:pt x="193" y="676"/>
                            <a:pt x="216" y="555"/>
                          </a:cubicBezTo>
                          <a:cubicBezTo>
                            <a:pt x="229" y="486"/>
                            <a:pt x="229" y="414"/>
                            <a:pt x="246" y="345"/>
                          </a:cubicBezTo>
                          <a:cubicBezTo>
                            <a:pt x="251" y="323"/>
                            <a:pt x="267" y="306"/>
                            <a:pt x="276" y="285"/>
                          </a:cubicBezTo>
                          <a:cubicBezTo>
                            <a:pt x="282" y="270"/>
                            <a:pt x="305" y="233"/>
                            <a:pt x="291" y="240"/>
                          </a:cubicBezTo>
                          <a:cubicBezTo>
                            <a:pt x="269" y="251"/>
                            <a:pt x="260" y="280"/>
                            <a:pt x="246" y="300"/>
                          </a:cubicBezTo>
                          <a:cubicBezTo>
                            <a:pt x="138" y="454"/>
                            <a:pt x="214" y="334"/>
                            <a:pt x="171" y="435"/>
                          </a:cubicBezTo>
                          <a:cubicBezTo>
                            <a:pt x="110" y="578"/>
                            <a:pt x="55" y="722"/>
                            <a:pt x="6" y="870"/>
                          </a:cubicBezTo>
                          <a:cubicBezTo>
                            <a:pt x="0" y="887"/>
                            <a:pt x="26" y="840"/>
                            <a:pt x="36" y="825"/>
                          </a:cubicBezTo>
                          <a:cubicBezTo>
                            <a:pt x="70" y="622"/>
                            <a:pt x="25" y="817"/>
                            <a:pt x="81" y="690"/>
                          </a:cubicBezTo>
                          <a:cubicBezTo>
                            <a:pt x="111" y="621"/>
                            <a:pt x="116" y="570"/>
                            <a:pt x="156" y="510"/>
                          </a:cubicBezTo>
                          <a:cubicBezTo>
                            <a:pt x="176" y="429"/>
                            <a:pt x="196" y="367"/>
                            <a:pt x="246" y="300"/>
                          </a:cubicBezTo>
                          <a:cubicBezTo>
                            <a:pt x="241" y="500"/>
                            <a:pt x="231" y="700"/>
                            <a:pt x="231" y="900"/>
                          </a:cubicBezTo>
                          <a:cubicBezTo>
                            <a:pt x="231" y="935"/>
                            <a:pt x="243" y="830"/>
                            <a:pt x="246" y="795"/>
                          </a:cubicBezTo>
                          <a:cubicBezTo>
                            <a:pt x="258" y="635"/>
                            <a:pt x="237" y="471"/>
                            <a:pt x="276" y="315"/>
                          </a:cubicBezTo>
                          <a:cubicBezTo>
                            <a:pt x="286" y="275"/>
                            <a:pt x="298" y="236"/>
                            <a:pt x="306" y="195"/>
                          </a:cubicBezTo>
                          <a:cubicBezTo>
                            <a:pt x="313" y="155"/>
                            <a:pt x="321" y="35"/>
                            <a:pt x="321" y="75"/>
                          </a:cubicBezTo>
                          <a:cubicBezTo>
                            <a:pt x="321" y="145"/>
                            <a:pt x="311" y="215"/>
                            <a:pt x="306" y="285"/>
                          </a:cubicBezTo>
                          <a:cubicBezTo>
                            <a:pt x="301" y="435"/>
                            <a:pt x="278" y="585"/>
                            <a:pt x="291" y="735"/>
                          </a:cubicBezTo>
                          <a:cubicBezTo>
                            <a:pt x="294" y="773"/>
                            <a:pt x="326" y="667"/>
                            <a:pt x="336" y="630"/>
                          </a:cubicBezTo>
                          <a:cubicBezTo>
                            <a:pt x="354" y="561"/>
                            <a:pt x="365" y="490"/>
                            <a:pt x="381" y="420"/>
                          </a:cubicBezTo>
                          <a:cubicBezTo>
                            <a:pt x="394" y="361"/>
                            <a:pt x="411" y="240"/>
                            <a:pt x="411" y="240"/>
                          </a:cubicBezTo>
                          <a:cubicBezTo>
                            <a:pt x="441" y="419"/>
                            <a:pt x="412" y="603"/>
                            <a:pt x="456" y="780"/>
                          </a:cubicBezTo>
                          <a:cubicBezTo>
                            <a:pt x="461" y="635"/>
                            <a:pt x="464" y="490"/>
                            <a:pt x="471" y="345"/>
                          </a:cubicBezTo>
                          <a:cubicBezTo>
                            <a:pt x="474" y="285"/>
                            <a:pt x="465" y="109"/>
                            <a:pt x="486" y="165"/>
                          </a:cubicBezTo>
                          <a:cubicBezTo>
                            <a:pt x="535" y="296"/>
                            <a:pt x="531" y="673"/>
                            <a:pt x="546" y="825"/>
                          </a:cubicBezTo>
                          <a:cubicBezTo>
                            <a:pt x="556" y="795"/>
                            <a:pt x="570" y="766"/>
                            <a:pt x="576" y="735"/>
                          </a:cubicBezTo>
                          <a:cubicBezTo>
                            <a:pt x="590" y="656"/>
                            <a:pt x="606" y="495"/>
                            <a:pt x="606" y="495"/>
                          </a:cubicBezTo>
                          <a:cubicBezTo>
                            <a:pt x="633" y="601"/>
                            <a:pt x="653" y="687"/>
                            <a:pt x="666" y="795"/>
                          </a:cubicBezTo>
                          <a:cubicBezTo>
                            <a:pt x="651" y="800"/>
                            <a:pt x="621" y="810"/>
                            <a:pt x="621" y="810"/>
                          </a:cubicBezTo>
                          <a:cubicBezTo>
                            <a:pt x="626" y="790"/>
                            <a:pt x="635" y="771"/>
                            <a:pt x="636" y="750"/>
                          </a:cubicBezTo>
                          <a:cubicBezTo>
                            <a:pt x="645" y="630"/>
                            <a:pt x="626" y="507"/>
                            <a:pt x="651" y="390"/>
                          </a:cubicBezTo>
                          <a:cubicBezTo>
                            <a:pt x="662" y="340"/>
                            <a:pt x="670" y="490"/>
                            <a:pt x="681" y="540"/>
                          </a:cubicBezTo>
                          <a:cubicBezTo>
                            <a:pt x="729" y="747"/>
                            <a:pt x="718" y="711"/>
                            <a:pt x="756" y="825"/>
                          </a:cubicBezTo>
                          <a:cubicBezTo>
                            <a:pt x="761" y="810"/>
                            <a:pt x="771" y="796"/>
                            <a:pt x="771" y="780"/>
                          </a:cubicBezTo>
                          <a:cubicBezTo>
                            <a:pt x="771" y="743"/>
                            <a:pt x="688" y="603"/>
                            <a:pt x="786" y="720"/>
                          </a:cubicBezTo>
                          <a:cubicBezTo>
                            <a:pt x="798" y="734"/>
                            <a:pt x="806" y="750"/>
                            <a:pt x="816" y="765"/>
                          </a:cubicBezTo>
                          <a:cubicBezTo>
                            <a:pt x="821" y="745"/>
                            <a:pt x="831" y="726"/>
                            <a:pt x="831" y="705"/>
                          </a:cubicBezTo>
                          <a:cubicBezTo>
                            <a:pt x="831" y="689"/>
                            <a:pt x="816" y="644"/>
                            <a:pt x="816" y="660"/>
                          </a:cubicBezTo>
                          <a:cubicBezTo>
                            <a:pt x="816" y="697"/>
                            <a:pt x="830" y="753"/>
                            <a:pt x="861" y="780"/>
                          </a:cubicBezTo>
                          <a:cubicBezTo>
                            <a:pt x="888" y="804"/>
                            <a:pt x="951" y="840"/>
                            <a:pt x="951" y="840"/>
                          </a:cubicBezTo>
                          <a:cubicBezTo>
                            <a:pt x="974" y="908"/>
                            <a:pt x="972" y="891"/>
                            <a:pt x="936" y="840"/>
                          </a:cubicBezTo>
                          <a:cubicBezTo>
                            <a:pt x="921" y="820"/>
                            <a:pt x="906" y="800"/>
                            <a:pt x="891" y="780"/>
                          </a:cubicBezTo>
                          <a:cubicBezTo>
                            <a:pt x="886" y="750"/>
                            <a:pt x="880" y="720"/>
                            <a:pt x="876" y="690"/>
                          </a:cubicBezTo>
                          <a:cubicBezTo>
                            <a:pt x="870" y="650"/>
                            <a:pt x="861" y="570"/>
                            <a:pt x="861" y="570"/>
                          </a:cubicBezTo>
                          <a:cubicBezTo>
                            <a:pt x="881" y="726"/>
                            <a:pt x="891" y="747"/>
                            <a:pt x="876" y="915"/>
                          </a:cubicBezTo>
                          <a:cubicBezTo>
                            <a:pt x="800" y="839"/>
                            <a:pt x="803" y="761"/>
                            <a:pt x="786" y="660"/>
                          </a:cubicBezTo>
                          <a:cubicBezTo>
                            <a:pt x="782" y="674"/>
                            <a:pt x="766" y="747"/>
                            <a:pt x="756" y="765"/>
                          </a:cubicBezTo>
                          <a:cubicBezTo>
                            <a:pt x="738" y="797"/>
                            <a:pt x="696" y="855"/>
                            <a:pt x="696" y="855"/>
                          </a:cubicBezTo>
                          <a:cubicBezTo>
                            <a:pt x="691" y="815"/>
                            <a:pt x="688" y="775"/>
                            <a:pt x="681" y="735"/>
                          </a:cubicBezTo>
                          <a:cubicBezTo>
                            <a:pt x="678" y="715"/>
                            <a:pt x="687" y="675"/>
                            <a:pt x="666" y="675"/>
                          </a:cubicBezTo>
                          <a:cubicBezTo>
                            <a:pt x="644" y="675"/>
                            <a:pt x="646" y="715"/>
                            <a:pt x="636" y="735"/>
                          </a:cubicBezTo>
                          <a:cubicBezTo>
                            <a:pt x="606" y="1031"/>
                            <a:pt x="618" y="819"/>
                            <a:pt x="591" y="720"/>
                          </a:cubicBezTo>
                          <a:cubicBezTo>
                            <a:pt x="586" y="703"/>
                            <a:pt x="571" y="690"/>
                            <a:pt x="561" y="675"/>
                          </a:cubicBezTo>
                          <a:cubicBezTo>
                            <a:pt x="551" y="705"/>
                            <a:pt x="541" y="735"/>
                            <a:pt x="531" y="765"/>
                          </a:cubicBezTo>
                          <a:cubicBezTo>
                            <a:pt x="526" y="780"/>
                            <a:pt x="521" y="795"/>
                            <a:pt x="516" y="810"/>
                          </a:cubicBezTo>
                          <a:cubicBezTo>
                            <a:pt x="511" y="825"/>
                            <a:pt x="506" y="840"/>
                            <a:pt x="501" y="855"/>
                          </a:cubicBezTo>
                          <a:cubicBezTo>
                            <a:pt x="496" y="870"/>
                            <a:pt x="486" y="900"/>
                            <a:pt x="486" y="900"/>
                          </a:cubicBezTo>
                          <a:cubicBezTo>
                            <a:pt x="442" y="834"/>
                            <a:pt x="451" y="764"/>
                            <a:pt x="426" y="690"/>
                          </a:cubicBezTo>
                          <a:cubicBezTo>
                            <a:pt x="421" y="715"/>
                            <a:pt x="417" y="740"/>
                            <a:pt x="411" y="765"/>
                          </a:cubicBezTo>
                          <a:cubicBezTo>
                            <a:pt x="407" y="780"/>
                            <a:pt x="410" y="817"/>
                            <a:pt x="396" y="810"/>
                          </a:cubicBezTo>
                          <a:cubicBezTo>
                            <a:pt x="378" y="801"/>
                            <a:pt x="386" y="770"/>
                            <a:pt x="381" y="750"/>
                          </a:cubicBezTo>
                          <a:cubicBezTo>
                            <a:pt x="376" y="795"/>
                            <a:pt x="389" y="846"/>
                            <a:pt x="366" y="885"/>
                          </a:cubicBezTo>
                          <a:cubicBezTo>
                            <a:pt x="354" y="904"/>
                            <a:pt x="358" y="830"/>
                            <a:pt x="336" y="825"/>
                          </a:cubicBezTo>
                          <a:cubicBezTo>
                            <a:pt x="319" y="821"/>
                            <a:pt x="314" y="854"/>
                            <a:pt x="306" y="870"/>
                          </a:cubicBezTo>
                          <a:cubicBezTo>
                            <a:pt x="299" y="884"/>
                            <a:pt x="296" y="900"/>
                            <a:pt x="291" y="915"/>
                          </a:cubicBezTo>
                          <a:cubicBezTo>
                            <a:pt x="276" y="827"/>
                            <a:pt x="257" y="750"/>
                            <a:pt x="246" y="660"/>
                          </a:cubicBezTo>
                          <a:cubicBezTo>
                            <a:pt x="251" y="590"/>
                            <a:pt x="191" y="457"/>
                            <a:pt x="261" y="450"/>
                          </a:cubicBezTo>
                          <a:cubicBezTo>
                            <a:pt x="340" y="442"/>
                            <a:pt x="351" y="580"/>
                            <a:pt x="396" y="645"/>
                          </a:cubicBezTo>
                          <a:cubicBezTo>
                            <a:pt x="406" y="660"/>
                            <a:pt x="426" y="665"/>
                            <a:pt x="441" y="675"/>
                          </a:cubicBezTo>
                          <a:cubicBezTo>
                            <a:pt x="512" y="533"/>
                            <a:pt x="595" y="398"/>
                            <a:pt x="666" y="255"/>
                          </a:cubicBezTo>
                          <a:cubicBezTo>
                            <a:pt x="671" y="205"/>
                            <a:pt x="659" y="150"/>
                            <a:pt x="681" y="105"/>
                          </a:cubicBezTo>
                          <a:cubicBezTo>
                            <a:pt x="691" y="85"/>
                            <a:pt x="705" y="144"/>
                            <a:pt x="711" y="165"/>
                          </a:cubicBezTo>
                          <a:cubicBezTo>
                            <a:pt x="767" y="352"/>
                            <a:pt x="685" y="173"/>
                            <a:pt x="756" y="315"/>
                          </a:cubicBezTo>
                          <a:cubicBezTo>
                            <a:pt x="761" y="290"/>
                            <a:pt x="753" y="258"/>
                            <a:pt x="771" y="240"/>
                          </a:cubicBezTo>
                          <a:cubicBezTo>
                            <a:pt x="782" y="229"/>
                            <a:pt x="782" y="270"/>
                            <a:pt x="786" y="285"/>
                          </a:cubicBezTo>
                          <a:cubicBezTo>
                            <a:pt x="859" y="561"/>
                            <a:pt x="807" y="447"/>
                            <a:pt x="876" y="585"/>
                          </a:cubicBezTo>
                          <a:cubicBezTo>
                            <a:pt x="907" y="741"/>
                            <a:pt x="886" y="643"/>
                            <a:pt x="861" y="465"/>
                          </a:cubicBezTo>
                          <a:cubicBezTo>
                            <a:pt x="849" y="383"/>
                            <a:pt x="842" y="317"/>
                            <a:pt x="816" y="240"/>
                          </a:cubicBezTo>
                          <a:cubicBezTo>
                            <a:pt x="774" y="573"/>
                            <a:pt x="789" y="109"/>
                            <a:pt x="771" y="0"/>
                          </a:cubicBezTo>
                          <a:cubicBezTo>
                            <a:pt x="766" y="175"/>
                            <a:pt x="775" y="351"/>
                            <a:pt x="756" y="525"/>
                          </a:cubicBezTo>
                          <a:cubicBezTo>
                            <a:pt x="751" y="566"/>
                            <a:pt x="736" y="445"/>
                            <a:pt x="726" y="405"/>
                          </a:cubicBezTo>
                          <a:cubicBezTo>
                            <a:pt x="702" y="309"/>
                            <a:pt x="707" y="203"/>
                            <a:pt x="651" y="120"/>
                          </a:cubicBezTo>
                          <a:cubicBezTo>
                            <a:pt x="646" y="140"/>
                            <a:pt x="654" y="171"/>
                            <a:pt x="636" y="180"/>
                          </a:cubicBezTo>
                          <a:cubicBezTo>
                            <a:pt x="622" y="187"/>
                            <a:pt x="626" y="120"/>
                            <a:pt x="621" y="135"/>
                          </a:cubicBezTo>
                          <a:cubicBezTo>
                            <a:pt x="602" y="193"/>
                            <a:pt x="601" y="255"/>
                            <a:pt x="591" y="315"/>
                          </a:cubicBezTo>
                          <a:cubicBezTo>
                            <a:pt x="586" y="345"/>
                            <a:pt x="576" y="405"/>
                            <a:pt x="576" y="405"/>
                          </a:cubicBezTo>
                          <a:cubicBezTo>
                            <a:pt x="571" y="320"/>
                            <a:pt x="602" y="224"/>
                            <a:pt x="561" y="150"/>
                          </a:cubicBezTo>
                          <a:cubicBezTo>
                            <a:pt x="539" y="111"/>
                            <a:pt x="501" y="270"/>
                            <a:pt x="501" y="270"/>
                          </a:cubicBezTo>
                          <a:cubicBezTo>
                            <a:pt x="488" y="179"/>
                            <a:pt x="482" y="98"/>
                            <a:pt x="441" y="15"/>
                          </a:cubicBezTo>
                          <a:cubicBezTo>
                            <a:pt x="401" y="176"/>
                            <a:pt x="432" y="38"/>
                            <a:pt x="396" y="375"/>
                          </a:cubicBezTo>
                          <a:cubicBezTo>
                            <a:pt x="392" y="415"/>
                            <a:pt x="381" y="455"/>
                            <a:pt x="381" y="495"/>
                          </a:cubicBezTo>
                          <a:cubicBezTo>
                            <a:pt x="381" y="516"/>
                            <a:pt x="391" y="455"/>
                            <a:pt x="396" y="435"/>
                          </a:cubicBezTo>
                          <a:cubicBezTo>
                            <a:pt x="401" y="365"/>
                            <a:pt x="404" y="295"/>
                            <a:pt x="411" y="225"/>
                          </a:cubicBezTo>
                          <a:cubicBezTo>
                            <a:pt x="414" y="195"/>
                            <a:pt x="426" y="165"/>
                            <a:pt x="426" y="135"/>
                          </a:cubicBezTo>
                          <a:cubicBezTo>
                            <a:pt x="426" y="110"/>
                            <a:pt x="416" y="185"/>
                            <a:pt x="411" y="210"/>
                          </a:cubicBezTo>
                          <a:cubicBezTo>
                            <a:pt x="406" y="240"/>
                            <a:pt x="396" y="270"/>
                            <a:pt x="396" y="300"/>
                          </a:cubicBezTo>
                          <a:cubicBezTo>
                            <a:pt x="396" y="321"/>
                            <a:pt x="405" y="260"/>
                            <a:pt x="411" y="240"/>
                          </a:cubicBezTo>
                          <a:cubicBezTo>
                            <a:pt x="415" y="225"/>
                            <a:pt x="421" y="210"/>
                            <a:pt x="426" y="195"/>
                          </a:cubicBezTo>
                          <a:cubicBezTo>
                            <a:pt x="421" y="155"/>
                            <a:pt x="435" y="107"/>
                            <a:pt x="411" y="75"/>
                          </a:cubicBezTo>
                          <a:cubicBezTo>
                            <a:pt x="398" y="57"/>
                            <a:pt x="389" y="114"/>
                            <a:pt x="381" y="135"/>
                          </a:cubicBezTo>
                          <a:cubicBezTo>
                            <a:pt x="369" y="169"/>
                            <a:pt x="361" y="205"/>
                            <a:pt x="351" y="240"/>
                          </a:cubicBezTo>
                          <a:cubicBezTo>
                            <a:pt x="346" y="220"/>
                            <a:pt x="336" y="201"/>
                            <a:pt x="336" y="180"/>
                          </a:cubicBezTo>
                          <a:cubicBezTo>
                            <a:pt x="336" y="150"/>
                            <a:pt x="373" y="112"/>
                            <a:pt x="351" y="90"/>
                          </a:cubicBezTo>
                          <a:cubicBezTo>
                            <a:pt x="338" y="77"/>
                            <a:pt x="277" y="209"/>
                            <a:pt x="276" y="210"/>
                          </a:cubicBezTo>
                          <a:cubicBezTo>
                            <a:pt x="234" y="505"/>
                            <a:pt x="299" y="103"/>
                            <a:pt x="216" y="435"/>
                          </a:cubicBezTo>
                          <a:cubicBezTo>
                            <a:pt x="201" y="494"/>
                            <a:pt x="186" y="615"/>
                            <a:pt x="186" y="615"/>
                          </a:cubicBezTo>
                          <a:cubicBezTo>
                            <a:pt x="191" y="520"/>
                            <a:pt x="194" y="425"/>
                            <a:pt x="201" y="330"/>
                          </a:cubicBezTo>
                          <a:cubicBezTo>
                            <a:pt x="204" y="290"/>
                            <a:pt x="210" y="250"/>
                            <a:pt x="216" y="210"/>
                          </a:cubicBezTo>
                          <a:cubicBezTo>
                            <a:pt x="220" y="180"/>
                            <a:pt x="248" y="95"/>
                            <a:pt x="231" y="120"/>
                          </a:cubicBezTo>
                          <a:cubicBezTo>
                            <a:pt x="205" y="159"/>
                            <a:pt x="203" y="211"/>
                            <a:pt x="186" y="255"/>
                          </a:cubicBezTo>
                          <a:cubicBezTo>
                            <a:pt x="171" y="295"/>
                            <a:pt x="156" y="335"/>
                            <a:pt x="141" y="375"/>
                          </a:cubicBezTo>
                          <a:cubicBezTo>
                            <a:pt x="112" y="456"/>
                            <a:pt x="129" y="413"/>
                            <a:pt x="156" y="360"/>
                          </a:cubicBezTo>
                          <a:cubicBezTo>
                            <a:pt x="151" y="390"/>
                            <a:pt x="151" y="421"/>
                            <a:pt x="141" y="450"/>
                          </a:cubicBezTo>
                          <a:cubicBezTo>
                            <a:pt x="135" y="467"/>
                            <a:pt x="118" y="479"/>
                            <a:pt x="111" y="495"/>
                          </a:cubicBezTo>
                          <a:lnTo>
                            <a:pt x="81" y="585"/>
                          </a:lnTo>
                          <a:cubicBezTo>
                            <a:pt x="81" y="585"/>
                            <a:pt x="81" y="585"/>
                            <a:pt x="81" y="585"/>
                          </a:cubicBezTo>
                          <a:cubicBezTo>
                            <a:pt x="67" y="669"/>
                            <a:pt x="53" y="739"/>
                            <a:pt x="6" y="810"/>
                          </a:cubicBezTo>
                          <a:cubicBezTo>
                            <a:pt x="11" y="825"/>
                            <a:pt x="5" y="855"/>
                            <a:pt x="21" y="855"/>
                          </a:cubicBezTo>
                          <a:cubicBezTo>
                            <a:pt x="37" y="855"/>
                            <a:pt x="20" y="810"/>
                            <a:pt x="36" y="810"/>
                          </a:cubicBezTo>
                          <a:cubicBezTo>
                            <a:pt x="54" y="810"/>
                            <a:pt x="56" y="840"/>
                            <a:pt x="66" y="855"/>
                          </a:cubicBezTo>
                          <a:cubicBezTo>
                            <a:pt x="43" y="924"/>
                            <a:pt x="51" y="916"/>
                            <a:pt x="51" y="825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EAEAE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056" name="Freeform 122"/>
                  <p:cNvSpPr>
                    <a:spLocks/>
                  </p:cNvSpPr>
                  <p:nvPr/>
                </p:nvSpPr>
                <p:spPr bwMode="auto">
                  <a:xfrm rot="-862725">
                    <a:off x="8707" y="4014"/>
                    <a:ext cx="720" cy="900"/>
                  </a:xfrm>
                  <a:custGeom>
                    <a:avLst/>
                    <a:gdLst>
                      <a:gd name="T0" fmla="*/ 105 w 827"/>
                      <a:gd name="T1" fmla="*/ 19 h 1248"/>
                      <a:gd name="T2" fmla="*/ 91 w 827"/>
                      <a:gd name="T3" fmla="*/ 17 h 1248"/>
                      <a:gd name="T4" fmla="*/ 71 w 827"/>
                      <a:gd name="T5" fmla="*/ 17 h 1248"/>
                      <a:gd name="T6" fmla="*/ 42 w 827"/>
                      <a:gd name="T7" fmla="*/ 25 h 1248"/>
                      <a:gd name="T8" fmla="*/ 0 w 827"/>
                      <a:gd name="T9" fmla="*/ 38 h 1248"/>
                      <a:gd name="T10" fmla="*/ 26 w 827"/>
                      <a:gd name="T11" fmla="*/ 25 h 1248"/>
                      <a:gd name="T12" fmla="*/ 56 w 827"/>
                      <a:gd name="T13" fmla="*/ 13 h 1248"/>
                      <a:gd name="T14" fmla="*/ 64 w 827"/>
                      <a:gd name="T15" fmla="*/ 21 h 1248"/>
                      <a:gd name="T16" fmla="*/ 79 w 827"/>
                      <a:gd name="T17" fmla="*/ 23 h 1248"/>
                      <a:gd name="T18" fmla="*/ 86 w 827"/>
                      <a:gd name="T19" fmla="*/ 36 h 1248"/>
                      <a:gd name="T20" fmla="*/ 98 w 827"/>
                      <a:gd name="T21" fmla="*/ 26 h 1248"/>
                      <a:gd name="T22" fmla="*/ 105 w 827"/>
                      <a:gd name="T23" fmla="*/ 22 h 1248"/>
                      <a:gd name="T24" fmla="*/ 120 w 827"/>
                      <a:gd name="T25" fmla="*/ 10 h 1248"/>
                      <a:gd name="T26" fmla="*/ 127 w 827"/>
                      <a:gd name="T27" fmla="*/ 18 h 1248"/>
                      <a:gd name="T28" fmla="*/ 135 w 827"/>
                      <a:gd name="T29" fmla="*/ 24 h 1248"/>
                      <a:gd name="T30" fmla="*/ 150 w 827"/>
                      <a:gd name="T31" fmla="*/ 22 h 1248"/>
                      <a:gd name="T32" fmla="*/ 166 w 827"/>
                      <a:gd name="T33" fmla="*/ 32 h 1248"/>
                      <a:gd name="T34" fmla="*/ 176 w 827"/>
                      <a:gd name="T35" fmla="*/ 27 h 1248"/>
                      <a:gd name="T36" fmla="*/ 185 w 827"/>
                      <a:gd name="T37" fmla="*/ 26 h 1248"/>
                      <a:gd name="T38" fmla="*/ 191 w 827"/>
                      <a:gd name="T39" fmla="*/ 29 h 1248"/>
                      <a:gd name="T40" fmla="*/ 146 w 827"/>
                      <a:gd name="T41" fmla="*/ 21 h 1248"/>
                      <a:gd name="T42" fmla="*/ 127 w 827"/>
                      <a:gd name="T43" fmla="*/ 14 h 1248"/>
                      <a:gd name="T44" fmla="*/ 161 w 827"/>
                      <a:gd name="T45" fmla="*/ 19 h 1248"/>
                      <a:gd name="T46" fmla="*/ 153 w 827"/>
                      <a:gd name="T47" fmla="*/ 6 h 1248"/>
                      <a:gd name="T48" fmla="*/ 150 w 827"/>
                      <a:gd name="T49" fmla="*/ 10 h 1248"/>
                      <a:gd name="T50" fmla="*/ 161 w 827"/>
                      <a:gd name="T51" fmla="*/ 18 h 1248"/>
                      <a:gd name="T52" fmla="*/ 169 w 827"/>
                      <a:gd name="T53" fmla="*/ 14 h 1248"/>
                      <a:gd name="T54" fmla="*/ 127 w 827"/>
                      <a:gd name="T55" fmla="*/ 9 h 1248"/>
                      <a:gd name="T56" fmla="*/ 109 w 827"/>
                      <a:gd name="T57" fmla="*/ 14 h 1248"/>
                      <a:gd name="T58" fmla="*/ 86 w 827"/>
                      <a:gd name="T59" fmla="*/ 9 h 1248"/>
                      <a:gd name="T60" fmla="*/ 60 w 827"/>
                      <a:gd name="T61" fmla="*/ 37 h 1248"/>
                      <a:gd name="T62" fmla="*/ 42 w 827"/>
                      <a:gd name="T63" fmla="*/ 35 h 1248"/>
                      <a:gd name="T64" fmla="*/ 52 w 827"/>
                      <a:gd name="T65" fmla="*/ 33 h 1248"/>
                      <a:gd name="T66" fmla="*/ 75 w 827"/>
                      <a:gd name="T67" fmla="*/ 35 h 1248"/>
                      <a:gd name="T68" fmla="*/ 98 w 827"/>
                      <a:gd name="T69" fmla="*/ 33 h 1248"/>
                      <a:gd name="T70" fmla="*/ 124 w 827"/>
                      <a:gd name="T71" fmla="*/ 38 h 1248"/>
                      <a:gd name="T72" fmla="*/ 140 w 827"/>
                      <a:gd name="T73" fmla="*/ 36 h 1248"/>
                      <a:gd name="T74" fmla="*/ 172 w 827"/>
                      <a:gd name="T75" fmla="*/ 35 h 1248"/>
                      <a:gd name="T76" fmla="*/ 199 w 827"/>
                      <a:gd name="T77" fmla="*/ 31 h 1248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27"/>
                      <a:gd name="T118" fmla="*/ 0 h 1248"/>
                      <a:gd name="T119" fmla="*/ 827 w 827"/>
                      <a:gd name="T120" fmla="*/ 1248 h 1248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27" h="1248">
                        <a:moveTo>
                          <a:pt x="435" y="135"/>
                        </a:moveTo>
                        <a:cubicBezTo>
                          <a:pt x="430" y="265"/>
                          <a:pt x="441" y="397"/>
                          <a:pt x="420" y="525"/>
                        </a:cubicBezTo>
                        <a:cubicBezTo>
                          <a:pt x="417" y="543"/>
                          <a:pt x="385" y="510"/>
                          <a:pt x="375" y="495"/>
                        </a:cubicBezTo>
                        <a:cubicBezTo>
                          <a:pt x="364" y="478"/>
                          <a:pt x="366" y="455"/>
                          <a:pt x="360" y="435"/>
                        </a:cubicBezTo>
                        <a:cubicBezTo>
                          <a:pt x="351" y="405"/>
                          <a:pt x="330" y="345"/>
                          <a:pt x="330" y="345"/>
                        </a:cubicBezTo>
                        <a:cubicBezTo>
                          <a:pt x="315" y="375"/>
                          <a:pt x="296" y="403"/>
                          <a:pt x="285" y="435"/>
                        </a:cubicBezTo>
                        <a:cubicBezTo>
                          <a:pt x="271" y="474"/>
                          <a:pt x="273" y="518"/>
                          <a:pt x="255" y="555"/>
                        </a:cubicBezTo>
                        <a:cubicBezTo>
                          <a:pt x="233" y="600"/>
                          <a:pt x="195" y="635"/>
                          <a:pt x="165" y="675"/>
                        </a:cubicBezTo>
                        <a:cubicBezTo>
                          <a:pt x="157" y="725"/>
                          <a:pt x="164" y="783"/>
                          <a:pt x="135" y="825"/>
                        </a:cubicBezTo>
                        <a:cubicBezTo>
                          <a:pt x="73" y="913"/>
                          <a:pt x="32" y="908"/>
                          <a:pt x="0" y="1005"/>
                        </a:cubicBezTo>
                        <a:cubicBezTo>
                          <a:pt x="22" y="810"/>
                          <a:pt x="43" y="625"/>
                          <a:pt x="90" y="435"/>
                        </a:cubicBezTo>
                        <a:cubicBezTo>
                          <a:pt x="68" y="889"/>
                          <a:pt x="37" y="819"/>
                          <a:pt x="105" y="675"/>
                        </a:cubicBezTo>
                        <a:cubicBezTo>
                          <a:pt x="134" y="614"/>
                          <a:pt x="165" y="555"/>
                          <a:pt x="195" y="495"/>
                        </a:cubicBezTo>
                        <a:cubicBezTo>
                          <a:pt x="205" y="445"/>
                          <a:pt x="194" y="386"/>
                          <a:pt x="225" y="345"/>
                        </a:cubicBezTo>
                        <a:cubicBezTo>
                          <a:pt x="243" y="321"/>
                          <a:pt x="235" y="405"/>
                          <a:pt x="240" y="435"/>
                        </a:cubicBezTo>
                        <a:cubicBezTo>
                          <a:pt x="245" y="470"/>
                          <a:pt x="250" y="505"/>
                          <a:pt x="255" y="540"/>
                        </a:cubicBezTo>
                        <a:cubicBezTo>
                          <a:pt x="295" y="299"/>
                          <a:pt x="279" y="620"/>
                          <a:pt x="300" y="705"/>
                        </a:cubicBezTo>
                        <a:cubicBezTo>
                          <a:pt x="305" y="675"/>
                          <a:pt x="293" y="593"/>
                          <a:pt x="315" y="615"/>
                        </a:cubicBezTo>
                        <a:cubicBezTo>
                          <a:pt x="344" y="644"/>
                          <a:pt x="326" y="695"/>
                          <a:pt x="330" y="735"/>
                        </a:cubicBezTo>
                        <a:cubicBezTo>
                          <a:pt x="336" y="805"/>
                          <a:pt x="340" y="875"/>
                          <a:pt x="345" y="945"/>
                        </a:cubicBezTo>
                        <a:cubicBezTo>
                          <a:pt x="350" y="900"/>
                          <a:pt x="356" y="855"/>
                          <a:pt x="360" y="810"/>
                        </a:cubicBezTo>
                        <a:cubicBezTo>
                          <a:pt x="380" y="584"/>
                          <a:pt x="362" y="524"/>
                          <a:pt x="390" y="690"/>
                        </a:cubicBezTo>
                        <a:cubicBezTo>
                          <a:pt x="395" y="630"/>
                          <a:pt x="390" y="568"/>
                          <a:pt x="405" y="510"/>
                        </a:cubicBezTo>
                        <a:cubicBezTo>
                          <a:pt x="410" y="490"/>
                          <a:pt x="418" y="549"/>
                          <a:pt x="420" y="570"/>
                        </a:cubicBezTo>
                        <a:cubicBezTo>
                          <a:pt x="428" y="650"/>
                          <a:pt x="430" y="730"/>
                          <a:pt x="435" y="810"/>
                        </a:cubicBezTo>
                        <a:cubicBezTo>
                          <a:pt x="457" y="631"/>
                          <a:pt x="465" y="450"/>
                          <a:pt x="480" y="270"/>
                        </a:cubicBezTo>
                        <a:cubicBezTo>
                          <a:pt x="485" y="420"/>
                          <a:pt x="474" y="571"/>
                          <a:pt x="495" y="720"/>
                        </a:cubicBezTo>
                        <a:cubicBezTo>
                          <a:pt x="506" y="799"/>
                          <a:pt x="505" y="560"/>
                          <a:pt x="510" y="480"/>
                        </a:cubicBezTo>
                        <a:cubicBezTo>
                          <a:pt x="515" y="410"/>
                          <a:pt x="520" y="340"/>
                          <a:pt x="525" y="270"/>
                        </a:cubicBezTo>
                        <a:cubicBezTo>
                          <a:pt x="530" y="390"/>
                          <a:pt x="533" y="510"/>
                          <a:pt x="540" y="630"/>
                        </a:cubicBezTo>
                        <a:cubicBezTo>
                          <a:pt x="551" y="815"/>
                          <a:pt x="535" y="819"/>
                          <a:pt x="585" y="720"/>
                        </a:cubicBezTo>
                        <a:cubicBezTo>
                          <a:pt x="590" y="670"/>
                          <a:pt x="595" y="620"/>
                          <a:pt x="600" y="570"/>
                        </a:cubicBezTo>
                        <a:cubicBezTo>
                          <a:pt x="605" y="510"/>
                          <a:pt x="600" y="332"/>
                          <a:pt x="615" y="390"/>
                        </a:cubicBezTo>
                        <a:cubicBezTo>
                          <a:pt x="654" y="546"/>
                          <a:pt x="640" y="711"/>
                          <a:pt x="660" y="870"/>
                        </a:cubicBezTo>
                        <a:cubicBezTo>
                          <a:pt x="732" y="472"/>
                          <a:pt x="705" y="915"/>
                          <a:pt x="720" y="1035"/>
                        </a:cubicBezTo>
                        <a:cubicBezTo>
                          <a:pt x="715" y="925"/>
                          <a:pt x="705" y="815"/>
                          <a:pt x="705" y="705"/>
                        </a:cubicBezTo>
                        <a:cubicBezTo>
                          <a:pt x="705" y="670"/>
                          <a:pt x="688" y="616"/>
                          <a:pt x="720" y="600"/>
                        </a:cubicBezTo>
                        <a:cubicBezTo>
                          <a:pt x="747" y="586"/>
                          <a:pt x="729" y="660"/>
                          <a:pt x="735" y="690"/>
                        </a:cubicBezTo>
                        <a:cubicBezTo>
                          <a:pt x="754" y="780"/>
                          <a:pt x="781" y="872"/>
                          <a:pt x="810" y="960"/>
                        </a:cubicBezTo>
                        <a:cubicBezTo>
                          <a:pt x="805" y="924"/>
                          <a:pt x="793" y="799"/>
                          <a:pt x="765" y="765"/>
                        </a:cubicBezTo>
                        <a:cubicBezTo>
                          <a:pt x="733" y="727"/>
                          <a:pt x="685" y="705"/>
                          <a:pt x="645" y="675"/>
                        </a:cubicBezTo>
                        <a:cubicBezTo>
                          <a:pt x="614" y="490"/>
                          <a:pt x="660" y="658"/>
                          <a:pt x="585" y="540"/>
                        </a:cubicBezTo>
                        <a:cubicBezTo>
                          <a:pt x="561" y="502"/>
                          <a:pt x="545" y="460"/>
                          <a:pt x="525" y="420"/>
                        </a:cubicBezTo>
                        <a:cubicBezTo>
                          <a:pt x="518" y="406"/>
                          <a:pt x="496" y="368"/>
                          <a:pt x="510" y="375"/>
                        </a:cubicBezTo>
                        <a:cubicBezTo>
                          <a:pt x="532" y="386"/>
                          <a:pt x="538" y="416"/>
                          <a:pt x="555" y="435"/>
                        </a:cubicBezTo>
                        <a:cubicBezTo>
                          <a:pt x="583" y="467"/>
                          <a:pt x="615" y="495"/>
                          <a:pt x="645" y="525"/>
                        </a:cubicBezTo>
                        <a:cubicBezTo>
                          <a:pt x="679" y="616"/>
                          <a:pt x="692" y="709"/>
                          <a:pt x="735" y="795"/>
                        </a:cubicBezTo>
                        <a:cubicBezTo>
                          <a:pt x="726" y="578"/>
                          <a:pt x="753" y="334"/>
                          <a:pt x="615" y="150"/>
                        </a:cubicBezTo>
                        <a:cubicBezTo>
                          <a:pt x="605" y="165"/>
                          <a:pt x="588" y="177"/>
                          <a:pt x="585" y="195"/>
                        </a:cubicBezTo>
                        <a:cubicBezTo>
                          <a:pt x="582" y="215"/>
                          <a:pt x="597" y="235"/>
                          <a:pt x="600" y="255"/>
                        </a:cubicBezTo>
                        <a:cubicBezTo>
                          <a:pt x="607" y="295"/>
                          <a:pt x="607" y="336"/>
                          <a:pt x="615" y="375"/>
                        </a:cubicBezTo>
                        <a:cubicBezTo>
                          <a:pt x="622" y="406"/>
                          <a:pt x="637" y="434"/>
                          <a:pt x="645" y="465"/>
                        </a:cubicBezTo>
                        <a:cubicBezTo>
                          <a:pt x="698" y="676"/>
                          <a:pt x="632" y="471"/>
                          <a:pt x="675" y="600"/>
                        </a:cubicBezTo>
                        <a:cubicBezTo>
                          <a:pt x="682" y="535"/>
                          <a:pt x="705" y="442"/>
                          <a:pt x="675" y="375"/>
                        </a:cubicBezTo>
                        <a:cubicBezTo>
                          <a:pt x="666" y="356"/>
                          <a:pt x="644" y="346"/>
                          <a:pt x="630" y="330"/>
                        </a:cubicBezTo>
                        <a:cubicBezTo>
                          <a:pt x="590" y="282"/>
                          <a:pt x="563" y="246"/>
                          <a:pt x="510" y="210"/>
                        </a:cubicBezTo>
                        <a:cubicBezTo>
                          <a:pt x="400" y="374"/>
                          <a:pt x="639" y="0"/>
                          <a:pt x="465" y="465"/>
                        </a:cubicBezTo>
                        <a:cubicBezTo>
                          <a:pt x="454" y="495"/>
                          <a:pt x="442" y="406"/>
                          <a:pt x="435" y="375"/>
                        </a:cubicBezTo>
                        <a:cubicBezTo>
                          <a:pt x="365" y="58"/>
                          <a:pt x="443" y="308"/>
                          <a:pt x="375" y="105"/>
                        </a:cubicBezTo>
                        <a:cubicBezTo>
                          <a:pt x="365" y="145"/>
                          <a:pt x="350" y="184"/>
                          <a:pt x="345" y="225"/>
                        </a:cubicBezTo>
                        <a:cubicBezTo>
                          <a:pt x="318" y="437"/>
                          <a:pt x="347" y="566"/>
                          <a:pt x="315" y="375"/>
                        </a:cubicBezTo>
                        <a:cubicBezTo>
                          <a:pt x="261" y="566"/>
                          <a:pt x="264" y="764"/>
                          <a:pt x="240" y="960"/>
                        </a:cubicBezTo>
                        <a:cubicBezTo>
                          <a:pt x="235" y="910"/>
                          <a:pt x="264" y="841"/>
                          <a:pt x="225" y="810"/>
                        </a:cubicBezTo>
                        <a:cubicBezTo>
                          <a:pt x="197" y="787"/>
                          <a:pt x="165" y="900"/>
                          <a:pt x="165" y="900"/>
                        </a:cubicBezTo>
                        <a:cubicBezTo>
                          <a:pt x="170" y="930"/>
                          <a:pt x="151" y="1000"/>
                          <a:pt x="180" y="990"/>
                        </a:cubicBezTo>
                        <a:cubicBezTo>
                          <a:pt x="215" y="978"/>
                          <a:pt x="205" y="921"/>
                          <a:pt x="210" y="885"/>
                        </a:cubicBezTo>
                        <a:cubicBezTo>
                          <a:pt x="220" y="806"/>
                          <a:pt x="220" y="725"/>
                          <a:pt x="225" y="645"/>
                        </a:cubicBezTo>
                        <a:cubicBezTo>
                          <a:pt x="258" y="906"/>
                          <a:pt x="198" y="828"/>
                          <a:pt x="300" y="930"/>
                        </a:cubicBezTo>
                        <a:cubicBezTo>
                          <a:pt x="328" y="1098"/>
                          <a:pt x="298" y="999"/>
                          <a:pt x="345" y="915"/>
                        </a:cubicBezTo>
                        <a:cubicBezTo>
                          <a:pt x="354" y="899"/>
                          <a:pt x="375" y="895"/>
                          <a:pt x="390" y="885"/>
                        </a:cubicBezTo>
                        <a:cubicBezTo>
                          <a:pt x="425" y="676"/>
                          <a:pt x="423" y="880"/>
                          <a:pt x="450" y="960"/>
                        </a:cubicBezTo>
                        <a:cubicBezTo>
                          <a:pt x="493" y="833"/>
                          <a:pt x="425" y="1005"/>
                          <a:pt x="495" y="1005"/>
                        </a:cubicBezTo>
                        <a:cubicBezTo>
                          <a:pt x="515" y="1005"/>
                          <a:pt x="539" y="832"/>
                          <a:pt x="540" y="825"/>
                        </a:cubicBezTo>
                        <a:cubicBezTo>
                          <a:pt x="545" y="865"/>
                          <a:pt x="541" y="907"/>
                          <a:pt x="555" y="945"/>
                        </a:cubicBezTo>
                        <a:cubicBezTo>
                          <a:pt x="663" y="1248"/>
                          <a:pt x="583" y="841"/>
                          <a:pt x="630" y="1125"/>
                        </a:cubicBezTo>
                        <a:cubicBezTo>
                          <a:pt x="652" y="1060"/>
                          <a:pt x="668" y="995"/>
                          <a:pt x="690" y="930"/>
                        </a:cubicBezTo>
                        <a:cubicBezTo>
                          <a:pt x="695" y="945"/>
                          <a:pt x="690" y="981"/>
                          <a:pt x="705" y="975"/>
                        </a:cubicBezTo>
                        <a:cubicBezTo>
                          <a:pt x="759" y="954"/>
                          <a:pt x="781" y="853"/>
                          <a:pt x="795" y="810"/>
                        </a:cubicBezTo>
                        <a:cubicBezTo>
                          <a:pt x="827" y="905"/>
                          <a:pt x="825" y="868"/>
                          <a:pt x="825" y="915"/>
                        </a:cubicBezTo>
                      </a:path>
                    </a:pathLst>
                  </a:cu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054" name="Freeform 123"/>
                <p:cNvSpPr>
                  <a:spLocks/>
                </p:cNvSpPr>
                <p:nvPr/>
              </p:nvSpPr>
              <p:spPr bwMode="auto">
                <a:xfrm rot="-862725">
                  <a:off x="9107" y="4011"/>
                  <a:ext cx="608" cy="897"/>
                </a:xfrm>
                <a:custGeom>
                  <a:avLst/>
                  <a:gdLst>
                    <a:gd name="T0" fmla="*/ 19 w 827"/>
                    <a:gd name="T1" fmla="*/ 19 h 1248"/>
                    <a:gd name="T2" fmla="*/ 17 w 827"/>
                    <a:gd name="T3" fmla="*/ 16 h 1248"/>
                    <a:gd name="T4" fmla="*/ 13 w 827"/>
                    <a:gd name="T5" fmla="*/ 16 h 1248"/>
                    <a:gd name="T6" fmla="*/ 7 w 827"/>
                    <a:gd name="T7" fmla="*/ 24 h 1248"/>
                    <a:gd name="T8" fmla="*/ 0 w 827"/>
                    <a:gd name="T9" fmla="*/ 37 h 1248"/>
                    <a:gd name="T10" fmla="*/ 5 w 827"/>
                    <a:gd name="T11" fmla="*/ 24 h 1248"/>
                    <a:gd name="T12" fmla="*/ 10 w 827"/>
                    <a:gd name="T13" fmla="*/ 12 h 1248"/>
                    <a:gd name="T14" fmla="*/ 11 w 827"/>
                    <a:gd name="T15" fmla="*/ 20 h 1248"/>
                    <a:gd name="T16" fmla="*/ 15 w 827"/>
                    <a:gd name="T17" fmla="*/ 23 h 1248"/>
                    <a:gd name="T18" fmla="*/ 15 w 827"/>
                    <a:gd name="T19" fmla="*/ 34 h 1248"/>
                    <a:gd name="T20" fmla="*/ 18 w 827"/>
                    <a:gd name="T21" fmla="*/ 25 h 1248"/>
                    <a:gd name="T22" fmla="*/ 19 w 827"/>
                    <a:gd name="T23" fmla="*/ 21 h 1248"/>
                    <a:gd name="T24" fmla="*/ 22 w 827"/>
                    <a:gd name="T25" fmla="*/ 10 h 1248"/>
                    <a:gd name="T26" fmla="*/ 24 w 827"/>
                    <a:gd name="T27" fmla="*/ 17 h 1248"/>
                    <a:gd name="T28" fmla="*/ 25 w 827"/>
                    <a:gd name="T29" fmla="*/ 23 h 1248"/>
                    <a:gd name="T30" fmla="*/ 27 w 827"/>
                    <a:gd name="T31" fmla="*/ 21 h 1248"/>
                    <a:gd name="T32" fmla="*/ 30 w 827"/>
                    <a:gd name="T33" fmla="*/ 32 h 1248"/>
                    <a:gd name="T34" fmla="*/ 32 w 827"/>
                    <a:gd name="T35" fmla="*/ 26 h 1248"/>
                    <a:gd name="T36" fmla="*/ 34 w 827"/>
                    <a:gd name="T37" fmla="*/ 25 h 1248"/>
                    <a:gd name="T38" fmla="*/ 35 w 827"/>
                    <a:gd name="T39" fmla="*/ 29 h 1248"/>
                    <a:gd name="T40" fmla="*/ 27 w 827"/>
                    <a:gd name="T41" fmla="*/ 20 h 1248"/>
                    <a:gd name="T42" fmla="*/ 24 w 827"/>
                    <a:gd name="T43" fmla="*/ 14 h 1248"/>
                    <a:gd name="T44" fmla="*/ 29 w 827"/>
                    <a:gd name="T45" fmla="*/ 19 h 1248"/>
                    <a:gd name="T46" fmla="*/ 28 w 827"/>
                    <a:gd name="T47" fmla="*/ 6 h 1248"/>
                    <a:gd name="T48" fmla="*/ 27 w 827"/>
                    <a:gd name="T49" fmla="*/ 9 h 1248"/>
                    <a:gd name="T50" fmla="*/ 29 w 827"/>
                    <a:gd name="T51" fmla="*/ 17 h 1248"/>
                    <a:gd name="T52" fmla="*/ 32 w 827"/>
                    <a:gd name="T53" fmla="*/ 14 h 1248"/>
                    <a:gd name="T54" fmla="*/ 24 w 827"/>
                    <a:gd name="T55" fmla="*/ 8 h 1248"/>
                    <a:gd name="T56" fmla="*/ 20 w 827"/>
                    <a:gd name="T57" fmla="*/ 14 h 1248"/>
                    <a:gd name="T58" fmla="*/ 15 w 827"/>
                    <a:gd name="T59" fmla="*/ 9 h 1248"/>
                    <a:gd name="T60" fmla="*/ 11 w 827"/>
                    <a:gd name="T61" fmla="*/ 35 h 1248"/>
                    <a:gd name="T62" fmla="*/ 7 w 827"/>
                    <a:gd name="T63" fmla="*/ 33 h 1248"/>
                    <a:gd name="T64" fmla="*/ 10 w 827"/>
                    <a:gd name="T65" fmla="*/ 32 h 1248"/>
                    <a:gd name="T66" fmla="*/ 14 w 827"/>
                    <a:gd name="T67" fmla="*/ 34 h 1248"/>
                    <a:gd name="T68" fmla="*/ 18 w 827"/>
                    <a:gd name="T69" fmla="*/ 32 h 1248"/>
                    <a:gd name="T70" fmla="*/ 24 w 827"/>
                    <a:gd name="T71" fmla="*/ 37 h 1248"/>
                    <a:gd name="T72" fmla="*/ 26 w 827"/>
                    <a:gd name="T73" fmla="*/ 34 h 1248"/>
                    <a:gd name="T74" fmla="*/ 32 w 827"/>
                    <a:gd name="T75" fmla="*/ 34 h 1248"/>
                    <a:gd name="T76" fmla="*/ 37 w 827"/>
                    <a:gd name="T77" fmla="*/ 29 h 124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827"/>
                    <a:gd name="T118" fmla="*/ 0 h 1248"/>
                    <a:gd name="T119" fmla="*/ 827 w 827"/>
                    <a:gd name="T120" fmla="*/ 1248 h 124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827" h="1248">
                      <a:moveTo>
                        <a:pt x="435" y="135"/>
                      </a:moveTo>
                      <a:cubicBezTo>
                        <a:pt x="430" y="265"/>
                        <a:pt x="441" y="397"/>
                        <a:pt x="420" y="525"/>
                      </a:cubicBezTo>
                      <a:cubicBezTo>
                        <a:pt x="417" y="543"/>
                        <a:pt x="385" y="510"/>
                        <a:pt x="375" y="495"/>
                      </a:cubicBezTo>
                      <a:cubicBezTo>
                        <a:pt x="364" y="478"/>
                        <a:pt x="366" y="455"/>
                        <a:pt x="360" y="435"/>
                      </a:cubicBezTo>
                      <a:cubicBezTo>
                        <a:pt x="351" y="405"/>
                        <a:pt x="330" y="345"/>
                        <a:pt x="330" y="345"/>
                      </a:cubicBezTo>
                      <a:cubicBezTo>
                        <a:pt x="315" y="375"/>
                        <a:pt x="296" y="403"/>
                        <a:pt x="285" y="435"/>
                      </a:cubicBezTo>
                      <a:cubicBezTo>
                        <a:pt x="271" y="474"/>
                        <a:pt x="273" y="518"/>
                        <a:pt x="255" y="555"/>
                      </a:cubicBezTo>
                      <a:cubicBezTo>
                        <a:pt x="233" y="600"/>
                        <a:pt x="195" y="635"/>
                        <a:pt x="165" y="675"/>
                      </a:cubicBezTo>
                      <a:cubicBezTo>
                        <a:pt x="157" y="725"/>
                        <a:pt x="164" y="783"/>
                        <a:pt x="135" y="825"/>
                      </a:cubicBezTo>
                      <a:cubicBezTo>
                        <a:pt x="73" y="913"/>
                        <a:pt x="32" y="908"/>
                        <a:pt x="0" y="1005"/>
                      </a:cubicBezTo>
                      <a:cubicBezTo>
                        <a:pt x="22" y="810"/>
                        <a:pt x="43" y="625"/>
                        <a:pt x="90" y="435"/>
                      </a:cubicBezTo>
                      <a:cubicBezTo>
                        <a:pt x="68" y="889"/>
                        <a:pt x="37" y="819"/>
                        <a:pt x="105" y="675"/>
                      </a:cubicBezTo>
                      <a:cubicBezTo>
                        <a:pt x="134" y="614"/>
                        <a:pt x="165" y="555"/>
                        <a:pt x="195" y="495"/>
                      </a:cubicBezTo>
                      <a:cubicBezTo>
                        <a:pt x="205" y="445"/>
                        <a:pt x="194" y="386"/>
                        <a:pt x="225" y="345"/>
                      </a:cubicBezTo>
                      <a:cubicBezTo>
                        <a:pt x="243" y="321"/>
                        <a:pt x="235" y="405"/>
                        <a:pt x="240" y="435"/>
                      </a:cubicBezTo>
                      <a:cubicBezTo>
                        <a:pt x="245" y="470"/>
                        <a:pt x="250" y="505"/>
                        <a:pt x="255" y="540"/>
                      </a:cubicBezTo>
                      <a:cubicBezTo>
                        <a:pt x="295" y="299"/>
                        <a:pt x="279" y="620"/>
                        <a:pt x="300" y="705"/>
                      </a:cubicBezTo>
                      <a:cubicBezTo>
                        <a:pt x="305" y="675"/>
                        <a:pt x="293" y="593"/>
                        <a:pt x="315" y="615"/>
                      </a:cubicBezTo>
                      <a:cubicBezTo>
                        <a:pt x="344" y="644"/>
                        <a:pt x="326" y="695"/>
                        <a:pt x="330" y="735"/>
                      </a:cubicBezTo>
                      <a:cubicBezTo>
                        <a:pt x="336" y="805"/>
                        <a:pt x="340" y="875"/>
                        <a:pt x="345" y="945"/>
                      </a:cubicBezTo>
                      <a:cubicBezTo>
                        <a:pt x="350" y="900"/>
                        <a:pt x="356" y="855"/>
                        <a:pt x="360" y="810"/>
                      </a:cubicBezTo>
                      <a:cubicBezTo>
                        <a:pt x="380" y="584"/>
                        <a:pt x="362" y="524"/>
                        <a:pt x="390" y="690"/>
                      </a:cubicBezTo>
                      <a:cubicBezTo>
                        <a:pt x="395" y="630"/>
                        <a:pt x="390" y="568"/>
                        <a:pt x="405" y="510"/>
                      </a:cubicBezTo>
                      <a:cubicBezTo>
                        <a:pt x="410" y="490"/>
                        <a:pt x="418" y="549"/>
                        <a:pt x="420" y="570"/>
                      </a:cubicBezTo>
                      <a:cubicBezTo>
                        <a:pt x="428" y="650"/>
                        <a:pt x="430" y="730"/>
                        <a:pt x="435" y="810"/>
                      </a:cubicBezTo>
                      <a:cubicBezTo>
                        <a:pt x="457" y="631"/>
                        <a:pt x="465" y="450"/>
                        <a:pt x="480" y="270"/>
                      </a:cubicBezTo>
                      <a:cubicBezTo>
                        <a:pt x="485" y="420"/>
                        <a:pt x="474" y="571"/>
                        <a:pt x="495" y="720"/>
                      </a:cubicBezTo>
                      <a:cubicBezTo>
                        <a:pt x="506" y="799"/>
                        <a:pt x="505" y="560"/>
                        <a:pt x="510" y="480"/>
                      </a:cubicBezTo>
                      <a:cubicBezTo>
                        <a:pt x="515" y="410"/>
                        <a:pt x="520" y="340"/>
                        <a:pt x="525" y="270"/>
                      </a:cubicBezTo>
                      <a:cubicBezTo>
                        <a:pt x="530" y="390"/>
                        <a:pt x="533" y="510"/>
                        <a:pt x="540" y="630"/>
                      </a:cubicBezTo>
                      <a:cubicBezTo>
                        <a:pt x="551" y="815"/>
                        <a:pt x="535" y="819"/>
                        <a:pt x="585" y="720"/>
                      </a:cubicBezTo>
                      <a:cubicBezTo>
                        <a:pt x="590" y="670"/>
                        <a:pt x="595" y="620"/>
                        <a:pt x="600" y="570"/>
                      </a:cubicBezTo>
                      <a:cubicBezTo>
                        <a:pt x="605" y="510"/>
                        <a:pt x="600" y="332"/>
                        <a:pt x="615" y="390"/>
                      </a:cubicBezTo>
                      <a:cubicBezTo>
                        <a:pt x="654" y="546"/>
                        <a:pt x="640" y="711"/>
                        <a:pt x="660" y="870"/>
                      </a:cubicBezTo>
                      <a:cubicBezTo>
                        <a:pt x="732" y="472"/>
                        <a:pt x="705" y="915"/>
                        <a:pt x="720" y="1035"/>
                      </a:cubicBezTo>
                      <a:cubicBezTo>
                        <a:pt x="715" y="925"/>
                        <a:pt x="705" y="815"/>
                        <a:pt x="705" y="705"/>
                      </a:cubicBezTo>
                      <a:cubicBezTo>
                        <a:pt x="705" y="670"/>
                        <a:pt x="688" y="616"/>
                        <a:pt x="720" y="600"/>
                      </a:cubicBezTo>
                      <a:cubicBezTo>
                        <a:pt x="747" y="586"/>
                        <a:pt x="729" y="660"/>
                        <a:pt x="735" y="690"/>
                      </a:cubicBezTo>
                      <a:cubicBezTo>
                        <a:pt x="754" y="780"/>
                        <a:pt x="781" y="872"/>
                        <a:pt x="810" y="960"/>
                      </a:cubicBezTo>
                      <a:cubicBezTo>
                        <a:pt x="805" y="924"/>
                        <a:pt x="793" y="799"/>
                        <a:pt x="765" y="765"/>
                      </a:cubicBezTo>
                      <a:cubicBezTo>
                        <a:pt x="733" y="727"/>
                        <a:pt x="685" y="705"/>
                        <a:pt x="645" y="675"/>
                      </a:cubicBezTo>
                      <a:cubicBezTo>
                        <a:pt x="614" y="490"/>
                        <a:pt x="660" y="658"/>
                        <a:pt x="585" y="540"/>
                      </a:cubicBezTo>
                      <a:cubicBezTo>
                        <a:pt x="561" y="502"/>
                        <a:pt x="545" y="460"/>
                        <a:pt x="525" y="420"/>
                      </a:cubicBezTo>
                      <a:cubicBezTo>
                        <a:pt x="518" y="406"/>
                        <a:pt x="496" y="368"/>
                        <a:pt x="510" y="375"/>
                      </a:cubicBezTo>
                      <a:cubicBezTo>
                        <a:pt x="532" y="386"/>
                        <a:pt x="538" y="416"/>
                        <a:pt x="555" y="435"/>
                      </a:cubicBezTo>
                      <a:cubicBezTo>
                        <a:pt x="583" y="467"/>
                        <a:pt x="615" y="495"/>
                        <a:pt x="645" y="525"/>
                      </a:cubicBezTo>
                      <a:cubicBezTo>
                        <a:pt x="679" y="616"/>
                        <a:pt x="692" y="709"/>
                        <a:pt x="735" y="795"/>
                      </a:cubicBezTo>
                      <a:cubicBezTo>
                        <a:pt x="726" y="578"/>
                        <a:pt x="753" y="334"/>
                        <a:pt x="615" y="150"/>
                      </a:cubicBezTo>
                      <a:cubicBezTo>
                        <a:pt x="605" y="165"/>
                        <a:pt x="588" y="177"/>
                        <a:pt x="585" y="195"/>
                      </a:cubicBezTo>
                      <a:cubicBezTo>
                        <a:pt x="582" y="215"/>
                        <a:pt x="597" y="235"/>
                        <a:pt x="600" y="255"/>
                      </a:cubicBezTo>
                      <a:cubicBezTo>
                        <a:pt x="607" y="295"/>
                        <a:pt x="607" y="336"/>
                        <a:pt x="615" y="375"/>
                      </a:cubicBezTo>
                      <a:cubicBezTo>
                        <a:pt x="622" y="406"/>
                        <a:pt x="637" y="434"/>
                        <a:pt x="645" y="465"/>
                      </a:cubicBezTo>
                      <a:cubicBezTo>
                        <a:pt x="698" y="676"/>
                        <a:pt x="632" y="471"/>
                        <a:pt x="675" y="600"/>
                      </a:cubicBezTo>
                      <a:cubicBezTo>
                        <a:pt x="682" y="535"/>
                        <a:pt x="705" y="442"/>
                        <a:pt x="675" y="375"/>
                      </a:cubicBezTo>
                      <a:cubicBezTo>
                        <a:pt x="666" y="356"/>
                        <a:pt x="644" y="346"/>
                        <a:pt x="630" y="330"/>
                      </a:cubicBezTo>
                      <a:cubicBezTo>
                        <a:pt x="590" y="282"/>
                        <a:pt x="563" y="246"/>
                        <a:pt x="510" y="210"/>
                      </a:cubicBezTo>
                      <a:cubicBezTo>
                        <a:pt x="400" y="374"/>
                        <a:pt x="639" y="0"/>
                        <a:pt x="465" y="465"/>
                      </a:cubicBezTo>
                      <a:cubicBezTo>
                        <a:pt x="454" y="495"/>
                        <a:pt x="442" y="406"/>
                        <a:pt x="435" y="375"/>
                      </a:cubicBezTo>
                      <a:cubicBezTo>
                        <a:pt x="365" y="58"/>
                        <a:pt x="443" y="308"/>
                        <a:pt x="375" y="105"/>
                      </a:cubicBezTo>
                      <a:cubicBezTo>
                        <a:pt x="365" y="145"/>
                        <a:pt x="350" y="184"/>
                        <a:pt x="345" y="225"/>
                      </a:cubicBezTo>
                      <a:cubicBezTo>
                        <a:pt x="318" y="437"/>
                        <a:pt x="347" y="566"/>
                        <a:pt x="315" y="375"/>
                      </a:cubicBezTo>
                      <a:cubicBezTo>
                        <a:pt x="261" y="566"/>
                        <a:pt x="264" y="764"/>
                        <a:pt x="240" y="960"/>
                      </a:cubicBezTo>
                      <a:cubicBezTo>
                        <a:pt x="235" y="910"/>
                        <a:pt x="264" y="841"/>
                        <a:pt x="225" y="810"/>
                      </a:cubicBezTo>
                      <a:cubicBezTo>
                        <a:pt x="197" y="787"/>
                        <a:pt x="165" y="900"/>
                        <a:pt x="165" y="900"/>
                      </a:cubicBezTo>
                      <a:cubicBezTo>
                        <a:pt x="170" y="930"/>
                        <a:pt x="151" y="1000"/>
                        <a:pt x="180" y="990"/>
                      </a:cubicBezTo>
                      <a:cubicBezTo>
                        <a:pt x="215" y="978"/>
                        <a:pt x="205" y="921"/>
                        <a:pt x="210" y="885"/>
                      </a:cubicBezTo>
                      <a:cubicBezTo>
                        <a:pt x="220" y="806"/>
                        <a:pt x="220" y="725"/>
                        <a:pt x="225" y="645"/>
                      </a:cubicBezTo>
                      <a:cubicBezTo>
                        <a:pt x="258" y="906"/>
                        <a:pt x="198" y="828"/>
                        <a:pt x="300" y="930"/>
                      </a:cubicBezTo>
                      <a:cubicBezTo>
                        <a:pt x="328" y="1098"/>
                        <a:pt x="298" y="999"/>
                        <a:pt x="345" y="915"/>
                      </a:cubicBezTo>
                      <a:cubicBezTo>
                        <a:pt x="354" y="899"/>
                        <a:pt x="375" y="895"/>
                        <a:pt x="390" y="885"/>
                      </a:cubicBezTo>
                      <a:cubicBezTo>
                        <a:pt x="425" y="676"/>
                        <a:pt x="423" y="880"/>
                        <a:pt x="450" y="960"/>
                      </a:cubicBezTo>
                      <a:cubicBezTo>
                        <a:pt x="493" y="833"/>
                        <a:pt x="425" y="1005"/>
                        <a:pt x="495" y="1005"/>
                      </a:cubicBezTo>
                      <a:cubicBezTo>
                        <a:pt x="515" y="1005"/>
                        <a:pt x="539" y="832"/>
                        <a:pt x="540" y="825"/>
                      </a:cubicBezTo>
                      <a:cubicBezTo>
                        <a:pt x="545" y="865"/>
                        <a:pt x="541" y="907"/>
                        <a:pt x="555" y="945"/>
                      </a:cubicBezTo>
                      <a:cubicBezTo>
                        <a:pt x="663" y="1248"/>
                        <a:pt x="583" y="841"/>
                        <a:pt x="630" y="1125"/>
                      </a:cubicBezTo>
                      <a:cubicBezTo>
                        <a:pt x="652" y="1060"/>
                        <a:pt x="668" y="995"/>
                        <a:pt x="690" y="930"/>
                      </a:cubicBezTo>
                      <a:cubicBezTo>
                        <a:pt x="695" y="945"/>
                        <a:pt x="690" y="981"/>
                        <a:pt x="705" y="975"/>
                      </a:cubicBezTo>
                      <a:cubicBezTo>
                        <a:pt x="759" y="954"/>
                        <a:pt x="781" y="853"/>
                        <a:pt x="795" y="810"/>
                      </a:cubicBezTo>
                      <a:cubicBezTo>
                        <a:pt x="827" y="905"/>
                        <a:pt x="825" y="868"/>
                        <a:pt x="825" y="915"/>
                      </a:cubicBezTo>
                    </a:path>
                  </a:pathLst>
                </a:custGeom>
                <a:noFill/>
                <a:ln w="9525">
                  <a:solidFill>
                    <a:srgbClr val="EAEAE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pic>
            <p:nvPicPr>
              <p:cNvPr id="1050" name="Picture 12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016" y="1901"/>
                <a:ext cx="90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1" name="Picture 12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65" y="1894"/>
                <a:ext cx="78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2" name="Picture 12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92" y="1911"/>
                <a:ext cx="828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48" name="Rectangle 127"/>
            <p:cNvSpPr>
              <a:spLocks noChangeArrowheads="1"/>
            </p:cNvSpPr>
            <p:nvPr/>
          </p:nvSpPr>
          <p:spPr bwMode="auto">
            <a:xfrm>
              <a:off x="182" y="2072"/>
              <a:ext cx="6011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altLang="zh-CN" b="1">
                  <a:ea typeface="宋体" pitchFamily="2" charset="-122"/>
                </a:rPr>
                <a:t>Splitt </a:t>
              </a:r>
              <a:r>
                <a:rPr lang="en-US" altLang="de-DE" b="1"/>
                <a:t>5/11 mm     Sand 0/2 mm              Splitt 2/5 mm           Stabilisatoren</a:t>
              </a:r>
              <a:endParaRPr lang="zh-CN" altLang="de-DE" b="1">
                <a:ea typeface="宋体" pitchFamily="2" charset="-122"/>
              </a:endParaRPr>
            </a:p>
          </p:txBody>
        </p:sp>
      </p:grpSp>
      <p:sp>
        <p:nvSpPr>
          <p:cNvPr id="1033" name="Rectangle 134"/>
          <p:cNvSpPr>
            <a:spLocks noChangeArrowheads="1"/>
          </p:cNvSpPr>
          <p:nvPr/>
        </p:nvSpPr>
        <p:spPr bwMode="auto">
          <a:xfrm>
            <a:off x="179388" y="2049463"/>
            <a:ext cx="8899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b="1">
                <a:ea typeface="宋体" pitchFamily="2" charset="-122"/>
              </a:rPr>
              <a:t>Bitumen                  Filler                          Splitt 8/11 mm            Additive</a:t>
            </a:r>
          </a:p>
          <a:p>
            <a:r>
              <a:rPr lang="en-US" altLang="zh-CN" b="1">
                <a:ea typeface="宋体" pitchFamily="2" charset="-122"/>
              </a:rPr>
              <a:t>                                                                                                    </a:t>
            </a:r>
            <a:endParaRPr lang="de-DE" altLang="zh-CN" b="1">
              <a:ea typeface="宋体" pitchFamily="2" charset="-122"/>
            </a:endParaRPr>
          </a:p>
        </p:txBody>
      </p:sp>
      <p:grpSp>
        <p:nvGrpSpPr>
          <p:cNvPr id="1034" name="Group 143"/>
          <p:cNvGrpSpPr>
            <a:grpSpLocks/>
          </p:cNvGrpSpPr>
          <p:nvPr/>
        </p:nvGrpSpPr>
        <p:grpSpPr bwMode="auto">
          <a:xfrm>
            <a:off x="684213" y="4292600"/>
            <a:ext cx="2735262" cy="369888"/>
            <a:chOff x="431" y="2704"/>
            <a:chExt cx="1723" cy="233"/>
          </a:xfrm>
        </p:grpSpPr>
        <p:sp>
          <p:nvSpPr>
            <p:cNvPr id="1045" name="Rectangle 136"/>
            <p:cNvSpPr>
              <a:spLocks noChangeArrowheads="1"/>
            </p:cNvSpPr>
            <p:nvPr/>
          </p:nvSpPr>
          <p:spPr bwMode="auto">
            <a:xfrm>
              <a:off x="431" y="2750"/>
              <a:ext cx="90" cy="9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6" name="Text Box 139"/>
            <p:cNvSpPr txBox="1">
              <a:spLocks noChangeArrowheads="1"/>
            </p:cNvSpPr>
            <p:nvPr/>
          </p:nvSpPr>
          <p:spPr bwMode="auto">
            <a:xfrm>
              <a:off x="657" y="2704"/>
              <a:ext cx="14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Mineralien &gt;</a:t>
              </a:r>
              <a:r>
                <a:rPr lang="en-US">
                  <a:cs typeface="Arial" pitchFamily="34" charset="0"/>
                </a:rPr>
                <a:t> 93 %</a:t>
              </a:r>
            </a:p>
          </p:txBody>
        </p:sp>
      </p:grpSp>
      <p:grpSp>
        <p:nvGrpSpPr>
          <p:cNvPr id="1035" name="Group 144"/>
          <p:cNvGrpSpPr>
            <a:grpSpLocks/>
          </p:cNvGrpSpPr>
          <p:nvPr/>
        </p:nvGrpSpPr>
        <p:grpSpPr bwMode="auto">
          <a:xfrm>
            <a:off x="684213" y="4810125"/>
            <a:ext cx="2735262" cy="369888"/>
            <a:chOff x="431" y="3030"/>
            <a:chExt cx="1723" cy="233"/>
          </a:xfrm>
        </p:grpSpPr>
        <p:sp>
          <p:nvSpPr>
            <p:cNvPr id="1043" name="Rectangle 137"/>
            <p:cNvSpPr>
              <a:spLocks noChangeArrowheads="1"/>
            </p:cNvSpPr>
            <p:nvPr/>
          </p:nvSpPr>
          <p:spPr bwMode="auto">
            <a:xfrm>
              <a:off x="431" y="3068"/>
              <a:ext cx="90" cy="90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4" name="Text Box 140"/>
            <p:cNvSpPr txBox="1">
              <a:spLocks noChangeArrowheads="1"/>
            </p:cNvSpPr>
            <p:nvPr/>
          </p:nvSpPr>
          <p:spPr bwMode="auto">
            <a:xfrm>
              <a:off x="657" y="3030"/>
              <a:ext cx="14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Bitumen </a:t>
              </a:r>
              <a:r>
                <a:rPr lang="en-US">
                  <a:cs typeface="Arial" pitchFamily="34" charset="0"/>
                </a:rPr>
                <a:t>&gt; 4 %</a:t>
              </a:r>
            </a:p>
          </p:txBody>
        </p:sp>
      </p:grpSp>
      <p:grpSp>
        <p:nvGrpSpPr>
          <p:cNvPr id="1036" name="Group 145"/>
          <p:cNvGrpSpPr>
            <a:grpSpLocks/>
          </p:cNvGrpSpPr>
          <p:nvPr/>
        </p:nvGrpSpPr>
        <p:grpSpPr bwMode="auto">
          <a:xfrm>
            <a:off x="684213" y="5314950"/>
            <a:ext cx="2735262" cy="369888"/>
            <a:chOff x="431" y="3348"/>
            <a:chExt cx="1723" cy="233"/>
          </a:xfrm>
        </p:grpSpPr>
        <p:sp>
          <p:nvSpPr>
            <p:cNvPr id="1041" name="Rectangle 138"/>
            <p:cNvSpPr>
              <a:spLocks noChangeArrowheads="1"/>
            </p:cNvSpPr>
            <p:nvPr/>
          </p:nvSpPr>
          <p:spPr bwMode="auto">
            <a:xfrm>
              <a:off x="431" y="3385"/>
              <a:ext cx="90" cy="90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2" name="Text Box 141"/>
            <p:cNvSpPr txBox="1">
              <a:spLocks noChangeArrowheads="1"/>
            </p:cNvSpPr>
            <p:nvPr/>
          </p:nvSpPr>
          <p:spPr bwMode="auto">
            <a:xfrm>
              <a:off x="657" y="3348"/>
              <a:ext cx="14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Additive </a:t>
              </a:r>
              <a:r>
                <a:rPr lang="en-US">
                  <a:cs typeface="Arial" pitchFamily="34" charset="0"/>
                </a:rPr>
                <a:t>&gt; 0,8 %</a:t>
              </a:r>
            </a:p>
          </p:txBody>
        </p:sp>
      </p:grpSp>
      <p:pic>
        <p:nvPicPr>
          <p:cNvPr id="1037" name="Grafik 28" descr="LOGO-RUB_2011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" name="Text Box 11"/>
          <p:cNvSpPr txBox="1">
            <a:spLocks noChangeArrowheads="1"/>
          </p:cNvSpPr>
          <p:nvPr/>
        </p:nvSpPr>
        <p:spPr bwMode="auto">
          <a:xfrm>
            <a:off x="251520" y="332656"/>
            <a:ext cx="6408712" cy="792088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r>
              <a:rPr lang="de-DE" sz="4400" b="1" dirty="0">
                <a:solidFill>
                  <a:schemeClr val="tx1"/>
                </a:solidFill>
              </a:rPr>
              <a:t>Asphalt-Komponenten</a:t>
            </a:r>
          </a:p>
        </p:txBody>
      </p:sp>
    </p:spTree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PIC00006"/>
          <p:cNvPicPr>
            <a:picLocks noChangeAspect="1" noChangeArrowheads="1"/>
          </p:cNvPicPr>
          <p:nvPr/>
        </p:nvPicPr>
        <p:blipFill>
          <a:blip r:embed="rId3" cstate="print"/>
          <a:srcRect l="1117" r="13551" b="15956"/>
          <a:stretch>
            <a:fillRect/>
          </a:stretch>
        </p:blipFill>
        <p:spPr bwMode="auto">
          <a:xfrm>
            <a:off x="4283968" y="4149080"/>
            <a:ext cx="331305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2706" name="Grafik 6" descr="IMG_0262a.JPG"/>
          <p:cNvPicPr>
            <a:picLocks noChangeAspect="1" noChangeArrowheads="1"/>
          </p:cNvPicPr>
          <p:nvPr/>
        </p:nvPicPr>
        <p:blipFill>
          <a:blip r:embed="rId4" cstate="print"/>
          <a:srcRect l="6667" r="17436" b="10631"/>
          <a:stretch>
            <a:fillRect/>
          </a:stretch>
        </p:blipFill>
        <p:spPr bwMode="auto">
          <a:xfrm>
            <a:off x="971600" y="1556792"/>
            <a:ext cx="3168352" cy="262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5844" name="Grafik 28" descr="LOGO-RUB_201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99592" y="260648"/>
            <a:ext cx="5472608" cy="864096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11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2400" b="1" dirty="0">
                <a:solidFill>
                  <a:schemeClr val="tx1"/>
                </a:solidFill>
              </a:rPr>
              <a:t>Asphalt Additiv </a:t>
            </a:r>
            <a:r>
              <a:rPr lang="de-DE" sz="2400" b="1" dirty="0" err="1">
                <a:solidFill>
                  <a:schemeClr val="tx1"/>
                </a:solidFill>
              </a:rPr>
              <a:t>Duroflex</a:t>
            </a:r>
            <a:r>
              <a:rPr lang="de-DE" sz="2400" b="1" dirty="0">
                <a:solidFill>
                  <a:schemeClr val="tx1"/>
                </a:solidFill>
              </a:rPr>
              <a:t>®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5" name="AutoShape 37"/>
          <p:cNvSpPr>
            <a:spLocks noChangeArrowheads="1"/>
          </p:cNvSpPr>
          <p:nvPr/>
        </p:nvSpPr>
        <p:spPr bwMode="auto">
          <a:xfrm>
            <a:off x="2233033" y="2060848"/>
            <a:ext cx="4472573" cy="123068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19461" name="Grafik 61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2" name="Gruppieren 92"/>
          <p:cNvGrpSpPr>
            <a:grpSpLocks/>
          </p:cNvGrpSpPr>
          <p:nvPr/>
        </p:nvGrpSpPr>
        <p:grpSpPr bwMode="auto">
          <a:xfrm>
            <a:off x="234950" y="1746250"/>
            <a:ext cx="8764588" cy="3627438"/>
            <a:chOff x="235304" y="1457961"/>
            <a:chExt cx="8764680" cy="3627223"/>
          </a:xfrm>
        </p:grpSpPr>
        <p:sp>
          <p:nvSpPr>
            <p:cNvPr id="45" name="Textfeld 44"/>
            <p:cNvSpPr txBox="1"/>
            <p:nvPr/>
          </p:nvSpPr>
          <p:spPr>
            <a:xfrm>
              <a:off x="2385126" y="1882647"/>
              <a:ext cx="4104456" cy="1015663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3600" b="1" dirty="0">
                  <a:latin typeface="Arial" charset="0"/>
                </a:rPr>
                <a:t>rub Berlin GmbH</a:t>
              </a:r>
            </a:p>
            <a:p>
              <a:pPr algn="ctr">
                <a:defRPr/>
              </a:pPr>
              <a:r>
                <a:rPr lang="de-DE" sz="2400" b="1" dirty="0">
                  <a:latin typeface="Arial" charset="0"/>
                </a:rPr>
                <a:t>(Technologieunternehmen)</a:t>
              </a:r>
            </a:p>
          </p:txBody>
        </p:sp>
        <p:grpSp>
          <p:nvGrpSpPr>
            <p:cNvPr id="19467" name="Gruppieren 91"/>
            <p:cNvGrpSpPr>
              <a:grpSpLocks/>
            </p:cNvGrpSpPr>
            <p:nvPr/>
          </p:nvGrpSpPr>
          <p:grpSpPr bwMode="auto">
            <a:xfrm>
              <a:off x="235304" y="1457961"/>
              <a:ext cx="8764680" cy="3627223"/>
              <a:chOff x="235304" y="1457961"/>
              <a:chExt cx="8764680" cy="3627223"/>
            </a:xfrm>
          </p:grpSpPr>
          <p:cxnSp>
            <p:nvCxnSpPr>
              <p:cNvPr id="63" name="Gerade Verbindung mit Pfeil 62"/>
              <p:cNvCxnSpPr/>
              <p:nvPr/>
            </p:nvCxnSpPr>
            <p:spPr>
              <a:xfrm flipV="1">
                <a:off x="6659984" y="1700835"/>
                <a:ext cx="504830" cy="144453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mit Pfeil 75"/>
              <p:cNvCxnSpPr/>
              <p:nvPr/>
            </p:nvCxnSpPr>
            <p:spPr>
              <a:xfrm flipH="1">
                <a:off x="1710107" y="2978696"/>
                <a:ext cx="574681" cy="288908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mit Pfeil 71"/>
              <p:cNvCxnSpPr/>
              <p:nvPr/>
            </p:nvCxnSpPr>
            <p:spPr>
              <a:xfrm flipH="1">
                <a:off x="1764083" y="2637404"/>
                <a:ext cx="4318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mit Pfeil 70"/>
              <p:cNvCxnSpPr/>
              <p:nvPr/>
            </p:nvCxnSpPr>
            <p:spPr>
              <a:xfrm flipH="1">
                <a:off x="1764083" y="2205630"/>
                <a:ext cx="4318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mit Pfeil 68"/>
              <p:cNvCxnSpPr/>
              <p:nvPr/>
            </p:nvCxnSpPr>
            <p:spPr>
              <a:xfrm flipH="1" flipV="1">
                <a:off x="1764083" y="1700835"/>
                <a:ext cx="431805" cy="215887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mit Pfeil 64"/>
              <p:cNvCxnSpPr/>
              <p:nvPr/>
            </p:nvCxnSpPr>
            <p:spPr>
              <a:xfrm>
                <a:off x="6588546" y="2978696"/>
                <a:ext cx="601669" cy="242874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mit Pfeil 59"/>
              <p:cNvCxnSpPr/>
              <p:nvPr/>
            </p:nvCxnSpPr>
            <p:spPr>
              <a:xfrm>
                <a:off x="6713960" y="2205630"/>
                <a:ext cx="460380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475" name="Gruppieren 66"/>
              <p:cNvGrpSpPr>
                <a:grpSpLocks/>
              </p:cNvGrpSpPr>
              <p:nvPr/>
            </p:nvGrpSpPr>
            <p:grpSpPr bwMode="auto">
              <a:xfrm>
                <a:off x="235304" y="1457961"/>
                <a:ext cx="1384368" cy="2033307"/>
                <a:chOff x="145536" y="1457961"/>
                <a:chExt cx="1384368" cy="2033307"/>
              </a:xfrm>
            </p:grpSpPr>
            <p:sp>
              <p:nvSpPr>
                <p:cNvPr id="19509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45536" y="1457961"/>
                  <a:ext cx="1384368" cy="428065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 algn="ctr"/>
                  <a:r>
                    <a:rPr lang="de-DE" sz="1000"/>
                    <a:t>Staatliche und private Prüfinstitute</a:t>
                  </a:r>
                  <a:endParaRPr lang="de-DE"/>
                </a:p>
              </p:txBody>
            </p:sp>
            <p:sp>
              <p:nvSpPr>
                <p:cNvPr id="19510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45536" y="1993042"/>
                  <a:ext cx="1384368" cy="428065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 algn="ctr"/>
                  <a:r>
                    <a:rPr lang="de-DE" sz="1000"/>
                    <a:t>private Unternehmen</a:t>
                  </a:r>
                  <a:endParaRPr lang="de-DE"/>
                </a:p>
              </p:txBody>
            </p:sp>
            <p:sp>
              <p:nvSpPr>
                <p:cNvPr id="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45536" y="2527872"/>
                  <a:ext cx="1384315" cy="428599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>
                    <a:spcBef>
                      <a:spcPts val="0"/>
                    </a:spcBef>
                    <a:defRPr/>
                  </a:pPr>
                  <a:r>
                    <a:rPr lang="de-DE" sz="950" dirty="0">
                      <a:latin typeface="Arial" charset="0"/>
                    </a:rPr>
                    <a:t>Handelsunternehmen</a:t>
                  </a:r>
                </a:p>
              </p:txBody>
            </p:sp>
            <p:sp>
              <p:nvSpPr>
                <p:cNvPr id="19512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45536" y="3063203"/>
                  <a:ext cx="1384368" cy="428065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 algn="ctr"/>
                  <a:r>
                    <a:rPr lang="de-DE" sz="1000"/>
                    <a:t>Staatliche Dienst-stellen, Ministerien</a:t>
                  </a:r>
                  <a:endParaRPr lang="de-DE"/>
                </a:p>
              </p:txBody>
            </p:sp>
          </p:grpSp>
          <p:grpSp>
            <p:nvGrpSpPr>
              <p:cNvPr id="19476" name="Gruppieren 55"/>
              <p:cNvGrpSpPr>
                <a:grpSpLocks/>
              </p:cNvGrpSpPr>
              <p:nvPr/>
            </p:nvGrpSpPr>
            <p:grpSpPr bwMode="auto">
              <a:xfrm>
                <a:off x="7236395" y="1474922"/>
                <a:ext cx="1728093" cy="2098094"/>
                <a:chOff x="7128903" y="1474922"/>
                <a:chExt cx="1728093" cy="2098094"/>
              </a:xfrm>
            </p:grpSpPr>
            <p:sp>
              <p:nvSpPr>
                <p:cNvPr id="1950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7151976" y="1474922"/>
                  <a:ext cx="1696146" cy="500003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 algn="ctr"/>
                  <a:r>
                    <a:rPr lang="de-DE" sz="1000"/>
                    <a:t>Staatliche + private </a:t>
                  </a:r>
                </a:p>
                <a:p>
                  <a:pPr algn="ctr"/>
                  <a:r>
                    <a:rPr lang="de-DE" sz="1000"/>
                    <a:t>Forschungseinrichtungen</a:t>
                  </a:r>
                </a:p>
              </p:txBody>
            </p:sp>
            <p:sp>
              <p:nvSpPr>
                <p:cNvPr id="19506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7164288" y="2073709"/>
                  <a:ext cx="1656184" cy="428065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 algn="ctr"/>
                  <a:r>
                    <a:rPr lang="de-DE" sz="1000"/>
                    <a:t>Universitäten</a:t>
                  </a:r>
                  <a:endParaRPr lang="de-DE"/>
                </a:p>
              </p:txBody>
            </p:sp>
            <p:sp>
              <p:nvSpPr>
                <p:cNvPr id="19507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7154426" y="2608310"/>
                  <a:ext cx="1674924" cy="428065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 algn="ctr"/>
                  <a:r>
                    <a:rPr lang="de-DE" sz="1000"/>
                    <a:t>Hochschulen</a:t>
                  </a:r>
                  <a:endParaRPr lang="de-DE"/>
                </a:p>
              </p:txBody>
            </p:sp>
            <p:sp>
              <p:nvSpPr>
                <p:cNvPr id="1950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7128903" y="3144951"/>
                  <a:ext cx="1728093" cy="428065"/>
                </a:xfrm>
                <a:prstGeom prst="rect">
                  <a:avLst/>
                </a:prstGeom>
                <a:gradFill rotWithShape="1">
                  <a:gsLst>
                    <a:gs pos="0">
                      <a:srgbClr val="9B9B9B"/>
                    </a:gs>
                    <a:gs pos="50000">
                      <a:srgbClr val="FFFFFF"/>
                    </a:gs>
                    <a:gs pos="100000">
                      <a:srgbClr val="9B9B9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176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>
                  <a:flatTx/>
                </a:bodyPr>
                <a:lstStyle/>
                <a:p>
                  <a:pPr algn="ctr"/>
                  <a:r>
                    <a:rPr lang="de-DE" sz="1000"/>
                    <a:t>Fachschulen</a:t>
                  </a:r>
                  <a:endParaRPr lang="de-DE"/>
                </a:p>
              </p:txBody>
            </p:sp>
          </p:grpSp>
          <p:cxnSp>
            <p:nvCxnSpPr>
              <p:cNvPr id="79" name="Gerade Verbindung mit Pfeil 78"/>
              <p:cNvCxnSpPr/>
              <p:nvPr/>
            </p:nvCxnSpPr>
            <p:spPr>
              <a:xfrm>
                <a:off x="3419862" y="2997745"/>
                <a:ext cx="0" cy="719095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mit Pfeil 79"/>
              <p:cNvCxnSpPr/>
              <p:nvPr/>
            </p:nvCxnSpPr>
            <p:spPr>
              <a:xfrm>
                <a:off x="5580473" y="2997745"/>
                <a:ext cx="0" cy="719095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479" name="Gruppieren 88"/>
              <p:cNvGrpSpPr>
                <a:grpSpLocks/>
              </p:cNvGrpSpPr>
              <p:nvPr/>
            </p:nvGrpSpPr>
            <p:grpSpPr bwMode="auto">
              <a:xfrm>
                <a:off x="360040" y="3730824"/>
                <a:ext cx="8639944" cy="1354360"/>
                <a:chOff x="288032" y="3689842"/>
                <a:chExt cx="8639944" cy="1354360"/>
              </a:xfrm>
            </p:grpSpPr>
            <p:sp>
              <p:nvSpPr>
                <p:cNvPr id="19480" name="Line 10"/>
                <p:cNvSpPr>
                  <a:spLocks noChangeShapeType="1"/>
                </p:cNvSpPr>
                <p:nvPr/>
              </p:nvSpPr>
              <p:spPr bwMode="auto">
                <a:xfrm>
                  <a:off x="8316416" y="3717032"/>
                  <a:ext cx="0" cy="85613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481" name="Line 10"/>
                <p:cNvSpPr>
                  <a:spLocks noChangeShapeType="1"/>
                </p:cNvSpPr>
                <p:nvPr/>
              </p:nvSpPr>
              <p:spPr bwMode="auto">
                <a:xfrm>
                  <a:off x="6948264" y="3717032"/>
                  <a:ext cx="0" cy="85613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482" name="Line 10"/>
                <p:cNvSpPr>
                  <a:spLocks noChangeShapeType="1"/>
                </p:cNvSpPr>
                <p:nvPr/>
              </p:nvSpPr>
              <p:spPr bwMode="auto">
                <a:xfrm>
                  <a:off x="5390722" y="3726894"/>
                  <a:ext cx="0" cy="85613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483" name="Line 10"/>
                <p:cNvSpPr>
                  <a:spLocks noChangeShapeType="1"/>
                </p:cNvSpPr>
                <p:nvPr/>
              </p:nvSpPr>
              <p:spPr bwMode="auto">
                <a:xfrm>
                  <a:off x="3860798" y="3717032"/>
                  <a:ext cx="0" cy="85613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484" name="Line 9"/>
                <p:cNvSpPr>
                  <a:spLocks noChangeShapeType="1"/>
                </p:cNvSpPr>
                <p:nvPr/>
              </p:nvSpPr>
              <p:spPr bwMode="auto">
                <a:xfrm>
                  <a:off x="872958" y="3689842"/>
                  <a:ext cx="0" cy="85613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" name="Line 10"/>
                <p:cNvSpPr>
                  <a:spLocks noChangeShapeType="1"/>
                </p:cNvSpPr>
                <p:nvPr/>
              </p:nvSpPr>
              <p:spPr bwMode="auto">
                <a:xfrm>
                  <a:off x="2375906" y="3714018"/>
                  <a:ext cx="0" cy="85613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50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032" y="4509120"/>
                  <a:ext cx="1187624" cy="535082"/>
                </a:xfrm>
                <a:prstGeom prst="rect">
                  <a:avLst/>
                </a:prstGeom>
                <a:gradFill rotWithShape="1">
                  <a:gsLst>
                    <a:gs pos="0">
                      <a:srgbClr val="C4C49D"/>
                    </a:gs>
                    <a:gs pos="50000">
                      <a:srgbClr val="FFFFCC"/>
                    </a:gs>
                    <a:gs pos="100000">
                      <a:srgbClr val="C4C49D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softEdge rad="31750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>
                  <a:flatTx/>
                </a:bodyPr>
                <a:lstStyle/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Recycling-</a:t>
                  </a:r>
                </a:p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unternehmen I</a:t>
                  </a:r>
                  <a:endParaRPr lang="de-DE" b="1" dirty="0">
                    <a:latin typeface="Arial" charset="0"/>
                  </a:endParaRPr>
                </a:p>
              </p:txBody>
            </p:sp>
            <p:sp>
              <p:nvSpPr>
                <p:cNvPr id="5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800200" y="4509120"/>
                  <a:ext cx="1187624" cy="535082"/>
                </a:xfrm>
                <a:prstGeom prst="rect">
                  <a:avLst/>
                </a:prstGeom>
                <a:gradFill rotWithShape="1">
                  <a:gsLst>
                    <a:gs pos="0">
                      <a:srgbClr val="C4C49D"/>
                    </a:gs>
                    <a:gs pos="50000">
                      <a:srgbClr val="FFFFCC"/>
                    </a:gs>
                    <a:gs pos="100000">
                      <a:srgbClr val="C4C49D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softEdge rad="31750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>
                  <a:flatTx/>
                </a:bodyPr>
                <a:lstStyle/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Rohstoff-</a:t>
                  </a:r>
                </a:p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 err="1">
                      <a:latin typeface="Arial" charset="0"/>
                    </a:rPr>
                    <a:t>produzent</a:t>
                  </a:r>
                  <a:endParaRPr lang="de-DE" sz="1000" b="1" dirty="0">
                    <a:latin typeface="Arial" charset="0"/>
                  </a:endParaRPr>
                </a:p>
              </p:txBody>
            </p:sp>
            <p:sp>
              <p:nvSpPr>
                <p:cNvPr id="51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312368" y="4509120"/>
                  <a:ext cx="1187624" cy="535082"/>
                </a:xfrm>
                <a:prstGeom prst="rect">
                  <a:avLst/>
                </a:prstGeom>
                <a:gradFill rotWithShape="1">
                  <a:gsLst>
                    <a:gs pos="0">
                      <a:srgbClr val="C4C49D"/>
                    </a:gs>
                    <a:gs pos="50000">
                      <a:srgbClr val="FFFFCC"/>
                    </a:gs>
                    <a:gs pos="100000">
                      <a:srgbClr val="C4C49D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softEdge rad="31750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>
                  <a:flatTx/>
                </a:bodyPr>
                <a:lstStyle/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Erzeugnis-</a:t>
                  </a:r>
                </a:p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 err="1">
                      <a:latin typeface="Arial" charset="0"/>
                    </a:rPr>
                    <a:t>produzent</a:t>
                  </a:r>
                  <a:endParaRPr lang="de-DE" b="1" dirty="0">
                    <a:latin typeface="Arial" charset="0"/>
                  </a:endParaRPr>
                </a:p>
              </p:txBody>
            </p:sp>
            <p:sp>
              <p:nvSpPr>
                <p:cNvPr id="5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824536" y="4509120"/>
                  <a:ext cx="1187624" cy="53508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accent6">
                        <a:lumMod val="75000"/>
                      </a:schemeClr>
                    </a:gs>
                    <a:gs pos="50000">
                      <a:srgbClr val="FFFFCC"/>
                    </a:gs>
                    <a:gs pos="100000">
                      <a:srgbClr val="C4C49D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softEdge rad="31750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 extrusionH="76200" contourW="12700" prstMaterial="dkEdge">
                  <a:bevelT w="190500" h="38100"/>
                  <a:extrusionClr>
                    <a:schemeClr val="accent6">
                      <a:lumMod val="75000"/>
                    </a:schemeClr>
                  </a:extrusionClr>
                  <a:contourClr>
                    <a:schemeClr val="accent6">
                      <a:lumMod val="75000"/>
                    </a:schemeClr>
                  </a:contourClr>
                </a:sp3d>
              </p:spPr>
              <p:txBody>
                <a:bodyPr>
                  <a:flatTx/>
                </a:bodyPr>
                <a:lstStyle/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Recycling-</a:t>
                  </a:r>
                </a:p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unternehmen II</a:t>
                  </a:r>
                  <a:endParaRPr lang="de-DE" b="1" dirty="0">
                    <a:latin typeface="Arial" charset="0"/>
                  </a:endParaRPr>
                </a:p>
              </p:txBody>
            </p:sp>
            <p:sp>
              <p:nvSpPr>
                <p:cNvPr id="5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6336704" y="4509120"/>
                  <a:ext cx="1187624" cy="535082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softEdge rad="31750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 extrusionH="76200" contourW="12700" prstMaterial="dkEdge">
                  <a:bevelT w="190500" h="38100"/>
                  <a:extrusionClr>
                    <a:schemeClr val="accent6">
                      <a:lumMod val="75000"/>
                    </a:schemeClr>
                  </a:extrusionClr>
                  <a:contourClr>
                    <a:schemeClr val="accent6">
                      <a:lumMod val="75000"/>
                    </a:schemeClr>
                  </a:contourClr>
                </a:sp3d>
              </p:spPr>
              <p:txBody>
                <a:bodyPr>
                  <a:flatTx/>
                </a:bodyPr>
                <a:lstStyle/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Recycling-</a:t>
                  </a:r>
                </a:p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unternehmen III</a:t>
                  </a:r>
                  <a:endParaRPr lang="de-DE" b="1" dirty="0">
                    <a:latin typeface="Arial" charset="0"/>
                  </a:endParaRPr>
                </a:p>
              </p:txBody>
            </p:sp>
            <p:sp>
              <p:nvSpPr>
                <p:cNvPr id="5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7740352" y="4509120"/>
                  <a:ext cx="1187624" cy="535082"/>
                </a:xfrm>
                <a:prstGeom prst="rect">
                  <a:avLst/>
                </a:prstGeom>
                <a:gradFill rotWithShape="1">
                  <a:gsLst>
                    <a:gs pos="0">
                      <a:srgbClr val="C4C49D"/>
                    </a:gs>
                    <a:gs pos="50000">
                      <a:srgbClr val="FFFFCC"/>
                    </a:gs>
                    <a:gs pos="100000">
                      <a:srgbClr val="C4C49D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softEdge rad="31750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>
                  <a:flatTx/>
                </a:bodyPr>
                <a:lstStyle/>
                <a:p>
                  <a:pPr algn="ctr">
                    <a:spcBef>
                      <a:spcPts val="0"/>
                    </a:spcBef>
                    <a:defRPr/>
                  </a:pPr>
                  <a:endParaRPr lang="de-DE" sz="1000" b="1" dirty="0">
                    <a:latin typeface="Arial" charset="0"/>
                  </a:endParaRPr>
                </a:p>
                <a:p>
                  <a:pPr algn="ctr">
                    <a:spcBef>
                      <a:spcPts val="0"/>
                    </a:spcBef>
                    <a:defRPr/>
                  </a:pPr>
                  <a:r>
                    <a:rPr lang="de-DE" sz="1000" b="1" dirty="0">
                      <a:latin typeface="Arial" charset="0"/>
                    </a:rPr>
                    <a:t>Produzent</a:t>
                  </a:r>
                </a:p>
              </p:txBody>
            </p:sp>
            <p:cxnSp>
              <p:nvCxnSpPr>
                <p:cNvPr id="88" name="Gerade Verbindung 87"/>
                <p:cNvCxnSpPr>
                  <a:stCxn id="19484" idx="0"/>
                  <a:endCxn id="19480" idx="0"/>
                </p:cNvCxnSpPr>
                <p:nvPr/>
              </p:nvCxnSpPr>
              <p:spPr>
                <a:xfrm>
                  <a:off x="872916" y="3690144"/>
                  <a:ext cx="7443865" cy="26986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99" name="Gerade Verbindung mit Pfeil 98"/>
          <p:cNvCxnSpPr/>
          <p:nvPr/>
        </p:nvCxnSpPr>
        <p:spPr>
          <a:xfrm>
            <a:off x="6715125" y="3049588"/>
            <a:ext cx="458788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4788421" y="1844824"/>
            <a:ext cx="3455987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 bwMode="auto">
          <a:xfrm>
            <a:off x="467544" y="1844824"/>
            <a:ext cx="3382962" cy="247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fik 28" descr="LOGO-RUB_201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67544" y="332656"/>
            <a:ext cx="6192688" cy="864096"/>
          </a:xfrm>
          <a:prstGeom prst="rect">
            <a:avLst/>
          </a:prstGeom>
          <a:gradFill>
            <a:gsLst>
              <a:gs pos="0">
                <a:srgbClr val="0066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tx1"/>
                </a:solidFill>
              </a:rPr>
              <a:t>Spurbildungstest („Hamburg Test“) mit chinesischem Standardasphalt AC-10I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51520" y="4869160"/>
            <a:ext cx="3960440" cy="86409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b="1" dirty="0">
                <a:solidFill>
                  <a:schemeClr val="tx1"/>
                </a:solidFill>
              </a:rPr>
              <a:t>Abb. 1: AC-10I + Bitumen AH 70</a:t>
            </a:r>
          </a:p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1400" b="1" dirty="0">
                <a:solidFill>
                  <a:schemeClr val="tx1"/>
                </a:solidFill>
                <a:sym typeface="Wingdings" pitchFamily="2" charset="2"/>
              </a:rPr>
              <a:t> Bruch nach 2.800 Überrollungen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536504" y="4869160"/>
            <a:ext cx="4499992" cy="864096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b="1" dirty="0">
                <a:solidFill>
                  <a:schemeClr val="tx1"/>
                </a:solidFill>
              </a:rPr>
              <a:t>Abb. 2: AC-10I + Bitumen AH 70 </a:t>
            </a:r>
            <a:r>
              <a:rPr lang="de-DE" sz="1400" b="1" dirty="0">
                <a:solidFill>
                  <a:srgbClr val="FF0000"/>
                </a:solidFill>
              </a:rPr>
              <a:t>+ 0,8 % </a:t>
            </a:r>
            <a:r>
              <a:rPr lang="de-DE" sz="1400" b="1" dirty="0" err="1">
                <a:solidFill>
                  <a:srgbClr val="FF0000"/>
                </a:solidFill>
              </a:rPr>
              <a:t>Duroflex</a:t>
            </a:r>
            <a:r>
              <a:rPr lang="de-DE" sz="1400" b="1" dirty="0">
                <a:solidFill>
                  <a:srgbClr val="FF0000"/>
                </a:solidFill>
              </a:rPr>
              <a:t>®</a:t>
            </a:r>
          </a:p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1400" b="1" dirty="0">
                <a:solidFill>
                  <a:schemeClr val="tx1"/>
                </a:solidFill>
                <a:sym typeface="Wingdings" pitchFamily="2" charset="2"/>
              </a:rPr>
              <a:t> 20.000 Überrollungen </a:t>
            </a: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Eindringtiefe 1,5 mm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5" name="Picture 9" descr="PIC00023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 l="4243"/>
          <a:stretch>
            <a:fillRect/>
          </a:stretch>
        </p:blipFill>
        <p:spPr bwMode="auto">
          <a:xfrm>
            <a:off x="4716463" y="1388567"/>
            <a:ext cx="4325937" cy="117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900" name="Picture 11" descr="PIC00017"/>
          <p:cNvPicPr>
            <a:picLocks noChangeAspect="1" noChangeArrowheads="1"/>
          </p:cNvPicPr>
          <p:nvPr/>
        </p:nvPicPr>
        <p:blipFill>
          <a:blip r:embed="rId4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50825" y="1413966"/>
            <a:ext cx="4319588" cy="115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16"/>
          <p:cNvPicPr>
            <a:picLocks noChangeAspect="1" noChangeArrowheads="1"/>
          </p:cNvPicPr>
          <p:nvPr/>
        </p:nvPicPr>
        <p:blipFill>
          <a:blip r:embed="rId5" cstate="print">
            <a:lum bright="-24000" contrast="12000"/>
          </a:blip>
          <a:srcRect/>
          <a:stretch>
            <a:fillRect/>
          </a:stretch>
        </p:blipFill>
        <p:spPr bwMode="auto">
          <a:xfrm>
            <a:off x="4979988" y="3429000"/>
            <a:ext cx="38163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9"/>
          <p:cNvPicPr>
            <a:picLocks noChangeAspect="1" noChangeArrowheads="1"/>
          </p:cNvPicPr>
          <p:nvPr/>
        </p:nvPicPr>
        <p:blipFill>
          <a:blip r:embed="rId6" cstate="print">
            <a:lum bright="-24000" contrast="6000"/>
          </a:blip>
          <a:srcRect/>
          <a:stretch>
            <a:fillRect/>
          </a:stretch>
        </p:blipFill>
        <p:spPr bwMode="auto">
          <a:xfrm>
            <a:off x="222250" y="3432175"/>
            <a:ext cx="420528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Grafik 28" descr="LOGO-RUB_201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79512" y="260648"/>
            <a:ext cx="6192688" cy="864096"/>
          </a:xfrm>
          <a:prstGeom prst="rect">
            <a:avLst/>
          </a:prstGeom>
          <a:gradFill>
            <a:gsLst>
              <a:gs pos="0">
                <a:srgbClr val="0066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tx1"/>
                </a:solidFill>
              </a:rPr>
              <a:t>Spurbildungstest („Hamburg Test“)</a:t>
            </a:r>
          </a:p>
          <a:p>
            <a:pPr algn="ctr">
              <a:defRPr/>
            </a:pPr>
            <a:r>
              <a:rPr lang="de-DE" sz="2400" b="1" dirty="0">
                <a:solidFill>
                  <a:schemeClr val="tx1"/>
                </a:solidFill>
              </a:rPr>
              <a:t>Standard Asphalt AC-10, Bitumen 70/90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51520" y="2708920"/>
            <a:ext cx="4176464" cy="72008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b="1" dirty="0">
                <a:solidFill>
                  <a:schemeClr val="tx1"/>
                </a:solidFill>
              </a:rPr>
              <a:t>Abb. 1: AC-10I + Bitumen AH 70</a:t>
            </a:r>
          </a:p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1400" b="1" dirty="0">
                <a:solidFill>
                  <a:schemeClr val="tx1"/>
                </a:solidFill>
                <a:sym typeface="Wingdings" pitchFamily="2" charset="2"/>
              </a:rPr>
              <a:t> Bruch nach 2.800 Überrollungen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572000" y="2708920"/>
            <a:ext cx="4392488" cy="72008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b="1" dirty="0">
                <a:solidFill>
                  <a:schemeClr val="tx1"/>
                </a:solidFill>
              </a:rPr>
              <a:t>Abb. 2: AC-10I + Bitumen AH 70 </a:t>
            </a:r>
            <a:r>
              <a:rPr lang="de-DE" sz="1400" b="1" dirty="0">
                <a:solidFill>
                  <a:srgbClr val="FF0000"/>
                </a:solidFill>
              </a:rPr>
              <a:t>+ 0,8% </a:t>
            </a:r>
            <a:r>
              <a:rPr lang="de-DE" sz="1400" b="1" dirty="0" err="1">
                <a:solidFill>
                  <a:srgbClr val="FF0000"/>
                </a:solidFill>
              </a:rPr>
              <a:t>Duroflex</a:t>
            </a:r>
            <a:r>
              <a:rPr lang="de-DE" sz="1400" b="1" dirty="0">
                <a:solidFill>
                  <a:srgbClr val="FF0000"/>
                </a:solidFill>
              </a:rPr>
              <a:t>®  </a:t>
            </a: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1400" b="1" dirty="0">
                <a:solidFill>
                  <a:schemeClr val="tx1"/>
                </a:solidFill>
                <a:sym typeface="Wingdings" pitchFamily="2" charset="2"/>
              </a:rPr>
              <a:t> 20.000 Überrollungen </a:t>
            </a: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Eindringtiefe</a:t>
            </a:r>
            <a:r>
              <a:rPr lang="de-DE" sz="1400" b="1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1,5 mm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985308" y="6137920"/>
            <a:ext cx="3907172" cy="72008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b="1" dirty="0">
                <a:solidFill>
                  <a:schemeClr val="tx1"/>
                </a:solidFill>
              </a:rPr>
              <a:t>Abb. 4: AC-10I + Bitumen AH 70 </a:t>
            </a:r>
            <a:r>
              <a:rPr lang="de-DE" sz="1400" b="1" dirty="0">
                <a:solidFill>
                  <a:srgbClr val="FF0000"/>
                </a:solidFill>
              </a:rPr>
              <a:t>+ </a:t>
            </a:r>
            <a:r>
              <a:rPr lang="de-DE" sz="1400" b="1" dirty="0" err="1">
                <a:solidFill>
                  <a:srgbClr val="FF0000"/>
                </a:solidFill>
              </a:rPr>
              <a:t>Duroflex</a:t>
            </a:r>
            <a:r>
              <a:rPr lang="de-DE" sz="1400" b="1" dirty="0">
                <a:solidFill>
                  <a:srgbClr val="FF0000"/>
                </a:solidFill>
              </a:rPr>
              <a:t>®</a:t>
            </a:r>
          </a:p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 Eindringtiefe </a:t>
            </a:r>
            <a:r>
              <a:rPr lang="de-DE" sz="1400" b="1" dirty="0">
                <a:solidFill>
                  <a:srgbClr val="FF0000"/>
                </a:solidFill>
                <a:sym typeface="Symbol"/>
              </a:rPr>
              <a:t> 1,5 mm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23902" y="6137920"/>
            <a:ext cx="4204082" cy="72008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6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b="1" dirty="0">
                <a:solidFill>
                  <a:schemeClr val="tx1"/>
                </a:solidFill>
              </a:rPr>
              <a:t>Abb. 3: AC-10I + Bitumen AH 70</a:t>
            </a:r>
          </a:p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1400" b="1" dirty="0">
                <a:solidFill>
                  <a:schemeClr val="tx1"/>
                </a:solidFill>
                <a:sym typeface="Wingdings" pitchFamily="2" charset="2"/>
              </a:rPr>
              <a:t> Eindringtiefe </a:t>
            </a:r>
            <a:r>
              <a:rPr lang="de-DE" sz="1400" b="1" dirty="0">
                <a:solidFill>
                  <a:schemeClr val="tx1"/>
                </a:solidFill>
                <a:sym typeface="Symbol"/>
              </a:rPr>
              <a:t> 22 mm</a:t>
            </a:r>
            <a:endParaRPr lang="de-DE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6"/>
          <p:cNvGrpSpPr>
            <a:grpSpLocks/>
          </p:cNvGrpSpPr>
          <p:nvPr/>
        </p:nvGrpSpPr>
        <p:grpSpPr bwMode="auto">
          <a:xfrm>
            <a:off x="2178050" y="1479550"/>
            <a:ext cx="4627563" cy="1620838"/>
            <a:chOff x="1372" y="932"/>
            <a:chExt cx="2915" cy="1021"/>
          </a:xfrm>
        </p:grpSpPr>
        <p:pic>
          <p:nvPicPr>
            <p:cNvPr id="38923" name="Picture 7" descr="PIC00017"/>
            <p:cNvPicPr>
              <a:picLocks noChangeAspect="1" noChangeArrowheads="1"/>
            </p:cNvPicPr>
            <p:nvPr/>
          </p:nvPicPr>
          <p:blipFill>
            <a:blip r:embed="rId3" cstate="print">
              <a:lum bright="12000" contrast="18000"/>
            </a:blip>
            <a:srcRect/>
            <a:stretch>
              <a:fillRect/>
            </a:stretch>
          </p:blipFill>
          <p:spPr bwMode="auto">
            <a:xfrm>
              <a:off x="1429" y="932"/>
              <a:ext cx="2858" cy="8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926" name="Rectangle 8"/>
            <p:cNvSpPr>
              <a:spLocks noChangeArrowheads="1"/>
            </p:cNvSpPr>
            <p:nvPr/>
          </p:nvSpPr>
          <p:spPr bwMode="auto">
            <a:xfrm>
              <a:off x="1372" y="1759"/>
              <a:ext cx="268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1400" b="1">
                  <a:solidFill>
                    <a:srgbClr val="080808"/>
                  </a:solidFill>
                </a:rPr>
                <a:t>Abb. 1: AC-10I + Bitumen AH-70 ohne Duroflex</a:t>
              </a:r>
              <a:r>
                <a:rPr lang="en-US" sz="1400" b="1">
                  <a:solidFill>
                    <a:srgbClr val="080808"/>
                  </a:solidFill>
                  <a:cs typeface="Arial" pitchFamily="34" charset="0"/>
                </a:rPr>
                <a:t>®</a:t>
              </a:r>
            </a:p>
          </p:txBody>
        </p:sp>
      </p:grpSp>
      <p:grpSp>
        <p:nvGrpSpPr>
          <p:cNvPr id="38915" name="Group 9"/>
          <p:cNvGrpSpPr>
            <a:grpSpLocks/>
          </p:cNvGrpSpPr>
          <p:nvPr/>
        </p:nvGrpSpPr>
        <p:grpSpPr bwMode="auto">
          <a:xfrm>
            <a:off x="2178050" y="3248025"/>
            <a:ext cx="4627563" cy="1724025"/>
            <a:chOff x="1372" y="2046"/>
            <a:chExt cx="2915" cy="1086"/>
          </a:xfrm>
        </p:grpSpPr>
        <p:pic>
          <p:nvPicPr>
            <p:cNvPr id="38921" name="Picture 10" descr="PIC00029"/>
            <p:cNvPicPr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1429" y="2046"/>
              <a:ext cx="2858" cy="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924" name="Rectangle 11"/>
            <p:cNvSpPr>
              <a:spLocks noChangeArrowheads="1"/>
            </p:cNvSpPr>
            <p:nvPr/>
          </p:nvSpPr>
          <p:spPr bwMode="auto">
            <a:xfrm>
              <a:off x="1372" y="2940"/>
              <a:ext cx="279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1400" b="1">
                  <a:solidFill>
                    <a:srgbClr val="080808"/>
                  </a:solidFill>
                </a:rPr>
                <a:t>Abb. 2: AC-10I + Bitumen AH-70</a:t>
              </a:r>
              <a:r>
                <a:rPr lang="de-DE" sz="1400">
                  <a:solidFill>
                    <a:srgbClr val="080808"/>
                  </a:solidFill>
                </a:rPr>
                <a:t> </a:t>
              </a:r>
              <a:r>
                <a:rPr lang="de-DE" sz="1400" b="1">
                  <a:solidFill>
                    <a:srgbClr val="FF3300"/>
                  </a:solidFill>
                </a:rPr>
                <a:t>+ 0,3 % Duroflex</a:t>
              </a:r>
              <a:r>
                <a:rPr lang="de-DE" sz="1400" b="1">
                  <a:solidFill>
                    <a:srgbClr val="FF3300"/>
                  </a:solidFill>
                  <a:sym typeface="Symbol" pitchFamily="18" charset="2"/>
                </a:rPr>
                <a:t></a:t>
              </a:r>
            </a:p>
          </p:txBody>
        </p:sp>
      </p:grpSp>
      <p:grpSp>
        <p:nvGrpSpPr>
          <p:cNvPr id="38916" name="Group 12"/>
          <p:cNvGrpSpPr>
            <a:grpSpLocks/>
          </p:cNvGrpSpPr>
          <p:nvPr/>
        </p:nvGrpSpPr>
        <p:grpSpPr bwMode="auto">
          <a:xfrm>
            <a:off x="2195513" y="5157788"/>
            <a:ext cx="4549775" cy="1557337"/>
            <a:chOff x="1383" y="3285"/>
            <a:chExt cx="2866" cy="981"/>
          </a:xfrm>
        </p:grpSpPr>
        <p:pic>
          <p:nvPicPr>
            <p:cNvPr id="38919" name="Picture 13" descr="PIC00023"/>
            <p:cNvPicPr>
              <a:picLocks noChangeAspect="1" noChangeArrowheads="1"/>
            </p:cNvPicPr>
            <p:nvPr/>
          </p:nvPicPr>
          <p:blipFill>
            <a:blip r:embed="rId5" cstate="print">
              <a:lum bright="18000" contrast="12000"/>
            </a:blip>
            <a:srcRect l="4243"/>
            <a:stretch>
              <a:fillRect/>
            </a:stretch>
          </p:blipFill>
          <p:spPr bwMode="auto">
            <a:xfrm>
              <a:off x="1383" y="3285"/>
              <a:ext cx="2866" cy="7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922" name="Rectangle 14"/>
            <p:cNvSpPr>
              <a:spLocks noChangeArrowheads="1"/>
            </p:cNvSpPr>
            <p:nvPr/>
          </p:nvSpPr>
          <p:spPr bwMode="auto">
            <a:xfrm>
              <a:off x="1383" y="4074"/>
              <a:ext cx="279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1400" b="1">
                  <a:solidFill>
                    <a:srgbClr val="080808"/>
                  </a:solidFill>
                </a:rPr>
                <a:t>Abb. 3: AC-10I</a:t>
              </a:r>
              <a:r>
                <a:rPr lang="de-DE" sz="1400">
                  <a:solidFill>
                    <a:srgbClr val="080808"/>
                  </a:solidFill>
                </a:rPr>
                <a:t> </a:t>
              </a:r>
              <a:r>
                <a:rPr lang="de-DE" sz="1400" b="1">
                  <a:solidFill>
                    <a:srgbClr val="080808"/>
                  </a:solidFill>
                </a:rPr>
                <a:t>+ Bitumen AH-70</a:t>
              </a:r>
              <a:r>
                <a:rPr lang="de-DE" sz="1400">
                  <a:solidFill>
                    <a:srgbClr val="080808"/>
                  </a:solidFill>
                </a:rPr>
                <a:t> </a:t>
              </a:r>
              <a:r>
                <a:rPr lang="de-DE" sz="1400" b="1">
                  <a:solidFill>
                    <a:srgbClr val="FF3300"/>
                  </a:solidFill>
                </a:rPr>
                <a:t>+ 0,8 % Duroflex</a:t>
              </a:r>
              <a:r>
                <a:rPr lang="de-DE" sz="1400" b="1">
                  <a:solidFill>
                    <a:srgbClr val="FF3300"/>
                  </a:solidFill>
                  <a:sym typeface="Symbol" pitchFamily="18" charset="2"/>
                </a:rPr>
                <a:t></a:t>
              </a:r>
            </a:p>
          </p:txBody>
        </p:sp>
      </p:grpSp>
      <p:pic>
        <p:nvPicPr>
          <p:cNvPr id="38917" name="Grafik 28" descr="LOGO-RUB_201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260648"/>
            <a:ext cx="6192688" cy="1008112"/>
          </a:xfrm>
          <a:prstGeom prst="rect">
            <a:avLst/>
          </a:prstGeom>
          <a:gradFill>
            <a:gsLst>
              <a:gs pos="0">
                <a:srgbClr val="0066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r>
              <a:rPr lang="de-DE" sz="2000" b="1" dirty="0">
                <a:solidFill>
                  <a:schemeClr val="tx1"/>
                </a:solidFill>
              </a:rPr>
              <a:t>Modifizierung von Asphalt mit unterschiedlichen Additivmengen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tx1"/>
                </a:solidFill>
              </a:rPr>
              <a:t>(Prüfkörper nach Spurbildungstest)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uppieren 13"/>
          <p:cNvGrpSpPr>
            <a:grpSpLocks/>
          </p:cNvGrpSpPr>
          <p:nvPr/>
        </p:nvGrpSpPr>
        <p:grpSpPr bwMode="auto">
          <a:xfrm>
            <a:off x="323850" y="2003425"/>
            <a:ext cx="6135688" cy="3729038"/>
            <a:chOff x="739471" y="1671629"/>
            <a:chExt cx="6136785" cy="3729046"/>
          </a:xfrm>
        </p:grpSpPr>
        <p:pic>
          <p:nvPicPr>
            <p:cNvPr id="3994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0716" t="52171" b="7466"/>
            <a:stretch>
              <a:fillRect/>
            </a:stretch>
          </p:blipFill>
          <p:spPr bwMode="auto">
            <a:xfrm>
              <a:off x="739471" y="3284985"/>
              <a:ext cx="3087039" cy="191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4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18000"/>
            </a:blip>
            <a:srcRect l="13043" t="50842" b="7880"/>
            <a:stretch>
              <a:fillRect/>
            </a:stretch>
          </p:blipFill>
          <p:spPr bwMode="auto">
            <a:xfrm>
              <a:off x="3968750" y="3304021"/>
              <a:ext cx="2907506" cy="1896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5" name="Picture 8" descr="Kälteverhalte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8350" y="1671629"/>
              <a:ext cx="5757545" cy="1034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6" name="Text Box 10"/>
            <p:cNvSpPr txBox="1">
              <a:spLocks noChangeArrowheads="1"/>
            </p:cNvSpPr>
            <p:nvPr/>
          </p:nvSpPr>
          <p:spPr bwMode="auto">
            <a:xfrm>
              <a:off x="882650" y="5172094"/>
              <a:ext cx="5829300" cy="22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b="1"/>
                <a:t>ohneDuroflex</a:t>
              </a:r>
              <a:r>
                <a:rPr lang="de-DE" b="1">
                  <a:sym typeface="Symbol" pitchFamily="18" charset="2"/>
                </a:rPr>
                <a:t></a:t>
              </a:r>
              <a:r>
                <a:rPr lang="de-DE"/>
                <a:t>		       </a:t>
              </a:r>
              <a:r>
                <a:rPr lang="de-DE" b="1">
                  <a:solidFill>
                    <a:srgbClr val="FF0000"/>
                  </a:solidFill>
                </a:rPr>
                <a:t>mit Duroflex</a:t>
              </a:r>
              <a:r>
                <a:rPr lang="de-DE" b="1">
                  <a:solidFill>
                    <a:srgbClr val="FF0000"/>
                  </a:solidFill>
                  <a:sym typeface="Symbol" pitchFamily="18" charset="2"/>
                </a:rPr>
                <a:t> (0,8 %)</a:t>
              </a:r>
              <a:endParaRPr lang="de-DE" b="1"/>
            </a:p>
            <a:p>
              <a:endParaRPr lang="de-DE"/>
            </a:p>
          </p:txBody>
        </p:sp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809624" y="2756177"/>
              <a:ext cx="57785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GB" b="1"/>
                <a:t>ohne Duroflex</a:t>
              </a:r>
              <a:r>
                <a:rPr lang="de-DE" b="1">
                  <a:sym typeface="Symbol" pitchFamily="18" charset="2"/>
                </a:rPr>
                <a:t></a:t>
              </a:r>
              <a:r>
                <a:rPr lang="en-GB"/>
                <a:t>		        </a:t>
              </a:r>
              <a:r>
                <a:rPr lang="en-GB" b="1">
                  <a:solidFill>
                    <a:srgbClr val="FF0000"/>
                  </a:solidFill>
                </a:rPr>
                <a:t>mit</a:t>
              </a:r>
              <a:r>
                <a:rPr lang="en-GB" b="1"/>
                <a:t> </a:t>
              </a:r>
              <a:r>
                <a:rPr lang="en-GB" b="1">
                  <a:sym typeface="Symbol" pitchFamily="18" charset="2"/>
                </a:rPr>
                <a:t>Duroflex</a:t>
              </a:r>
              <a:r>
                <a:rPr lang="de-DE" b="1">
                  <a:sym typeface="Symbol" pitchFamily="18" charset="2"/>
                </a:rPr>
                <a:t> (0,8 %)</a:t>
              </a:r>
            </a:p>
          </p:txBody>
        </p:sp>
      </p:grpSp>
      <p:pic>
        <p:nvPicPr>
          <p:cNvPr id="39939" name="Grafik 28" descr="LOGO-RUB_201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404664"/>
            <a:ext cx="6588224" cy="936104"/>
          </a:xfrm>
          <a:prstGeom prst="rect">
            <a:avLst/>
          </a:prstGeom>
          <a:gradFill>
            <a:gsLst>
              <a:gs pos="0">
                <a:srgbClr val="0066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2000" b="1" dirty="0">
                <a:solidFill>
                  <a:schemeClr val="tx1"/>
                </a:solidFill>
              </a:rPr>
              <a:t>Kälteverhalten von </a:t>
            </a:r>
            <a:r>
              <a:rPr lang="de-DE" sz="2000" b="1" dirty="0" err="1">
                <a:solidFill>
                  <a:schemeClr val="tx1"/>
                </a:solidFill>
              </a:rPr>
              <a:t>Duroflex</a:t>
            </a:r>
            <a:r>
              <a:rPr lang="de-DE" sz="2000" b="1" dirty="0">
                <a:solidFill>
                  <a:schemeClr val="tx1"/>
                </a:solidFill>
              </a:rPr>
              <a:t>®-modifizierten Asphalt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tx1"/>
                </a:solidFill>
              </a:rPr>
              <a:t>Dynamischer </a:t>
            </a:r>
            <a:r>
              <a:rPr lang="de-DE" sz="1600" b="1" dirty="0" err="1">
                <a:solidFill>
                  <a:schemeClr val="tx1"/>
                </a:solidFill>
              </a:rPr>
              <a:t>Biegezug</a:t>
            </a:r>
            <a:r>
              <a:rPr lang="de-DE" sz="1600" b="1" dirty="0">
                <a:solidFill>
                  <a:schemeClr val="tx1"/>
                </a:solidFill>
              </a:rPr>
              <a:t>-Test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/>
          <a:srcRect l="49631" r="2724" b="14029"/>
          <a:stretch>
            <a:fillRect/>
          </a:stretch>
        </p:blipFill>
        <p:spPr bwMode="auto">
          <a:xfrm>
            <a:off x="2843213" y="1849115"/>
            <a:ext cx="2611437" cy="193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3" name="Picture 19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 l="3532" t="1622" b="67805"/>
          <a:stretch>
            <a:fillRect/>
          </a:stretch>
        </p:blipFill>
        <p:spPr bwMode="auto">
          <a:xfrm>
            <a:off x="768350" y="4221163"/>
            <a:ext cx="2449513" cy="168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998" name="Text Box 22"/>
          <p:cNvSpPr txBox="1">
            <a:spLocks noChangeArrowheads="1"/>
          </p:cNvSpPr>
          <p:nvPr/>
        </p:nvSpPr>
        <p:spPr bwMode="auto">
          <a:xfrm>
            <a:off x="755650" y="6021388"/>
            <a:ext cx="2592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400" b="1" dirty="0">
                <a:solidFill>
                  <a:srgbClr val="003366"/>
                </a:solidFill>
                <a:latin typeface="Arial" charset="0"/>
              </a:rPr>
              <a:t>SMA 0/11S, Bitumen B 50/70</a:t>
            </a:r>
          </a:p>
          <a:p>
            <a:pPr>
              <a:defRPr/>
            </a:pP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Traction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 3,51 </a:t>
            </a: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kN</a:t>
            </a:r>
            <a:endParaRPr lang="de-DE" sz="1400" dirty="0">
              <a:solidFill>
                <a:schemeClr val="tx1">
                  <a:lumMod val="50000"/>
                </a:schemeClr>
              </a:solidFill>
              <a:latin typeface="Arial" charset="0"/>
            </a:endParaRPr>
          </a:p>
        </p:txBody>
      </p:sp>
      <p:grpSp>
        <p:nvGrpSpPr>
          <p:cNvPr id="40965" name="Group 26"/>
          <p:cNvGrpSpPr>
            <a:grpSpLocks/>
          </p:cNvGrpSpPr>
          <p:nvPr/>
        </p:nvGrpSpPr>
        <p:grpSpPr bwMode="auto">
          <a:xfrm>
            <a:off x="3362325" y="4221163"/>
            <a:ext cx="2663825" cy="2232025"/>
            <a:chOff x="2155" y="2704"/>
            <a:chExt cx="1678" cy="1406"/>
          </a:xfrm>
        </p:grpSpPr>
        <p:pic>
          <p:nvPicPr>
            <p:cNvPr id="40971" name="Picture 20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 contrast="12000"/>
            </a:blip>
            <a:srcRect l="2235" t="61601" b="6221"/>
            <a:stretch>
              <a:fillRect/>
            </a:stretch>
          </p:blipFill>
          <p:spPr bwMode="auto">
            <a:xfrm>
              <a:off x="2200" y="2704"/>
              <a:ext cx="1496" cy="10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1996" name="Text Box 23"/>
            <p:cNvSpPr txBox="1">
              <a:spLocks noChangeArrowheads="1"/>
            </p:cNvSpPr>
            <p:nvPr/>
          </p:nvSpPr>
          <p:spPr bwMode="auto">
            <a:xfrm>
              <a:off x="2155" y="3838"/>
              <a:ext cx="167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de-DE" sz="1400" b="1" dirty="0">
                  <a:solidFill>
                    <a:srgbClr val="003366"/>
                  </a:solidFill>
                  <a:latin typeface="Arial" charset="0"/>
                </a:rPr>
                <a:t>SMA 0/11S , Bitumen B 50/70  </a:t>
              </a:r>
              <a:r>
                <a:rPr lang="de-DE" sz="1400" b="1" dirty="0">
                  <a:solidFill>
                    <a:srgbClr val="FF0000"/>
                  </a:solidFill>
                  <a:latin typeface="Arial" charset="0"/>
                </a:rPr>
                <a:t>+ 0,8 % Duroflex</a:t>
              </a:r>
              <a:r>
                <a:rPr lang="de-DE" sz="1400" b="1" dirty="0">
                  <a:solidFill>
                    <a:srgbClr val="FF0000"/>
                  </a:solidFill>
                  <a:latin typeface="Arial" charset="0"/>
                  <a:sym typeface="Symbol" pitchFamily="18" charset="2"/>
                </a:rPr>
                <a:t></a:t>
              </a:r>
              <a:endParaRPr lang="de-DE" sz="1400" b="1" dirty="0">
                <a:solidFill>
                  <a:srgbClr val="FF0000"/>
                </a:solidFill>
                <a:latin typeface="Arial" charset="0"/>
              </a:endParaRPr>
            </a:p>
            <a:p>
              <a:pPr>
                <a:defRPr/>
              </a:pPr>
              <a:r>
                <a:rPr lang="de-DE" sz="1400" b="1" dirty="0" err="1">
                  <a:solidFill>
                    <a:schemeClr val="tx1">
                      <a:lumMod val="50000"/>
                    </a:schemeClr>
                  </a:solidFill>
                  <a:latin typeface="Arial" charset="0"/>
                </a:rPr>
                <a:t>Traction</a:t>
              </a:r>
              <a:r>
                <a:rPr lang="de-DE" sz="1400" b="1" dirty="0">
                  <a:solidFill>
                    <a:schemeClr val="tx1">
                      <a:lumMod val="50000"/>
                    </a:schemeClr>
                  </a:solidFill>
                  <a:latin typeface="Arial" charset="0"/>
                </a:rPr>
                <a:t> 5,73 </a:t>
              </a:r>
              <a:r>
                <a:rPr lang="de-DE" sz="1400" b="1" dirty="0" err="1">
                  <a:solidFill>
                    <a:schemeClr val="tx1">
                      <a:lumMod val="50000"/>
                    </a:schemeClr>
                  </a:solidFill>
                  <a:latin typeface="Arial" charset="0"/>
                </a:rPr>
                <a:t>kN</a:t>
              </a:r>
              <a:endParaRPr lang="de-DE" sz="1400" dirty="0">
                <a:solidFill>
                  <a:schemeClr val="tx1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pic>
        <p:nvPicPr>
          <p:cNvPr id="40969" name="Picture 21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r="50372" b="14046"/>
          <a:stretch>
            <a:fillRect/>
          </a:stretch>
        </p:blipFill>
        <p:spPr bwMode="auto">
          <a:xfrm>
            <a:off x="6026150" y="4221163"/>
            <a:ext cx="2447925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994" name="Text Box 24"/>
          <p:cNvSpPr txBox="1">
            <a:spLocks noChangeArrowheads="1"/>
          </p:cNvSpPr>
          <p:nvPr/>
        </p:nvSpPr>
        <p:spPr bwMode="auto">
          <a:xfrm>
            <a:off x="6026150" y="6021388"/>
            <a:ext cx="2722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400" b="1" dirty="0">
                <a:solidFill>
                  <a:srgbClr val="003366"/>
                </a:solidFill>
                <a:latin typeface="Arial" charset="0"/>
              </a:rPr>
              <a:t>SMA 0/11S Bitumen </a:t>
            </a:r>
            <a:r>
              <a:rPr lang="de-DE" sz="1400" b="1" dirty="0" err="1">
                <a:solidFill>
                  <a:srgbClr val="003366"/>
                </a:solidFill>
                <a:latin typeface="Arial" charset="0"/>
              </a:rPr>
              <a:t>PmB</a:t>
            </a:r>
            <a:r>
              <a:rPr lang="de-DE" sz="1400" b="1" dirty="0">
                <a:solidFill>
                  <a:srgbClr val="003366"/>
                </a:solidFill>
                <a:latin typeface="Arial" charset="0"/>
              </a:rPr>
              <a:t> 45A</a:t>
            </a:r>
          </a:p>
          <a:p>
            <a:pPr>
              <a:defRPr/>
            </a:pP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Traction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 5,11 </a:t>
            </a: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kN</a:t>
            </a:r>
            <a:endParaRPr lang="de-DE" sz="1400" dirty="0">
              <a:solidFill>
                <a:schemeClr val="tx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40968" name="Grafik 28" descr="LOGO-RUB_201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0" y="404664"/>
            <a:ext cx="6588224" cy="936104"/>
          </a:xfrm>
          <a:prstGeom prst="rect">
            <a:avLst/>
          </a:prstGeom>
          <a:gradFill>
            <a:gsLst>
              <a:gs pos="0">
                <a:srgbClr val="0066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2000" b="1" dirty="0">
                <a:solidFill>
                  <a:schemeClr val="tx1"/>
                </a:solidFill>
              </a:rPr>
              <a:t>Vergleich der Kältebeständigkeit (-15°C) von modifizierten und nicht modifizierten SMA</a:t>
            </a:r>
            <a:endParaRPr lang="de-DE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3"/>
          <p:cNvGrpSpPr>
            <a:grpSpLocks/>
          </p:cNvGrpSpPr>
          <p:nvPr/>
        </p:nvGrpSpPr>
        <p:grpSpPr bwMode="auto">
          <a:xfrm>
            <a:off x="755650" y="2708275"/>
            <a:ext cx="8137525" cy="3987800"/>
            <a:chOff x="476" y="1661"/>
            <a:chExt cx="5352" cy="2512"/>
          </a:xfrm>
        </p:grpSpPr>
        <p:grpSp>
          <p:nvGrpSpPr>
            <p:cNvPr id="41991" name="Group 3"/>
            <p:cNvGrpSpPr>
              <a:grpSpLocks/>
            </p:cNvGrpSpPr>
            <p:nvPr/>
          </p:nvGrpSpPr>
          <p:grpSpPr bwMode="auto">
            <a:xfrm>
              <a:off x="2915" y="1797"/>
              <a:ext cx="1008" cy="2304"/>
              <a:chOff x="9518" y="5018"/>
              <a:chExt cx="2520" cy="5760"/>
            </a:xfrm>
          </p:grpSpPr>
          <p:sp>
            <p:nvSpPr>
              <p:cNvPr id="41996" name="Rectangle 4"/>
              <p:cNvSpPr>
                <a:spLocks noChangeArrowheads="1"/>
              </p:cNvSpPr>
              <p:nvPr/>
            </p:nvSpPr>
            <p:spPr bwMode="auto">
              <a:xfrm>
                <a:off x="9518" y="5018"/>
                <a:ext cx="252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997" name="Rectangle 5"/>
              <p:cNvSpPr>
                <a:spLocks noChangeArrowheads="1"/>
              </p:cNvSpPr>
              <p:nvPr/>
            </p:nvSpPr>
            <p:spPr bwMode="auto">
              <a:xfrm>
                <a:off x="9518" y="5378"/>
                <a:ext cx="252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998" name="Rectangle 6"/>
              <p:cNvSpPr>
                <a:spLocks noChangeArrowheads="1"/>
              </p:cNvSpPr>
              <p:nvPr/>
            </p:nvSpPr>
            <p:spPr bwMode="auto">
              <a:xfrm>
                <a:off x="9518" y="6098"/>
                <a:ext cx="2520" cy="10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999" name="Rectangle 7" descr="Kugeln"/>
              <p:cNvSpPr>
                <a:spLocks noChangeArrowheads="1"/>
              </p:cNvSpPr>
              <p:nvPr/>
            </p:nvSpPr>
            <p:spPr bwMode="auto">
              <a:xfrm>
                <a:off x="9518" y="7178"/>
                <a:ext cx="2520" cy="3600"/>
              </a:xfrm>
              <a:prstGeom prst="rect">
                <a:avLst/>
              </a:prstGeom>
              <a:pattFill prst="sphere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1992" name="Text Box 8"/>
            <p:cNvSpPr txBox="1">
              <a:spLocks noChangeArrowheads="1"/>
            </p:cNvSpPr>
            <p:nvPr/>
          </p:nvSpPr>
          <p:spPr bwMode="auto">
            <a:xfrm>
              <a:off x="2154" y="1797"/>
              <a:ext cx="768" cy="2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 sz="800" b="1"/>
            </a:p>
            <a:p>
              <a:endParaRPr lang="de-DE" sz="800" b="1"/>
            </a:p>
            <a:p>
              <a:endParaRPr lang="de-DE" sz="800" b="1"/>
            </a:p>
            <a:p>
              <a:endParaRPr lang="de-DE" sz="800" b="1"/>
            </a:p>
            <a:p>
              <a:endParaRPr lang="de-DE" b="1"/>
            </a:p>
            <a:p>
              <a:endParaRPr lang="de-DE" sz="800" b="1"/>
            </a:p>
            <a:p>
              <a:r>
                <a:rPr lang="de-DE" sz="1400" b="1">
                  <a:sym typeface="Wingdings" pitchFamily="2" charset="2"/>
                </a:rPr>
                <a:t> </a:t>
              </a:r>
              <a:r>
                <a:rPr lang="de-DE" sz="1400" b="1"/>
                <a:t>12 cm</a:t>
              </a:r>
            </a:p>
            <a:p>
              <a:endParaRPr lang="de-DE" sz="1400" b="1"/>
            </a:p>
            <a:p>
              <a:endParaRPr lang="de-DE" sz="1400" b="1"/>
            </a:p>
            <a:p>
              <a:endParaRPr lang="de-DE" sz="1400" b="1"/>
            </a:p>
            <a:p>
              <a:r>
                <a:rPr lang="de-DE" sz="1400" b="1"/>
                <a:t>40 … 65 cm</a:t>
              </a:r>
            </a:p>
          </p:txBody>
        </p:sp>
        <p:sp>
          <p:nvSpPr>
            <p:cNvPr id="41993" name="Text Box 9"/>
            <p:cNvSpPr txBox="1">
              <a:spLocks noChangeArrowheads="1"/>
            </p:cNvSpPr>
            <p:nvPr/>
          </p:nvSpPr>
          <p:spPr bwMode="auto">
            <a:xfrm>
              <a:off x="4059" y="1797"/>
              <a:ext cx="1769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de-DE" sz="1400" b="1"/>
                <a:t>SMA-0/13</a:t>
              </a:r>
            </a:p>
            <a:p>
              <a:endParaRPr lang="de-DE" sz="1400" b="1"/>
            </a:p>
            <a:p>
              <a:r>
                <a:rPr lang="de-DE" sz="1400" b="1"/>
                <a:t>ABI-0/16</a:t>
              </a:r>
            </a:p>
            <a:p>
              <a:endParaRPr lang="de-DE" sz="1400" b="1"/>
            </a:p>
            <a:p>
              <a:r>
                <a:rPr lang="de-DE" sz="1400" b="1"/>
                <a:t>AC-0/22</a:t>
              </a:r>
            </a:p>
            <a:p>
              <a:endParaRPr lang="de-DE" sz="1400" b="1"/>
            </a:p>
          </p:txBody>
        </p:sp>
        <p:sp>
          <p:nvSpPr>
            <p:cNvPr id="41994" name="Text Box 10"/>
            <p:cNvSpPr txBox="1">
              <a:spLocks noChangeArrowheads="1"/>
            </p:cNvSpPr>
            <p:nvPr/>
          </p:nvSpPr>
          <p:spPr bwMode="auto">
            <a:xfrm>
              <a:off x="476" y="1661"/>
              <a:ext cx="1859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Wingdings" pitchFamily="2" charset="2"/>
                <a:buNone/>
              </a:pPr>
              <a:r>
                <a:rPr lang="de-DE" b="1"/>
                <a:t>  </a:t>
              </a:r>
              <a:r>
                <a:rPr lang="de-DE" sz="1400" b="1">
                  <a:solidFill>
                    <a:srgbClr val="FF0000"/>
                  </a:solidFill>
                </a:rPr>
                <a:t>0,6 ..0,8% Duroflex</a:t>
              </a:r>
              <a:r>
                <a:rPr lang="en-US" sz="1400" b="1">
                  <a:solidFill>
                    <a:srgbClr val="FF0000"/>
                  </a:solidFill>
                  <a:cs typeface="Arial" pitchFamily="34" charset="0"/>
                </a:rPr>
                <a:t>®  </a:t>
              </a:r>
              <a:r>
                <a:rPr lang="en-US" sz="1400" b="1">
                  <a:solidFill>
                    <a:srgbClr val="FF0000"/>
                  </a:solidFill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sz="1400" b="1">
                  <a:cs typeface="Arial" pitchFamily="34" charset="0"/>
                  <a:sym typeface="Wingdings" pitchFamily="2" charset="2"/>
                </a:rPr>
                <a:t>4cm</a:t>
              </a:r>
            </a:p>
            <a:p>
              <a:pPr marL="342900" indent="-342900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sz="1400" b="1">
                  <a:cs typeface="Arial" pitchFamily="34" charset="0"/>
                </a:rPr>
                <a:t> </a:t>
              </a:r>
              <a:r>
                <a:rPr lang="en-US" sz="1400" b="1">
                  <a:solidFill>
                    <a:srgbClr val="FF0000"/>
                  </a:solidFill>
                  <a:cs typeface="Arial" pitchFamily="34" charset="0"/>
                </a:rPr>
                <a:t>0,3 ..0,5 % Duroflex®  </a:t>
              </a:r>
              <a:r>
                <a:rPr lang="en-US" sz="1400" b="1">
                  <a:solidFill>
                    <a:srgbClr val="FF0000"/>
                  </a:solidFill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sz="1400" b="1">
                  <a:cs typeface="Arial" pitchFamily="34" charset="0"/>
                  <a:sym typeface="Wingdings" pitchFamily="2" charset="2"/>
                </a:rPr>
                <a:t>8 cm</a:t>
              </a:r>
            </a:p>
            <a:p>
              <a:pPr marL="342900" indent="-342900">
                <a:spcBef>
                  <a:spcPct val="50000"/>
                </a:spcBef>
                <a:buFont typeface="Wingdings" pitchFamily="2" charset="2"/>
                <a:buNone/>
              </a:pPr>
              <a:endParaRPr lang="en-US" b="1"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41995" name="Line 12"/>
            <p:cNvSpPr>
              <a:spLocks noChangeShapeType="1"/>
            </p:cNvSpPr>
            <p:nvPr/>
          </p:nvSpPr>
          <p:spPr bwMode="auto">
            <a:xfrm>
              <a:off x="884" y="2659"/>
              <a:ext cx="40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41987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2008" y="260648"/>
            <a:ext cx="6372200" cy="936104"/>
          </a:xfrm>
          <a:prstGeom prst="rect">
            <a:avLst/>
          </a:prstGeom>
          <a:gradFill>
            <a:gsLst>
              <a:gs pos="0">
                <a:srgbClr val="00660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endParaRPr lang="de-DE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2000" b="1" dirty="0">
                <a:solidFill>
                  <a:schemeClr val="tx1"/>
                </a:solidFill>
              </a:rPr>
              <a:t>Straßenkonstruktion der Belastungskategorie </a:t>
            </a:r>
          </a:p>
          <a:p>
            <a:pPr algn="ctr">
              <a:defRPr/>
            </a:pPr>
            <a:r>
              <a:rPr lang="de-DE" sz="2000" b="1" dirty="0">
                <a:solidFill>
                  <a:schemeClr val="tx1"/>
                </a:solidFill>
              </a:rPr>
              <a:t>SV, I und II (Autobahnen und Bundesstraßen)</a:t>
            </a:r>
            <a:endParaRPr lang="de-DE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42"/>
          <p:cNvGrpSpPr>
            <a:grpSpLocks/>
          </p:cNvGrpSpPr>
          <p:nvPr/>
        </p:nvGrpSpPr>
        <p:grpSpPr bwMode="auto">
          <a:xfrm>
            <a:off x="571500" y="1125538"/>
            <a:ext cx="6808788" cy="5829300"/>
            <a:chOff x="35" y="771"/>
            <a:chExt cx="4289" cy="3672"/>
          </a:xfrm>
        </p:grpSpPr>
        <p:grpSp>
          <p:nvGrpSpPr>
            <p:cNvPr id="2056" name="Group 5"/>
            <p:cNvGrpSpPr>
              <a:grpSpLocks/>
            </p:cNvGrpSpPr>
            <p:nvPr/>
          </p:nvGrpSpPr>
          <p:grpSpPr bwMode="auto">
            <a:xfrm>
              <a:off x="1111" y="771"/>
              <a:ext cx="3213" cy="3672"/>
              <a:chOff x="2745" y="7717"/>
              <a:chExt cx="7140" cy="7057"/>
            </a:xfrm>
          </p:grpSpPr>
          <p:sp>
            <p:nvSpPr>
              <p:cNvPr id="2063" name="Line 6"/>
              <p:cNvSpPr>
                <a:spLocks noChangeShapeType="1"/>
              </p:cNvSpPr>
              <p:nvPr/>
            </p:nvSpPr>
            <p:spPr bwMode="auto">
              <a:xfrm>
                <a:off x="6357" y="13005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4" name="Line 7"/>
              <p:cNvSpPr>
                <a:spLocks noChangeShapeType="1"/>
              </p:cNvSpPr>
              <p:nvPr/>
            </p:nvSpPr>
            <p:spPr bwMode="auto">
              <a:xfrm>
                <a:off x="8977" y="9849"/>
                <a:ext cx="0" cy="72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5" name="AutoShape 8"/>
              <p:cNvSpPr>
                <a:spLocks noChangeArrowheads="1"/>
              </p:cNvSpPr>
              <p:nvPr/>
            </p:nvSpPr>
            <p:spPr bwMode="auto">
              <a:xfrm>
                <a:off x="5393" y="7717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sz="800" b="1"/>
                  <a:t>Mineralzuführung</a:t>
                </a:r>
              </a:p>
            </p:txBody>
          </p:sp>
          <p:sp>
            <p:nvSpPr>
              <p:cNvPr id="2066" name="Line 9"/>
              <p:cNvSpPr>
                <a:spLocks noChangeShapeType="1"/>
              </p:cNvSpPr>
              <p:nvPr/>
            </p:nvSpPr>
            <p:spPr bwMode="auto">
              <a:xfrm>
                <a:off x="7357" y="9697"/>
                <a:ext cx="7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7" name="Line 10"/>
              <p:cNvSpPr>
                <a:spLocks noChangeShapeType="1"/>
              </p:cNvSpPr>
              <p:nvPr/>
            </p:nvSpPr>
            <p:spPr bwMode="auto">
              <a:xfrm flipH="1">
                <a:off x="7357" y="10597"/>
                <a:ext cx="16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8" name="Line 11"/>
              <p:cNvSpPr>
                <a:spLocks noChangeShapeType="1"/>
              </p:cNvSpPr>
              <p:nvPr/>
            </p:nvSpPr>
            <p:spPr bwMode="auto">
              <a:xfrm>
                <a:off x="4673" y="10617"/>
                <a:ext cx="7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9" name="AutoShape 12"/>
              <p:cNvSpPr>
                <a:spLocks noChangeArrowheads="1"/>
              </p:cNvSpPr>
              <p:nvPr/>
            </p:nvSpPr>
            <p:spPr bwMode="auto">
              <a:xfrm>
                <a:off x="5389" y="8651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sz="800" b="1"/>
                  <a:t>Trocknung und Erhitzung der Mineralien/Sand</a:t>
                </a:r>
              </a:p>
            </p:txBody>
          </p:sp>
          <p:sp>
            <p:nvSpPr>
              <p:cNvPr id="2070" name="AutoShape 13"/>
              <p:cNvSpPr>
                <a:spLocks noChangeArrowheads="1"/>
              </p:cNvSpPr>
              <p:nvPr/>
            </p:nvSpPr>
            <p:spPr bwMode="auto">
              <a:xfrm>
                <a:off x="5377" y="10481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sz="800" b="1"/>
                  <a:t>Automatische Messung/Dosierung</a:t>
                </a:r>
              </a:p>
            </p:txBody>
          </p:sp>
          <p:sp>
            <p:nvSpPr>
              <p:cNvPr id="2071" name="AutoShape 14"/>
              <p:cNvSpPr>
                <a:spLocks noChangeArrowheads="1"/>
              </p:cNvSpPr>
              <p:nvPr/>
            </p:nvSpPr>
            <p:spPr bwMode="auto">
              <a:xfrm>
                <a:off x="8045" y="9437"/>
                <a:ext cx="18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sz="800" b="1"/>
                  <a:t>Gesonderte Erhitzung aus Einzelsilos</a:t>
                </a:r>
              </a:p>
            </p:txBody>
          </p:sp>
          <p:sp>
            <p:nvSpPr>
              <p:cNvPr id="2072" name="AutoShape 15"/>
              <p:cNvSpPr>
                <a:spLocks noChangeArrowheads="1"/>
              </p:cNvSpPr>
              <p:nvPr/>
            </p:nvSpPr>
            <p:spPr bwMode="auto">
              <a:xfrm>
                <a:off x="5373" y="9565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sz="800" b="1"/>
                  <a:t>Vordosierung</a:t>
                </a:r>
              </a:p>
              <a:p>
                <a:r>
                  <a:rPr lang="de-DE" sz="800" b="1"/>
                  <a:t>Einspeisung</a:t>
                </a:r>
              </a:p>
            </p:txBody>
          </p:sp>
          <p:sp>
            <p:nvSpPr>
              <p:cNvPr id="2073" name="AutoShape 16"/>
              <p:cNvSpPr>
                <a:spLocks noChangeArrowheads="1"/>
              </p:cNvSpPr>
              <p:nvPr/>
            </p:nvSpPr>
            <p:spPr bwMode="auto">
              <a:xfrm>
                <a:off x="8041" y="11497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de-DE" sz="800" b="1">
                    <a:solidFill>
                      <a:srgbClr val="FF0000"/>
                    </a:solidFill>
                  </a:rPr>
                  <a:t>Duroflex</a:t>
                </a:r>
                <a:r>
                  <a:rPr lang="de-DE" sz="800">
                    <a:solidFill>
                      <a:srgbClr val="FF0000"/>
                    </a:solidFill>
                    <a:sym typeface="Symbol" pitchFamily="18" charset="2"/>
                  </a:rPr>
                  <a:t></a:t>
                </a:r>
                <a:endParaRPr lang="de-DE" sz="800" b="1">
                  <a:solidFill>
                    <a:srgbClr val="FF0000"/>
                  </a:solidFill>
                </a:endParaRPr>
              </a:p>
              <a:p>
                <a:endParaRPr lang="de-DE" sz="800"/>
              </a:p>
            </p:txBody>
          </p:sp>
          <p:sp>
            <p:nvSpPr>
              <p:cNvPr id="2074" name="AutoShape 17"/>
              <p:cNvSpPr>
                <a:spLocks noChangeArrowheads="1"/>
              </p:cNvSpPr>
              <p:nvPr/>
            </p:nvSpPr>
            <p:spPr bwMode="auto">
              <a:xfrm>
                <a:off x="2745" y="10483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altLang="zh-CN" sz="800" b="1">
                    <a:ea typeface="宋体" pitchFamily="2" charset="-122"/>
                  </a:rPr>
                  <a:t>Filler</a:t>
                </a:r>
              </a:p>
              <a:p>
                <a:r>
                  <a:rPr lang="de-DE" altLang="zh-CN" sz="800" b="1">
                    <a:ea typeface="宋体" pitchFamily="2" charset="-122"/>
                  </a:rPr>
                  <a:t>(kalt)</a:t>
                </a:r>
                <a:endParaRPr lang="de-DE" sz="800" b="1"/>
              </a:p>
            </p:txBody>
          </p:sp>
          <p:sp>
            <p:nvSpPr>
              <p:cNvPr id="2075" name="AutoShape 18"/>
              <p:cNvSpPr>
                <a:spLocks noChangeArrowheads="1"/>
              </p:cNvSpPr>
              <p:nvPr/>
            </p:nvSpPr>
            <p:spPr bwMode="auto">
              <a:xfrm>
                <a:off x="2777" y="11531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sz="800" b="1"/>
                  <a:t>Bitumen</a:t>
                </a:r>
                <a:endParaRPr lang="en-US" sz="800" b="1"/>
              </a:p>
              <a:p>
                <a:endParaRPr lang="de-DE" sz="800"/>
              </a:p>
            </p:txBody>
          </p:sp>
          <p:sp>
            <p:nvSpPr>
              <p:cNvPr id="2076" name="AutoShape 19"/>
              <p:cNvSpPr>
                <a:spLocks noChangeArrowheads="1"/>
              </p:cNvSpPr>
              <p:nvPr/>
            </p:nvSpPr>
            <p:spPr bwMode="auto">
              <a:xfrm>
                <a:off x="5373" y="11401"/>
                <a:ext cx="1740" cy="72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sz="800" b="1"/>
                  <a:t>Asphaltmischer</a:t>
                </a:r>
              </a:p>
              <a:p>
                <a:r>
                  <a:rPr lang="de-DE" sz="800" b="1"/>
                  <a:t>(Mineralien)</a:t>
                </a:r>
              </a:p>
              <a:p>
                <a:r>
                  <a:rPr lang="de-DE" sz="800" b="1"/>
                  <a:t>(Bitumen)</a:t>
                </a:r>
                <a:r>
                  <a:rPr lang="de-DE" sz="800" b="1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de-DE" sz="800" b="1">
                    <a:solidFill>
                      <a:srgbClr val="FF0000"/>
                    </a:solidFill>
                  </a:rPr>
                  <a:t>Duroflex</a:t>
                </a:r>
                <a:r>
                  <a:rPr lang="de-DE" sz="800">
                    <a:solidFill>
                      <a:srgbClr val="FF0000"/>
                    </a:solidFill>
                    <a:sym typeface="Symbol" pitchFamily="18" charset="2"/>
                  </a:rPr>
                  <a:t></a:t>
                </a:r>
                <a:endParaRPr lang="de-DE" sz="800" b="1">
                  <a:solidFill>
                    <a:srgbClr val="FF0000"/>
                  </a:solidFill>
                </a:endParaRPr>
              </a:p>
              <a:p>
                <a:endParaRPr lang="de-DE" sz="800" b="1"/>
              </a:p>
            </p:txBody>
          </p:sp>
          <p:sp>
            <p:nvSpPr>
              <p:cNvPr id="2077" name="AutoShape 20"/>
              <p:cNvSpPr>
                <a:spLocks noChangeArrowheads="1"/>
              </p:cNvSpPr>
              <p:nvPr/>
            </p:nvSpPr>
            <p:spPr bwMode="auto">
              <a:xfrm>
                <a:off x="5341" y="12513"/>
                <a:ext cx="1740" cy="54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1C1C1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r>
                  <a:rPr lang="de-DE" altLang="zh-CN" sz="800" b="1">
                    <a:ea typeface="宋体" pitchFamily="2" charset="-122"/>
                  </a:rPr>
                  <a:t>Asphalt</a:t>
                </a:r>
                <a:endParaRPr lang="de-DE" sz="800" b="1"/>
              </a:p>
            </p:txBody>
          </p:sp>
          <p:graphicFrame>
            <p:nvGraphicFramePr>
              <p:cNvPr id="2050" name="Object 2"/>
              <p:cNvGraphicFramePr>
                <a:graphicFrameLocks noChangeAspect="1"/>
              </p:cNvGraphicFramePr>
              <p:nvPr/>
            </p:nvGraphicFramePr>
            <p:xfrm>
              <a:off x="5133" y="13349"/>
              <a:ext cx="2712" cy="1425"/>
            </p:xfrm>
            <a:graphic>
              <a:graphicData uri="http://schemas.openxmlformats.org/presentationml/2006/ole">
                <p:oleObj spid="_x0000_s2050" name="Picture" r:id="rId4" imgW="1800720" imgH="953280" progId="Word.Picture.8">
                  <p:embed/>
                </p:oleObj>
              </a:graphicData>
            </a:graphic>
          </p:graphicFrame>
          <p:sp>
            <p:nvSpPr>
              <p:cNvPr id="2078" name="Line 22"/>
              <p:cNvSpPr>
                <a:spLocks noChangeShapeType="1"/>
              </p:cNvSpPr>
              <p:nvPr/>
            </p:nvSpPr>
            <p:spPr bwMode="auto">
              <a:xfrm>
                <a:off x="6405" y="8257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79" name="Line 23"/>
              <p:cNvSpPr>
                <a:spLocks noChangeShapeType="1"/>
              </p:cNvSpPr>
              <p:nvPr/>
            </p:nvSpPr>
            <p:spPr bwMode="auto">
              <a:xfrm>
                <a:off x="6373" y="9157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0" name="Line 24"/>
              <p:cNvSpPr>
                <a:spLocks noChangeShapeType="1"/>
              </p:cNvSpPr>
              <p:nvPr/>
            </p:nvSpPr>
            <p:spPr bwMode="auto">
              <a:xfrm>
                <a:off x="6377" y="10057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1" name="Line 25"/>
              <p:cNvSpPr>
                <a:spLocks noChangeShapeType="1"/>
              </p:cNvSpPr>
              <p:nvPr/>
            </p:nvSpPr>
            <p:spPr bwMode="auto">
              <a:xfrm>
                <a:off x="6373" y="11005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2" name="Line 26"/>
              <p:cNvSpPr>
                <a:spLocks noChangeShapeType="1"/>
              </p:cNvSpPr>
              <p:nvPr/>
            </p:nvSpPr>
            <p:spPr bwMode="auto">
              <a:xfrm>
                <a:off x="6373" y="12105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3" name="Line 27"/>
              <p:cNvSpPr>
                <a:spLocks noChangeShapeType="1"/>
              </p:cNvSpPr>
              <p:nvPr/>
            </p:nvSpPr>
            <p:spPr bwMode="auto">
              <a:xfrm>
                <a:off x="4657" y="11677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4" name="Line 28"/>
              <p:cNvSpPr>
                <a:spLocks noChangeShapeType="1"/>
              </p:cNvSpPr>
              <p:nvPr/>
            </p:nvSpPr>
            <p:spPr bwMode="auto">
              <a:xfrm flipH="1">
                <a:off x="7357" y="11677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57" name="AutoShape 31"/>
            <p:cNvSpPr>
              <a:spLocks noChangeArrowheads="1"/>
            </p:cNvSpPr>
            <p:nvPr/>
          </p:nvSpPr>
          <p:spPr bwMode="auto">
            <a:xfrm>
              <a:off x="35" y="2763"/>
              <a:ext cx="864" cy="2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8D8D8"/>
                </a:gs>
                <a:gs pos="50000">
                  <a:srgbClr val="F8F8F8"/>
                </a:gs>
                <a:gs pos="100000">
                  <a:srgbClr val="D8D8D8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F8F8"/>
              </a:extrusionClr>
            </a:sp3d>
          </p:spPr>
          <p:txBody>
            <a:bodyPr>
              <a:flatTx/>
            </a:bodyPr>
            <a:lstStyle/>
            <a:p>
              <a:endParaRPr lang="de-DE"/>
            </a:p>
          </p:txBody>
        </p:sp>
        <p:grpSp>
          <p:nvGrpSpPr>
            <p:cNvPr id="2058" name="Group 33"/>
            <p:cNvGrpSpPr>
              <a:grpSpLocks/>
            </p:cNvGrpSpPr>
            <p:nvPr/>
          </p:nvGrpSpPr>
          <p:grpSpPr bwMode="auto">
            <a:xfrm>
              <a:off x="275" y="2607"/>
              <a:ext cx="484" cy="480"/>
              <a:chOff x="1418" y="5918"/>
              <a:chExt cx="1211" cy="1648"/>
            </a:xfrm>
          </p:grpSpPr>
          <p:sp>
            <p:nvSpPr>
              <p:cNvPr id="2061" name="Line 34"/>
              <p:cNvSpPr>
                <a:spLocks noChangeShapeType="1"/>
              </p:cNvSpPr>
              <p:nvPr/>
            </p:nvSpPr>
            <p:spPr bwMode="auto">
              <a:xfrm>
                <a:off x="1418" y="5918"/>
                <a:ext cx="1211" cy="16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2" name="Line 35"/>
              <p:cNvSpPr>
                <a:spLocks noChangeShapeType="1"/>
              </p:cNvSpPr>
              <p:nvPr/>
            </p:nvSpPr>
            <p:spPr bwMode="auto">
              <a:xfrm flipH="1">
                <a:off x="1418" y="5918"/>
                <a:ext cx="1211" cy="16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59" name="Line 36"/>
            <p:cNvSpPr>
              <a:spLocks noChangeShapeType="1"/>
            </p:cNvSpPr>
            <p:nvPr/>
          </p:nvSpPr>
          <p:spPr bwMode="auto">
            <a:xfrm>
              <a:off x="975" y="2860"/>
              <a:ext cx="1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60" name="Rectangle 41"/>
            <p:cNvSpPr>
              <a:spLocks noChangeArrowheads="1"/>
            </p:cNvSpPr>
            <p:nvPr/>
          </p:nvSpPr>
          <p:spPr bwMode="auto">
            <a:xfrm>
              <a:off x="132" y="2780"/>
              <a:ext cx="88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800" b="1">
                  <a:sym typeface="Symbol" pitchFamily="18" charset="2"/>
                </a:rPr>
                <a:t>Vormischen mit Bitumen</a:t>
              </a:r>
            </a:p>
          </p:txBody>
        </p:sp>
      </p:grp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35496" y="188640"/>
            <a:ext cx="6264696" cy="72008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r>
              <a:rPr lang="de-DE" sz="3200" b="1" dirty="0">
                <a:solidFill>
                  <a:schemeClr val="tx1"/>
                </a:solidFill>
              </a:rPr>
              <a:t>Prinzip der Asphaltherstellung</a:t>
            </a:r>
          </a:p>
        </p:txBody>
      </p:sp>
      <p:pic>
        <p:nvPicPr>
          <p:cNvPr id="2055" name="Grafik 28" descr="LOGO-RUB_201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0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09810"/>
            <a:ext cx="3149427" cy="236320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6561" name="Bild 5" descr="Indien 09-07 089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07504" y="4077072"/>
            <a:ext cx="3096344" cy="233304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6562" name="Bild 6" descr="Indien 09-07 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266131"/>
            <a:ext cx="3076499" cy="230688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6563" name="Bild 3"/>
          <p:cNvPicPr>
            <a:picLocks noChangeAspect="1" noChangeArrowheads="1"/>
          </p:cNvPicPr>
          <p:nvPr/>
        </p:nvPicPr>
        <p:blipFill>
          <a:blip r:embed="rId7" cstate="print"/>
          <a:srcRect t="2968"/>
          <a:stretch>
            <a:fillRect/>
          </a:stretch>
        </p:blipFill>
        <p:spPr bwMode="auto">
          <a:xfrm>
            <a:off x="4860032" y="4115885"/>
            <a:ext cx="3168352" cy="26254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7504" y="404664"/>
            <a:ext cx="4752528" cy="72008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r>
              <a:rPr lang="de-DE" sz="3200" b="1" dirty="0" err="1">
                <a:solidFill>
                  <a:schemeClr val="tx1"/>
                </a:solidFill>
              </a:rPr>
              <a:t>Duroflex</a:t>
            </a:r>
            <a:r>
              <a:rPr lang="de-DE" sz="3200" b="1" dirty="0">
                <a:solidFill>
                  <a:schemeClr val="tx1"/>
                </a:solidFill>
              </a:rPr>
              <a:t>®-Anwendung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6443663" y="3573463"/>
            <a:ext cx="0" cy="5032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403350" y="3573463"/>
            <a:ext cx="0" cy="5032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3186113" y="2390775"/>
            <a:ext cx="1655762" cy="301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Hanna\AppData\Local\Microsoft\Windows\Temporary Internet Files\Content.IE5\GVA3M2N0\MP900442484[1]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558" r="558"/>
          <a:stretch>
            <a:fillRect/>
          </a:stretch>
        </p:blipFill>
        <p:spPr>
          <a:xfrm>
            <a:off x="103188" y="0"/>
            <a:ext cx="8796337" cy="6597650"/>
          </a:xfrm>
          <a:noFill/>
        </p:spPr>
      </p:pic>
      <p:sp>
        <p:nvSpPr>
          <p:cNvPr id="44035" name="Titel 8"/>
          <p:cNvSpPr>
            <a:spLocks noGrp="1"/>
          </p:cNvSpPr>
          <p:nvPr>
            <p:ph type="title"/>
          </p:nvPr>
        </p:nvSpPr>
        <p:spPr>
          <a:xfrm>
            <a:off x="1763713" y="3357563"/>
            <a:ext cx="5802312" cy="566737"/>
          </a:xfrm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VIELEN DANK FÜR IHRE AUFMERKSAMKEIT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2"/>
          <p:cNvSpPr txBox="1">
            <a:spLocks noChangeArrowheads="1"/>
          </p:cNvSpPr>
          <p:nvPr/>
        </p:nvSpPr>
        <p:spPr bwMode="auto">
          <a:xfrm>
            <a:off x="2411413" y="476250"/>
            <a:ext cx="4308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zh-CN" sz="4000" b="1">
                <a:ea typeface="宋体" pitchFamily="2" charset="-122"/>
              </a:rPr>
              <a:t>rub Berlin GmbH</a:t>
            </a:r>
            <a:r>
              <a:rPr lang="de-DE" altLang="zh-CN" sz="4000">
                <a:ea typeface="宋体" pitchFamily="2" charset="-122"/>
              </a:rPr>
              <a:t> </a:t>
            </a:r>
            <a:endParaRPr lang="de-DE" sz="4000"/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539750" y="333375"/>
            <a:ext cx="1524000" cy="912813"/>
            <a:chOff x="924" y="928"/>
            <a:chExt cx="2400" cy="1437"/>
          </a:xfrm>
        </p:grpSpPr>
        <p:grpSp>
          <p:nvGrpSpPr>
            <p:cNvPr id="20510" name="Group 3"/>
            <p:cNvGrpSpPr>
              <a:grpSpLocks/>
            </p:cNvGrpSpPr>
            <p:nvPr/>
          </p:nvGrpSpPr>
          <p:grpSpPr bwMode="auto">
            <a:xfrm>
              <a:off x="924" y="928"/>
              <a:ext cx="2400" cy="1437"/>
              <a:chOff x="924" y="1091"/>
              <a:chExt cx="1800" cy="1274"/>
            </a:xfrm>
          </p:grpSpPr>
          <p:sp>
            <p:nvSpPr>
              <p:cNvPr id="20512" name="AutoShape 4"/>
              <p:cNvSpPr>
                <a:spLocks noChangeArrowheads="1"/>
              </p:cNvSpPr>
              <p:nvPr/>
            </p:nvSpPr>
            <p:spPr bwMode="auto">
              <a:xfrm>
                <a:off x="924" y="1091"/>
                <a:ext cx="1800" cy="489"/>
              </a:xfrm>
              <a:prstGeom prst="flowChartPunchedTap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20513" name="AutoShape 5"/>
              <p:cNvSpPr>
                <a:spLocks noChangeArrowheads="1"/>
              </p:cNvSpPr>
              <p:nvPr/>
            </p:nvSpPr>
            <p:spPr bwMode="auto">
              <a:xfrm>
                <a:off x="924" y="1490"/>
                <a:ext cx="1800" cy="489"/>
              </a:xfrm>
              <a:prstGeom prst="flowChartPunchedTap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20514" name="AutoShape 6"/>
              <p:cNvSpPr>
                <a:spLocks noChangeArrowheads="1"/>
              </p:cNvSpPr>
              <p:nvPr/>
            </p:nvSpPr>
            <p:spPr bwMode="auto">
              <a:xfrm>
                <a:off x="924" y="1876"/>
                <a:ext cx="1800" cy="489"/>
              </a:xfrm>
              <a:prstGeom prst="flowChartPunchedTape">
                <a:avLst/>
              </a:prstGeom>
              <a:solidFill>
                <a:srgbClr val="E1EB15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</p:grpSp>
        <p:sp>
          <p:nvSpPr>
            <p:cNvPr id="20511" name="Text Box 7"/>
            <p:cNvSpPr txBox="1">
              <a:spLocks noChangeArrowheads="1"/>
            </p:cNvSpPr>
            <p:nvPr/>
          </p:nvSpPr>
          <p:spPr bwMode="auto">
            <a:xfrm>
              <a:off x="1254" y="1490"/>
              <a:ext cx="168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r>
                <a:rPr lang="de-DE" sz="800" b="1">
                  <a:latin typeface="Arial" charset="0"/>
                </a:rPr>
                <a:t>Made in Germany</a:t>
              </a:r>
              <a:endParaRPr lang="de-DE">
                <a:latin typeface="Arial" charset="0"/>
              </a:endParaRPr>
            </a:p>
          </p:txBody>
        </p:sp>
      </p:grpSp>
      <p:grpSp>
        <p:nvGrpSpPr>
          <p:cNvPr id="20484" name="Gruppieren 39"/>
          <p:cNvGrpSpPr>
            <a:grpSpLocks/>
          </p:cNvGrpSpPr>
          <p:nvPr/>
        </p:nvGrpSpPr>
        <p:grpSpPr bwMode="auto">
          <a:xfrm>
            <a:off x="539750" y="1700213"/>
            <a:ext cx="8459788" cy="4256087"/>
            <a:chOff x="684213" y="1700213"/>
            <a:chExt cx="8459787" cy="4256087"/>
          </a:xfrm>
        </p:grpSpPr>
        <p:sp>
          <p:nvSpPr>
            <p:cNvPr id="20486" name="AutoShape 10"/>
            <p:cNvSpPr>
              <a:spLocks noChangeArrowheads="1"/>
            </p:cNvSpPr>
            <p:nvPr/>
          </p:nvSpPr>
          <p:spPr bwMode="auto">
            <a:xfrm>
              <a:off x="684213" y="1844675"/>
              <a:ext cx="552450" cy="220663"/>
            </a:xfrm>
            <a:prstGeom prst="rightArrow">
              <a:avLst>
                <a:gd name="adj1" fmla="val 50000"/>
                <a:gd name="adj2" fmla="val 62590"/>
              </a:avLst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487" name="Text Box 11"/>
            <p:cNvSpPr txBox="1">
              <a:spLocks noChangeArrowheads="1"/>
            </p:cNvSpPr>
            <p:nvPr/>
          </p:nvSpPr>
          <p:spPr bwMode="auto">
            <a:xfrm>
              <a:off x="1331913" y="1700213"/>
              <a:ext cx="3384748" cy="476250"/>
            </a:xfrm>
            <a:prstGeom prst="rect">
              <a:avLst/>
            </a:prstGeom>
            <a:gradFill rotWithShape="1">
              <a:gsLst>
                <a:gs pos="0">
                  <a:srgbClr val="B4B4B4"/>
                </a:gs>
                <a:gs pos="50000">
                  <a:srgbClr val="FFFFFF"/>
                </a:gs>
                <a:gs pos="100000">
                  <a:srgbClr val="B4B4B4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r>
                <a:rPr lang="de-DE" sz="2400" b="1">
                  <a:solidFill>
                    <a:srgbClr val="FF0000"/>
                  </a:solidFill>
                </a:rPr>
                <a:t>Verkehr / Infrastruktur</a:t>
              </a:r>
              <a:endParaRPr lang="de-DE" sz="2400" b="1"/>
            </a:p>
          </p:txBody>
        </p:sp>
        <p:sp>
          <p:nvSpPr>
            <p:cNvPr id="20488" name="Text Box 15"/>
            <p:cNvSpPr txBox="1">
              <a:spLocks noChangeArrowheads="1"/>
            </p:cNvSpPr>
            <p:nvPr/>
          </p:nvSpPr>
          <p:spPr bwMode="auto">
            <a:xfrm>
              <a:off x="1547813" y="2441575"/>
              <a:ext cx="31688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Produkte und Erzeugnisse</a:t>
              </a:r>
              <a:r>
                <a:rPr lang="de-DE" altLang="zh-CN" sz="1400">
                  <a:ea typeface="宋体" pitchFamily="2" charset="-122"/>
                </a:rPr>
                <a:t> </a:t>
              </a:r>
              <a:endParaRPr lang="de-DE" sz="1400"/>
            </a:p>
          </p:txBody>
        </p:sp>
        <p:sp>
          <p:nvSpPr>
            <p:cNvPr id="20489" name="Text Box 16"/>
            <p:cNvSpPr txBox="1">
              <a:spLocks noChangeArrowheads="1"/>
            </p:cNvSpPr>
            <p:nvPr/>
          </p:nvSpPr>
          <p:spPr bwMode="auto">
            <a:xfrm>
              <a:off x="1547813" y="2781300"/>
              <a:ext cx="22320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Technologien</a:t>
              </a:r>
              <a:endParaRPr lang="de-DE" b="1"/>
            </a:p>
          </p:txBody>
        </p:sp>
        <p:sp>
          <p:nvSpPr>
            <p:cNvPr id="20490" name="Text Box 17"/>
            <p:cNvSpPr txBox="1">
              <a:spLocks noChangeArrowheads="1"/>
            </p:cNvSpPr>
            <p:nvPr/>
          </p:nvSpPr>
          <p:spPr bwMode="auto">
            <a:xfrm>
              <a:off x="1547813" y="3162300"/>
              <a:ext cx="3168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Qualitätsmanagement</a:t>
              </a:r>
              <a:endParaRPr lang="de-DE" b="1">
                <a:ea typeface="宋体" pitchFamily="2" charset="-122"/>
              </a:endParaRPr>
            </a:p>
          </p:txBody>
        </p:sp>
        <p:sp>
          <p:nvSpPr>
            <p:cNvPr id="20491" name="AutoShape 18"/>
            <p:cNvSpPr>
              <a:spLocks noChangeArrowheads="1"/>
            </p:cNvSpPr>
            <p:nvPr/>
          </p:nvSpPr>
          <p:spPr bwMode="auto">
            <a:xfrm>
              <a:off x="741363" y="3841750"/>
              <a:ext cx="506412" cy="234950"/>
            </a:xfrm>
            <a:prstGeom prst="rightArrow">
              <a:avLst>
                <a:gd name="adj1" fmla="val 50000"/>
                <a:gd name="adj2" fmla="val 53885"/>
              </a:avLst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492" name="Text Box 24"/>
            <p:cNvSpPr txBox="1">
              <a:spLocks noChangeArrowheads="1"/>
            </p:cNvSpPr>
            <p:nvPr/>
          </p:nvSpPr>
          <p:spPr bwMode="auto">
            <a:xfrm>
              <a:off x="1547813" y="4502150"/>
              <a:ext cx="20161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Recycling</a:t>
              </a:r>
              <a:endParaRPr lang="de-DE" b="1">
                <a:ea typeface="宋体" pitchFamily="2" charset="-122"/>
              </a:endParaRPr>
            </a:p>
          </p:txBody>
        </p:sp>
        <p:sp>
          <p:nvSpPr>
            <p:cNvPr id="20493" name="Text Box 25"/>
            <p:cNvSpPr txBox="1">
              <a:spLocks noChangeArrowheads="1"/>
            </p:cNvSpPr>
            <p:nvPr/>
          </p:nvSpPr>
          <p:spPr bwMode="auto">
            <a:xfrm>
              <a:off x="1547813" y="4868863"/>
              <a:ext cx="28352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Umwelttechnologien</a:t>
              </a:r>
              <a:endParaRPr lang="de-DE" b="1">
                <a:ea typeface="宋体" pitchFamily="2" charset="-122"/>
              </a:endParaRPr>
            </a:p>
          </p:txBody>
        </p:sp>
        <p:sp>
          <p:nvSpPr>
            <p:cNvPr id="20494" name="Text Box 26"/>
            <p:cNvSpPr txBox="1">
              <a:spLocks noChangeArrowheads="1"/>
            </p:cNvSpPr>
            <p:nvPr/>
          </p:nvSpPr>
          <p:spPr bwMode="auto">
            <a:xfrm>
              <a:off x="1547813" y="5229225"/>
              <a:ext cx="165576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Deponiebau</a:t>
              </a:r>
              <a:endParaRPr lang="de-DE" b="1">
                <a:ea typeface="宋体" pitchFamily="2" charset="-122"/>
              </a:endParaRPr>
            </a:p>
          </p:txBody>
        </p:sp>
        <p:sp>
          <p:nvSpPr>
            <p:cNvPr id="20495" name="Text Box 27"/>
            <p:cNvSpPr txBox="1">
              <a:spLocks noChangeArrowheads="1"/>
            </p:cNvSpPr>
            <p:nvPr/>
          </p:nvSpPr>
          <p:spPr bwMode="auto">
            <a:xfrm>
              <a:off x="1547813" y="5589588"/>
              <a:ext cx="371633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Küsten- und Gewässerschutz</a:t>
              </a:r>
              <a:endParaRPr lang="de-DE" b="1"/>
            </a:p>
          </p:txBody>
        </p:sp>
        <p:sp>
          <p:nvSpPr>
            <p:cNvPr id="20496" name="AutoShape 28"/>
            <p:cNvSpPr>
              <a:spLocks noChangeArrowheads="1"/>
            </p:cNvSpPr>
            <p:nvPr/>
          </p:nvSpPr>
          <p:spPr bwMode="auto">
            <a:xfrm>
              <a:off x="5004693" y="3825875"/>
              <a:ext cx="541337" cy="250825"/>
            </a:xfrm>
            <a:prstGeom prst="rightArrow">
              <a:avLst>
                <a:gd name="adj1" fmla="val 50000"/>
                <a:gd name="adj2" fmla="val 53956"/>
              </a:avLst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497" name="Text Box 32"/>
            <p:cNvSpPr txBox="1">
              <a:spLocks noChangeArrowheads="1"/>
            </p:cNvSpPr>
            <p:nvPr/>
          </p:nvSpPr>
          <p:spPr bwMode="auto">
            <a:xfrm>
              <a:off x="5927725" y="4348163"/>
              <a:ext cx="32162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Biotechnologische Aufbereitungsverfahren</a:t>
              </a:r>
              <a:endParaRPr lang="de-DE" b="1">
                <a:ea typeface="宋体" pitchFamily="2" charset="-122"/>
              </a:endParaRPr>
            </a:p>
          </p:txBody>
        </p:sp>
        <p:sp>
          <p:nvSpPr>
            <p:cNvPr id="20498" name="Text Box 33"/>
            <p:cNvSpPr txBox="1">
              <a:spLocks noChangeArrowheads="1"/>
            </p:cNvSpPr>
            <p:nvPr/>
          </p:nvSpPr>
          <p:spPr bwMode="auto">
            <a:xfrm>
              <a:off x="5940425" y="5164138"/>
              <a:ext cx="28797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b="1">
                  <a:ea typeface="宋体" pitchFamily="2" charset="-122"/>
                </a:rPr>
                <a:t>Umweltbiotechnologie / Altlastensanierung</a:t>
              </a:r>
              <a:endParaRPr lang="de-DE" b="1">
                <a:ea typeface="宋体" pitchFamily="2" charset="-122"/>
              </a:endParaRPr>
            </a:p>
          </p:txBody>
        </p:sp>
        <p:sp>
          <p:nvSpPr>
            <p:cNvPr id="20499" name="Text Box 34"/>
            <p:cNvSpPr txBox="1">
              <a:spLocks noChangeArrowheads="1"/>
            </p:cNvSpPr>
            <p:nvPr/>
          </p:nvSpPr>
          <p:spPr bwMode="auto">
            <a:xfrm>
              <a:off x="5652765" y="3716338"/>
              <a:ext cx="3312368" cy="461962"/>
            </a:xfrm>
            <a:prstGeom prst="rect">
              <a:avLst/>
            </a:prstGeom>
            <a:gradFill rotWithShape="1">
              <a:gsLst>
                <a:gs pos="0">
                  <a:srgbClr val="B4B4B4"/>
                </a:gs>
                <a:gs pos="50000">
                  <a:srgbClr val="FFFFFF"/>
                </a:gs>
                <a:gs pos="100000">
                  <a:srgbClr val="B4B4B4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r>
                <a:rPr lang="de-DE" sz="2400" b="1">
                  <a:solidFill>
                    <a:srgbClr val="FF0000"/>
                  </a:solidFill>
                </a:rPr>
                <a:t>Biotechnologie</a:t>
              </a:r>
              <a:endParaRPr lang="de-DE" sz="2400" b="1"/>
            </a:p>
          </p:txBody>
        </p:sp>
        <p:sp>
          <p:nvSpPr>
            <p:cNvPr id="20500" name="Text Box 35"/>
            <p:cNvSpPr txBox="1">
              <a:spLocks noChangeArrowheads="1"/>
            </p:cNvSpPr>
            <p:nvPr/>
          </p:nvSpPr>
          <p:spPr bwMode="auto">
            <a:xfrm>
              <a:off x="1331913" y="3748088"/>
              <a:ext cx="3384748" cy="476250"/>
            </a:xfrm>
            <a:prstGeom prst="rect">
              <a:avLst/>
            </a:prstGeom>
            <a:gradFill rotWithShape="1">
              <a:gsLst>
                <a:gs pos="0">
                  <a:srgbClr val="B4B4B4"/>
                </a:gs>
                <a:gs pos="50000">
                  <a:srgbClr val="FFFFFF"/>
                </a:gs>
                <a:gs pos="100000">
                  <a:srgbClr val="B4B4B4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r>
                <a:rPr lang="de-DE" sz="2400" b="1">
                  <a:solidFill>
                    <a:srgbClr val="FF0000"/>
                  </a:solidFill>
                </a:rPr>
                <a:t>Umwelt</a:t>
              </a:r>
              <a:endParaRPr lang="de-DE" sz="2400" b="1"/>
            </a:p>
          </p:txBody>
        </p:sp>
        <p:sp>
          <p:nvSpPr>
            <p:cNvPr id="20501" name="Oval 36"/>
            <p:cNvSpPr>
              <a:spLocks noChangeArrowheads="1"/>
            </p:cNvSpPr>
            <p:nvPr/>
          </p:nvSpPr>
          <p:spPr bwMode="auto">
            <a:xfrm>
              <a:off x="1331913" y="2565400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2" name="Oval 38"/>
            <p:cNvSpPr>
              <a:spLocks noChangeArrowheads="1"/>
            </p:cNvSpPr>
            <p:nvPr/>
          </p:nvSpPr>
          <p:spPr bwMode="auto">
            <a:xfrm>
              <a:off x="5652319" y="5302349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3" name="Oval 39"/>
            <p:cNvSpPr>
              <a:spLocks noChangeArrowheads="1"/>
            </p:cNvSpPr>
            <p:nvPr/>
          </p:nvSpPr>
          <p:spPr bwMode="auto">
            <a:xfrm>
              <a:off x="1331913" y="4581525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4" name="Oval 40"/>
            <p:cNvSpPr>
              <a:spLocks noChangeArrowheads="1"/>
            </p:cNvSpPr>
            <p:nvPr/>
          </p:nvSpPr>
          <p:spPr bwMode="auto">
            <a:xfrm>
              <a:off x="1331913" y="2903538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5" name="Oval 41"/>
            <p:cNvSpPr>
              <a:spLocks noChangeArrowheads="1"/>
            </p:cNvSpPr>
            <p:nvPr/>
          </p:nvSpPr>
          <p:spPr bwMode="auto">
            <a:xfrm>
              <a:off x="5652319" y="4508500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6" name="Oval 43"/>
            <p:cNvSpPr>
              <a:spLocks noChangeArrowheads="1"/>
            </p:cNvSpPr>
            <p:nvPr/>
          </p:nvSpPr>
          <p:spPr bwMode="auto">
            <a:xfrm>
              <a:off x="1331913" y="4962525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7" name="Oval 44"/>
            <p:cNvSpPr>
              <a:spLocks noChangeArrowheads="1"/>
            </p:cNvSpPr>
            <p:nvPr/>
          </p:nvSpPr>
          <p:spPr bwMode="auto">
            <a:xfrm>
              <a:off x="1331913" y="5724525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8" name="Oval 45"/>
            <p:cNvSpPr>
              <a:spLocks noChangeArrowheads="1"/>
            </p:cNvSpPr>
            <p:nvPr/>
          </p:nvSpPr>
          <p:spPr bwMode="auto">
            <a:xfrm>
              <a:off x="1331913" y="3263900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9" name="Oval 46"/>
            <p:cNvSpPr>
              <a:spLocks noChangeArrowheads="1"/>
            </p:cNvSpPr>
            <p:nvPr/>
          </p:nvSpPr>
          <p:spPr bwMode="auto">
            <a:xfrm>
              <a:off x="1331913" y="5341938"/>
              <a:ext cx="144462" cy="1428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0485" name="Grafik 67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269875"/>
            <a:ext cx="2006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95536" y="260648"/>
            <a:ext cx="6264696" cy="1080120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r>
              <a:rPr lang="de-DE" sz="3200" b="1" dirty="0">
                <a:solidFill>
                  <a:srgbClr val="FF0000"/>
                </a:solidFill>
              </a:rPr>
              <a:t>Produkte / Technologien der </a:t>
            </a:r>
          </a:p>
          <a:p>
            <a:pPr>
              <a:defRPr/>
            </a:pPr>
            <a:r>
              <a:rPr lang="de-DE" sz="3200" b="1" dirty="0">
                <a:solidFill>
                  <a:srgbClr val="FF0000"/>
                </a:solidFill>
              </a:rPr>
              <a:t>rub Berlin GmbH</a:t>
            </a:r>
          </a:p>
        </p:txBody>
      </p:sp>
      <p:pic>
        <p:nvPicPr>
          <p:cNvPr id="21509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/>
          <p:cNvSpPr txBox="1"/>
          <p:nvPr/>
        </p:nvSpPr>
        <p:spPr>
          <a:xfrm>
            <a:off x="323528" y="4299480"/>
            <a:ext cx="8352928" cy="236988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 typeface="Symbol" pitchFamily="18" charset="2"/>
              <a:buChar char="®"/>
              <a:defRPr/>
            </a:pPr>
            <a:r>
              <a:rPr lang="de-DE" b="1" dirty="0">
                <a:solidFill>
                  <a:schemeClr val="tx1"/>
                </a:solidFill>
                <a:sym typeface="Symbol"/>
              </a:rPr>
              <a:t> </a:t>
            </a:r>
            <a:r>
              <a:rPr lang="de-DE" sz="1600" b="1" dirty="0">
                <a:solidFill>
                  <a:schemeClr val="tx1"/>
                </a:solidFill>
                <a:sym typeface="Symbol"/>
              </a:rPr>
              <a:t>Alle Produkte werden in güteüberwachten und </a:t>
            </a:r>
          </a:p>
          <a:p>
            <a:pPr>
              <a:defRPr/>
            </a:pPr>
            <a:r>
              <a:rPr lang="de-DE" sz="1600" b="1" dirty="0">
                <a:solidFill>
                  <a:schemeClr val="tx1"/>
                </a:solidFill>
                <a:sym typeface="Symbol"/>
              </a:rPr>
              <a:t>     zertifizierten Anlagen hergestellt und verarbeitet nach</a:t>
            </a:r>
          </a:p>
          <a:p>
            <a:pPr>
              <a:defRPr/>
            </a:pPr>
            <a:r>
              <a:rPr lang="de-DE" b="1" dirty="0">
                <a:solidFill>
                  <a:schemeClr val="tx1"/>
                </a:solidFill>
                <a:sym typeface="Symbol"/>
              </a:rPr>
              <a:t>                     </a:t>
            </a:r>
            <a:r>
              <a:rPr lang="de-DE" sz="2800" b="1" dirty="0">
                <a:solidFill>
                  <a:srgbClr val="FF0000"/>
                </a:solidFill>
                <a:sym typeface="Symbol"/>
              </a:rPr>
              <a:t>DIN EN ISO 9001: 2008</a:t>
            </a:r>
          </a:p>
          <a:p>
            <a:pPr>
              <a:buFont typeface="Symbol" pitchFamily="18" charset="2"/>
              <a:buChar char="®"/>
              <a:defRPr/>
            </a:pPr>
            <a:r>
              <a:rPr lang="de-DE" b="1" dirty="0">
                <a:solidFill>
                  <a:schemeClr val="tx1"/>
                </a:solidFill>
                <a:sym typeface="Symbol"/>
              </a:rPr>
              <a:t> </a:t>
            </a:r>
            <a:r>
              <a:rPr lang="de-DE" sz="1600" b="1" dirty="0">
                <a:solidFill>
                  <a:schemeClr val="tx1"/>
                </a:solidFill>
                <a:sym typeface="Symbol"/>
              </a:rPr>
              <a:t>Bei allen Produkten wird grundsätzlich Recyclingmaterial eingesetzt</a:t>
            </a:r>
          </a:p>
          <a:p>
            <a:pPr>
              <a:defRPr/>
            </a:pPr>
            <a:r>
              <a:rPr lang="de-DE" sz="1600" b="1" dirty="0">
                <a:solidFill>
                  <a:schemeClr val="tx1"/>
                </a:solidFill>
                <a:sym typeface="Symbol"/>
              </a:rPr>
              <a:t>     Der Anteil liegt zwischen 20 … 90 % Recyclingmaterial</a:t>
            </a:r>
          </a:p>
          <a:p>
            <a:pPr>
              <a:defRPr/>
            </a:pPr>
            <a:endParaRPr lang="de-DE" sz="1600" b="1" dirty="0">
              <a:solidFill>
                <a:schemeClr val="tx1"/>
              </a:solidFill>
              <a:sym typeface="Symbol"/>
            </a:endParaRPr>
          </a:p>
          <a:p>
            <a:pPr>
              <a:buFont typeface="Symbol" pitchFamily="18" charset="2"/>
              <a:buChar char="®"/>
              <a:defRPr/>
            </a:pPr>
            <a:r>
              <a:rPr lang="de-DE" sz="1600" b="1" dirty="0">
                <a:solidFill>
                  <a:schemeClr val="tx1"/>
                </a:solidFill>
                <a:sym typeface="Symbol"/>
              </a:rPr>
              <a:t> Grundsatz: Durch den Einsatz von Recyclingmaterial darf keine </a:t>
            </a:r>
          </a:p>
          <a:p>
            <a:pPr>
              <a:defRPr/>
            </a:pPr>
            <a:r>
              <a:rPr lang="de-DE" sz="1600" b="1" dirty="0">
                <a:solidFill>
                  <a:schemeClr val="tx1"/>
                </a:solidFill>
                <a:sym typeface="Symbol"/>
              </a:rPr>
              <a:t>     Beeinträchtigung der Qualität erfolgen</a:t>
            </a:r>
            <a:endParaRPr lang="de-DE" sz="1600" b="1" dirty="0">
              <a:solidFill>
                <a:schemeClr val="tx1"/>
              </a:solidFill>
            </a:endParaRPr>
          </a:p>
        </p:txBody>
      </p:sp>
      <p:grpSp>
        <p:nvGrpSpPr>
          <p:cNvPr id="21513" name="Gruppieren 16"/>
          <p:cNvGrpSpPr>
            <a:grpSpLocks/>
          </p:cNvGrpSpPr>
          <p:nvPr/>
        </p:nvGrpSpPr>
        <p:grpSpPr bwMode="auto">
          <a:xfrm>
            <a:off x="395288" y="1789113"/>
            <a:ext cx="8802687" cy="2144712"/>
            <a:chOff x="395536" y="1520296"/>
            <a:chExt cx="8802732" cy="2143301"/>
          </a:xfrm>
        </p:grpSpPr>
        <p:sp>
          <p:nvSpPr>
            <p:cNvPr id="6" name="Rechteck 5"/>
            <p:cNvSpPr/>
            <p:nvPr/>
          </p:nvSpPr>
          <p:spPr>
            <a:xfrm>
              <a:off x="395536" y="1521447"/>
              <a:ext cx="374441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  <a:sym typeface="Symbol"/>
                </a:rPr>
                <a:t> 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WAPOLENE®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5436096" y="1520296"/>
              <a:ext cx="2736304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  <a:sym typeface="Symbol"/>
                </a:rPr>
                <a:t> 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WAPET®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395536" y="2025336"/>
              <a:ext cx="374441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  <a:sym typeface="Symbol"/>
                </a:rPr>
                <a:t> 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WANYL®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5436096" y="2016458"/>
              <a:ext cx="3528392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  <a:sym typeface="Symbol"/>
                </a:rPr>
                <a:t> 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WAFLEX®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95536" y="2547148"/>
              <a:ext cx="374441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  <a:sym typeface="Symbol"/>
                </a:rPr>
                <a:t> 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WAPHALT®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5453852" y="2557010"/>
              <a:ext cx="374441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  <a:sym typeface="Symbol"/>
                </a:rPr>
                <a:t> 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WAWAX®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395536" y="3078822"/>
              <a:ext cx="8137194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  <a:sym typeface="Symbol"/>
                </a:rPr>
                <a:t> 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DUROFLEX® (WA-80®, </a:t>
              </a:r>
              <a:r>
                <a:rPr lang="de-DE" sz="3200" b="1" cap="all" dirty="0" err="1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Accorex</a:t>
              </a:r>
              <a:r>
                <a:rPr lang="de-DE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charset="0"/>
                </a:rPr>
                <a:t>)</a:t>
              </a:r>
            </a:p>
          </p:txBody>
        </p:sp>
      </p:grp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763689" y="0"/>
            <a:ext cx="482453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2531" name="Grafik 28" descr="LOGO-RUB_20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2411413" y="5229920"/>
            <a:ext cx="4464050" cy="647352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flatTx/>
          </a:bodyPr>
          <a:lstStyle/>
          <a:p>
            <a:pPr algn="ctr">
              <a:spcBef>
                <a:spcPts val="1200"/>
              </a:spcBef>
              <a:defRPr/>
            </a:pPr>
            <a:r>
              <a:rPr lang="de-DE" sz="3200" b="1" dirty="0">
                <a:latin typeface="Arial" charset="0"/>
              </a:rPr>
              <a:t>„DUROFLEX-Asphalt“</a:t>
            </a:r>
            <a:endParaRPr lang="de-DE" sz="3200" dirty="0">
              <a:latin typeface="Arial" charset="0"/>
            </a:endParaRPr>
          </a:p>
        </p:txBody>
      </p:sp>
      <p:pic>
        <p:nvPicPr>
          <p:cNvPr id="23557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8" name="Gruppieren 16"/>
          <p:cNvGrpSpPr>
            <a:grpSpLocks/>
          </p:cNvGrpSpPr>
          <p:nvPr/>
        </p:nvGrpSpPr>
        <p:grpSpPr bwMode="auto">
          <a:xfrm>
            <a:off x="612775" y="981075"/>
            <a:ext cx="8351838" cy="4248150"/>
            <a:chOff x="612775" y="701352"/>
            <a:chExt cx="8351838" cy="4248473"/>
          </a:xfrm>
        </p:grpSpPr>
        <p:sp>
          <p:nvSpPr>
            <p:cNvPr id="23559" name="AutoShape 11"/>
            <p:cNvSpPr>
              <a:spLocks noChangeArrowheads="1"/>
            </p:cNvSpPr>
            <p:nvPr/>
          </p:nvSpPr>
          <p:spPr bwMode="auto">
            <a:xfrm>
              <a:off x="5219700" y="3500438"/>
              <a:ext cx="901700" cy="1296987"/>
            </a:xfrm>
            <a:prstGeom prst="curvedLeftArrow">
              <a:avLst>
                <a:gd name="adj1" fmla="val 28768"/>
                <a:gd name="adj2" fmla="val 57535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560" name="AutoShape 7"/>
            <p:cNvSpPr>
              <a:spLocks noChangeArrowheads="1"/>
            </p:cNvSpPr>
            <p:nvPr/>
          </p:nvSpPr>
          <p:spPr bwMode="auto">
            <a:xfrm>
              <a:off x="2987675" y="3500438"/>
              <a:ext cx="936625" cy="1296987"/>
            </a:xfrm>
            <a:prstGeom prst="curvedRightArrow">
              <a:avLst>
                <a:gd name="adj1" fmla="val 27695"/>
                <a:gd name="adj2" fmla="val 55390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3503613" y="1512888"/>
              <a:ext cx="323850" cy="620712"/>
            </a:xfrm>
            <a:prstGeom prst="downArrow">
              <a:avLst>
                <a:gd name="adj1" fmla="val 50000"/>
                <a:gd name="adj2" fmla="val 4791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562" name="AutoShape 4"/>
            <p:cNvSpPr>
              <a:spLocks noChangeArrowheads="1"/>
            </p:cNvSpPr>
            <p:nvPr/>
          </p:nvSpPr>
          <p:spPr bwMode="auto">
            <a:xfrm>
              <a:off x="5256213" y="1511300"/>
              <a:ext cx="323850" cy="622300"/>
            </a:xfrm>
            <a:prstGeom prst="downArrow">
              <a:avLst>
                <a:gd name="adj1" fmla="val 50000"/>
                <a:gd name="adj2" fmla="val 48039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563" name="Text Box 5"/>
            <p:cNvSpPr txBox="1">
              <a:spLocks noChangeArrowheads="1"/>
            </p:cNvSpPr>
            <p:nvPr/>
          </p:nvSpPr>
          <p:spPr bwMode="auto">
            <a:xfrm>
              <a:off x="2824163" y="2303463"/>
              <a:ext cx="1676400" cy="620712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algn="ctr"/>
              <a:r>
                <a:rPr lang="de-DE" sz="2600" b="1"/>
                <a:t>duro</a:t>
              </a:r>
              <a:endParaRPr lang="de-DE"/>
            </a:p>
          </p:txBody>
        </p:sp>
        <p:sp>
          <p:nvSpPr>
            <p:cNvPr id="23564" name="Text Box 6"/>
            <p:cNvSpPr txBox="1">
              <a:spLocks noChangeArrowheads="1"/>
            </p:cNvSpPr>
            <p:nvPr/>
          </p:nvSpPr>
          <p:spPr bwMode="auto">
            <a:xfrm>
              <a:off x="2852738" y="3168650"/>
              <a:ext cx="1676400" cy="620713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algn="ctr"/>
              <a:r>
                <a:rPr lang="de-DE" sz="2600" b="1"/>
                <a:t>hart</a:t>
              </a:r>
            </a:p>
          </p:txBody>
        </p:sp>
        <p:sp>
          <p:nvSpPr>
            <p:cNvPr id="23565" name="Text Box 9"/>
            <p:cNvSpPr txBox="1">
              <a:spLocks noChangeArrowheads="1"/>
            </p:cNvSpPr>
            <p:nvPr/>
          </p:nvSpPr>
          <p:spPr bwMode="auto">
            <a:xfrm>
              <a:off x="4572000" y="2303463"/>
              <a:ext cx="1676400" cy="620712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algn="ctr"/>
              <a:r>
                <a:rPr lang="de-DE" sz="2600" b="1"/>
                <a:t>flexibel</a:t>
              </a:r>
              <a:endParaRPr lang="de-DE"/>
            </a:p>
          </p:txBody>
        </p:sp>
        <p:sp>
          <p:nvSpPr>
            <p:cNvPr id="23566" name="Text Box 10"/>
            <p:cNvSpPr txBox="1">
              <a:spLocks noChangeArrowheads="1"/>
            </p:cNvSpPr>
            <p:nvPr/>
          </p:nvSpPr>
          <p:spPr bwMode="auto">
            <a:xfrm>
              <a:off x="4624388" y="3168650"/>
              <a:ext cx="1676400" cy="620713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algn="ctr"/>
              <a:r>
                <a:rPr lang="de-DE" sz="2200" b="1"/>
                <a:t>elastisch</a:t>
              </a:r>
              <a:endParaRPr lang="de-DE"/>
            </a:p>
          </p:txBody>
        </p:sp>
        <p:sp>
          <p:nvSpPr>
            <p:cNvPr id="23567" name="Text Box 13"/>
            <p:cNvSpPr txBox="1">
              <a:spLocks noChangeArrowheads="1"/>
            </p:cNvSpPr>
            <p:nvPr/>
          </p:nvSpPr>
          <p:spPr bwMode="auto">
            <a:xfrm>
              <a:off x="612775" y="4110038"/>
              <a:ext cx="237490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sym typeface="Wingdings" pitchFamily="2" charset="2"/>
                </a:rPr>
                <a:t> </a:t>
              </a:r>
              <a:r>
                <a:rPr lang="de-DE" sz="2400" b="1">
                  <a:sym typeface="Wingdings" pitchFamily="2" charset="2"/>
                </a:rPr>
                <a:t>hart im</a:t>
              </a:r>
            </a:p>
            <a:p>
              <a:r>
                <a:rPr lang="de-DE" sz="2400" b="1">
                  <a:sym typeface="Wingdings" pitchFamily="2" charset="2"/>
                </a:rPr>
                <a:t>    Sommer</a:t>
              </a:r>
              <a:endParaRPr lang="de-DE" sz="2400" b="1"/>
            </a:p>
          </p:txBody>
        </p:sp>
        <p:sp>
          <p:nvSpPr>
            <p:cNvPr id="23568" name="Text Box 14"/>
            <p:cNvSpPr txBox="1">
              <a:spLocks noChangeArrowheads="1"/>
            </p:cNvSpPr>
            <p:nvPr/>
          </p:nvSpPr>
          <p:spPr bwMode="auto">
            <a:xfrm>
              <a:off x="6337300" y="4119563"/>
              <a:ext cx="2627313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sym typeface="Wingdings" pitchFamily="2" charset="2"/>
                </a:rPr>
                <a:t> </a:t>
              </a:r>
              <a:r>
                <a:rPr lang="de-DE" sz="2400" b="1">
                  <a:sym typeface="Wingdings" pitchFamily="2" charset="2"/>
                </a:rPr>
                <a:t>bleibt flexibel </a:t>
              </a:r>
            </a:p>
            <a:p>
              <a:r>
                <a:rPr lang="de-DE" sz="2400" b="1">
                  <a:sym typeface="Wingdings" pitchFamily="2" charset="2"/>
                </a:rPr>
                <a:t>    im Winter</a:t>
              </a:r>
              <a:endParaRPr lang="de-DE" sz="2400" b="1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2267744" y="701352"/>
              <a:ext cx="4536504" cy="855439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flatTx/>
            </a:bodyPr>
            <a:lstStyle/>
            <a:p>
              <a:pPr algn="ctr">
                <a:defRPr/>
              </a:pPr>
              <a:r>
                <a:rPr lang="de-DE" sz="4800" b="1" dirty="0">
                  <a:solidFill>
                    <a:srgbClr val="FF0000"/>
                  </a:solidFill>
                </a:rPr>
                <a:t>DUROFLEX®</a:t>
              </a:r>
            </a:p>
          </p:txBody>
        </p:sp>
      </p:grp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684213" y="981075"/>
            <a:ext cx="79914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de-DE" sz="1400" b="1" u="sng">
                <a:ea typeface="Calibri" pitchFamily="34" charset="0"/>
                <a:cs typeface="Arial" pitchFamily="34" charset="0"/>
              </a:rPr>
              <a:t>Project :</a:t>
            </a:r>
            <a:r>
              <a:rPr lang="de-DE" sz="1400" b="1">
                <a:ea typeface="Calibri" pitchFamily="34" charset="0"/>
                <a:cs typeface="Arial" pitchFamily="34" charset="0"/>
              </a:rPr>
              <a:t> Bundesstrasse  B1/B5 , Berlin Germany September 1997</a:t>
            </a:r>
            <a:endParaRPr lang="de-DE" sz="600">
              <a:ea typeface="Calibri" pitchFamily="34" charset="0"/>
              <a:cs typeface="Arial" pitchFamily="34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Arial" pitchFamily="34" charset="0"/>
              </a:rPr>
              <a:t>renewing after 5 years</a:t>
            </a:r>
            <a:endParaRPr lang="de-DE" sz="1200">
              <a:ea typeface="Calibri" pitchFamily="34" charset="0"/>
              <a:cs typeface="Arial" pitchFamily="34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ea typeface="Calibri" pitchFamily="34" charset="0"/>
                <a:cs typeface="Arial" pitchFamily="34" charset="0"/>
              </a:rPr>
              <a:t>renewing works:</a:t>
            </a:r>
            <a:endParaRPr lang="de-DE" sz="1200">
              <a:ea typeface="Calibri" pitchFamily="34" charset="0"/>
              <a:cs typeface="Arial" pitchFamily="34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Arial" pitchFamily="34" charset="0"/>
              </a:rPr>
              <a:t>first layer (upper layer) </a:t>
            </a:r>
            <a:r>
              <a:rPr lang="en-US" sz="1200">
                <a:ea typeface="Calibri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200">
                <a:ea typeface="Calibri" pitchFamily="34" charset="0"/>
                <a:cs typeface="Arial" pitchFamily="34" charset="0"/>
              </a:rPr>
              <a:t>  </a:t>
            </a:r>
            <a:r>
              <a:rPr lang="en-US" sz="1200">
                <a:ea typeface="Calibri" pitchFamily="34" charset="0"/>
                <a:cs typeface="Arial" pitchFamily="34" charset="0"/>
                <a:sym typeface="Wingdings" pitchFamily="2" charset="2"/>
              </a:rPr>
              <a:t>“asphalt composition : SMA 0/11 S”, bitumen grade 50/70 + 0,8 Mass.% Duroflex</a:t>
            </a:r>
            <a:endParaRPr lang="de-DE" sz="1100">
              <a:ea typeface="Calibri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100406"/>
            <a:ext cx="3672408" cy="269674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 eaLnBrk="0" hangingPunct="0">
              <a:tabLst>
                <a:tab pos="5207000" algn="l"/>
              </a:tabLst>
            </a:pPr>
            <a:endParaRPr lang="de-DE"/>
          </a:p>
        </p:txBody>
      </p:sp>
      <p:pic>
        <p:nvPicPr>
          <p:cNvPr id="6" name="Grafik 5" descr="C:\Users\rub Berlin GmbH\Desktop\Bilder B1\DSC00748.JPG"/>
          <p:cNvPicPr/>
          <p:nvPr/>
        </p:nvPicPr>
        <p:blipFill>
          <a:blip r:embed="rId5" cstate="print"/>
          <a:srcRect l="20356" b="16667"/>
          <a:stretch>
            <a:fillRect/>
          </a:stretch>
        </p:blipFill>
        <p:spPr bwMode="auto">
          <a:xfrm>
            <a:off x="4589756" y="3356992"/>
            <a:ext cx="4320480" cy="316835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4583" name="Textfeld 6"/>
          <p:cNvSpPr txBox="1">
            <a:spLocks noChangeArrowheads="1"/>
          </p:cNvSpPr>
          <p:nvPr/>
        </p:nvSpPr>
        <p:spPr bwMode="auto">
          <a:xfrm>
            <a:off x="4500563" y="2636838"/>
            <a:ext cx="4643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u="sng"/>
              <a:t>Project :</a:t>
            </a:r>
            <a:r>
              <a:rPr lang="en-US" sz="1400" b="1"/>
              <a:t> Bundesstrasse  B1/B5 , Berlin Germany March 2012</a:t>
            </a:r>
            <a:endParaRPr lang="de-DE" sz="1400"/>
          </a:p>
          <a:p>
            <a:r>
              <a:rPr lang="en-US" sz="1100"/>
              <a:t> </a:t>
            </a:r>
            <a:r>
              <a:rPr lang="en-US" sz="1200" b="1">
                <a:solidFill>
                  <a:srgbClr val="FF0000"/>
                </a:solidFill>
              </a:rPr>
              <a:t>without repair works from September 1997 until March 2012</a:t>
            </a:r>
            <a:endParaRPr lang="de-DE" sz="1200"/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323850" y="404813"/>
            <a:ext cx="5903913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en-US" sz="1400" b="1" u="sng">
                <a:ea typeface="Calibri" pitchFamily="34" charset="0"/>
                <a:cs typeface="Times New Roman" pitchFamily="18" charset="0"/>
              </a:rPr>
              <a:t>Project: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  Autobahn A 111, Germany September 1997</a:t>
            </a:r>
            <a:endParaRPr lang="de-DE" sz="1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maintenance after 7 years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ea typeface="Calibri" pitchFamily="34" charset="0"/>
                <a:cs typeface="Times New Roman" pitchFamily="18" charset="0"/>
              </a:rPr>
              <a:t>renewing works: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first layer (upper layer)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200"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“asphalt composition : SMA 0/11 S”, bitumen </a:t>
            </a: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grade 50/70 + 0,8 Mass.% Duroflex</a:t>
            </a:r>
            <a:endParaRPr lang="de-DE" sz="1100"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8369" name="Bild 1" descr="PIC00637"/>
          <p:cNvPicPr>
            <a:picLocks noChangeAspect="1" noChangeArrowheads="1"/>
          </p:cNvPicPr>
          <p:nvPr/>
        </p:nvPicPr>
        <p:blipFill>
          <a:blip r:embed="rId4" cstate="print"/>
          <a:srcRect t="5310" b="9293"/>
          <a:stretch>
            <a:fillRect/>
          </a:stretch>
        </p:blipFill>
        <p:spPr bwMode="auto">
          <a:xfrm>
            <a:off x="395535" y="1773797"/>
            <a:ext cx="3861479" cy="23752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endParaRPr lang="de-DE"/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4284663" y="3205163"/>
            <a:ext cx="45354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en-US" sz="1400" b="1" u="sng">
                <a:ea typeface="Calibri" pitchFamily="34" charset="0"/>
                <a:cs typeface="Times New Roman" pitchFamily="18" charset="0"/>
              </a:rPr>
              <a:t>Project: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  Autobahn A 111, Germany March 2012</a:t>
            </a:r>
            <a:endParaRPr lang="de-DE" sz="14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without repair works from September 1997 until March 2012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endParaRPr lang="de-DE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8372" name="Grafik 7" descr="IMG_0147.JPG"/>
          <p:cNvPicPr>
            <a:picLocks noChangeAspect="1" noChangeArrowheads="1"/>
          </p:cNvPicPr>
          <p:nvPr/>
        </p:nvPicPr>
        <p:blipFill>
          <a:blip r:embed="rId5" cstate="print"/>
          <a:srcRect t="8861" b="8858"/>
          <a:stretch>
            <a:fillRect/>
          </a:stretch>
        </p:blipFill>
        <p:spPr bwMode="auto">
          <a:xfrm>
            <a:off x="4355976" y="3861048"/>
            <a:ext cx="4325805" cy="26642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endParaRPr lang="de-DE"/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rafik 28" descr="LOGO-RUB_201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15888"/>
            <a:ext cx="2006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66725" y="333375"/>
            <a:ext cx="63373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en-US" sz="1400" b="1" u="sng">
                <a:ea typeface="Calibri" pitchFamily="34" charset="0"/>
                <a:cs typeface="Times New Roman" pitchFamily="18" charset="0"/>
              </a:rPr>
              <a:t>Project:</a:t>
            </a:r>
            <a:r>
              <a:rPr lang="en-US" sz="1400" b="1">
                <a:ea typeface="Calibri" pitchFamily="34" charset="0"/>
                <a:cs typeface="Times New Roman" pitchFamily="18" charset="0"/>
              </a:rPr>
              <a:t> Industry Road  in Beijing , Beijing China, June 2003</a:t>
            </a:r>
            <a:endParaRPr lang="de-DE" sz="6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repair works every 5…6 month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ea typeface="Calibri" pitchFamily="34" charset="0"/>
                <a:cs typeface="Times New Roman" pitchFamily="18" charset="0"/>
              </a:rPr>
              <a:t>renewing works:</a:t>
            </a:r>
            <a:endParaRPr lang="de-DE" sz="12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>
                <a:ea typeface="Calibri" pitchFamily="34" charset="0"/>
                <a:cs typeface="Times New Roman" pitchFamily="18" charset="0"/>
              </a:rPr>
              <a:t>first layer (upper layer)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200"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>
                <a:ea typeface="Calibri" pitchFamily="34" charset="0"/>
                <a:cs typeface="Times New Roman" pitchFamily="18" charset="0"/>
                <a:sym typeface="Wingdings" pitchFamily="2" charset="2"/>
              </a:rPr>
              <a:t>“asphalt composition : AC 10-1, bitumen grade AH-90 + 0,8 Mass.% Duroflex</a:t>
            </a:r>
            <a:endParaRPr lang="de-DE" sz="1100"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9393" name="Bild 2" descr="gestopfte Schlaglöcher nah"/>
          <p:cNvPicPr>
            <a:picLocks noChangeAspect="1" noChangeArrowheads="1"/>
          </p:cNvPicPr>
          <p:nvPr/>
        </p:nvPicPr>
        <p:blipFill>
          <a:blip r:embed="rId4" cstate="print"/>
          <a:srcRect t="9225" b="18819"/>
          <a:stretch>
            <a:fillRect/>
          </a:stretch>
        </p:blipFill>
        <p:spPr bwMode="auto">
          <a:xfrm>
            <a:off x="395536" y="1484784"/>
            <a:ext cx="4091978" cy="252028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endParaRPr lang="de-DE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4573588" y="3297238"/>
            <a:ext cx="43195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r>
              <a:rPr lang="en-US" sz="1400" b="1">
                <a:ea typeface="Calibri" pitchFamily="34" charset="0"/>
                <a:cs typeface="Times New Roman" pitchFamily="18" charset="0"/>
              </a:rPr>
              <a:t>Project: Industry Road in Beijing, Beijing China, October 2012</a:t>
            </a:r>
            <a:endParaRPr lang="de-DE" sz="6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5207000" algn="l"/>
              </a:tabLst>
            </a:pPr>
            <a:r>
              <a:rPr lang="en-US" sz="1200" b="1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without repair works from June 2003 until October 2012</a:t>
            </a:r>
            <a:endParaRPr lang="de-DE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9396" name="Bild 3" descr="Fußgängerüberweg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 l="4739" r="10542" b="20789"/>
          <a:stretch>
            <a:fillRect/>
          </a:stretch>
        </p:blipFill>
        <p:spPr bwMode="auto">
          <a:xfrm>
            <a:off x="4572000" y="4077072"/>
            <a:ext cx="4208890" cy="25922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5207000" algn="l"/>
              </a:tabLst>
            </a:pPr>
            <a:endParaRPr lang="de-DE"/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seln">
  <a:themeElements>
    <a:clrScheme name="Kapseln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el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eln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n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n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n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n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1119</Words>
  <Application>Microsoft Office PowerPoint</Application>
  <PresentationFormat>On-screen Show (4:3)</PresentationFormat>
  <Paragraphs>251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Wingdings</vt:lpstr>
      <vt:lpstr>Calibri</vt:lpstr>
      <vt:lpstr>Times New Roman</vt:lpstr>
      <vt:lpstr>Symbol</vt:lpstr>
      <vt:lpstr>宋体</vt:lpstr>
      <vt:lpstr>Arial Unicode MS</vt:lpstr>
      <vt:lpstr>Kapseln</vt:lpstr>
      <vt:lpstr>Microsoft Office Excel-Diagramm</vt:lpstr>
      <vt:lpstr>Microsoft Word Picture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VIELEN DANK FÜR IHRE AUFMERKSAMKEIT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 Berlin GmbH</dc:title>
  <dc:creator>Wagner</dc:creator>
  <cp:lastModifiedBy>Eberhard J. Trempel</cp:lastModifiedBy>
  <cp:revision>106</cp:revision>
  <dcterms:created xsi:type="dcterms:W3CDTF">2005-12-10T14:30:59Z</dcterms:created>
  <dcterms:modified xsi:type="dcterms:W3CDTF">2013-07-01T16:01:12Z</dcterms:modified>
</cp:coreProperties>
</file>