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3" r:id="rId4"/>
    <p:sldId id="265" r:id="rId5"/>
    <p:sldId id="264" r:id="rId6"/>
    <p:sldId id="258" r:id="rId7"/>
    <p:sldId id="259" r:id="rId8"/>
    <p:sldId id="260" r:id="rId9"/>
    <p:sldId id="261" r:id="rId10"/>
    <p:sldId id="262" r:id="rId11"/>
  </p:sldIdLst>
  <p:sldSz cx="9144000" cy="6858000" type="screen4x3"/>
  <p:notesSz cx="4565650"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96" y="-84"/>
      </p:cViewPr>
      <p:guideLst>
        <p:guide orient="horz" pos="2160"/>
        <p:guide orient="horz" pos="4020"/>
        <p:guide orient="horz" pos="255"/>
        <p:guide orient="horz" pos="890"/>
        <p:guide orient="horz" pos="3566"/>
        <p:guide pos="2880"/>
        <p:guide pos="294"/>
        <p:guide pos="5511"/>
      </p:guideLst>
    </p:cSldViewPr>
  </p:slideViewPr>
  <p:notesTextViewPr>
    <p:cViewPr>
      <p:scale>
        <a:sx n="100" d="100"/>
        <a:sy n="100" d="100"/>
      </p:scale>
      <p:origin x="0" y="0"/>
    </p:cViewPr>
  </p:notesTextViewPr>
  <p:sorterViewPr>
    <p:cViewPr>
      <p:scale>
        <a:sx n="100" d="100"/>
        <a:sy n="100"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978448" cy="339884"/>
          </a:xfrm>
          <a:prstGeom prst="rect">
            <a:avLst/>
          </a:prstGeom>
        </p:spPr>
        <p:txBody>
          <a:bodyPr vert="horz" lIns="64932" tIns="32466" rIns="64932" bIns="32466" rtlCol="0"/>
          <a:lstStyle>
            <a:lvl1pPr algn="l">
              <a:defRPr sz="900"/>
            </a:lvl1pPr>
          </a:lstStyle>
          <a:p>
            <a:endParaRPr lang="de-DE"/>
          </a:p>
        </p:txBody>
      </p:sp>
      <p:sp>
        <p:nvSpPr>
          <p:cNvPr id="3" name="Datumsplatzhalter 2"/>
          <p:cNvSpPr>
            <a:spLocks noGrp="1"/>
          </p:cNvSpPr>
          <p:nvPr>
            <p:ph type="dt" sz="quarter" idx="1"/>
          </p:nvPr>
        </p:nvSpPr>
        <p:spPr>
          <a:xfrm>
            <a:off x="2586145" y="0"/>
            <a:ext cx="1978448" cy="339884"/>
          </a:xfrm>
          <a:prstGeom prst="rect">
            <a:avLst/>
          </a:prstGeom>
        </p:spPr>
        <p:txBody>
          <a:bodyPr vert="horz" lIns="64932" tIns="32466" rIns="64932" bIns="32466" rtlCol="0"/>
          <a:lstStyle>
            <a:lvl1pPr algn="r">
              <a:defRPr sz="900"/>
            </a:lvl1pPr>
          </a:lstStyle>
          <a:p>
            <a:fld id="{DFA39083-3864-41F8-9641-27C79CA3A317}" type="datetime1">
              <a:rPr lang="de-DE" smtClean="0"/>
              <a:pPr/>
              <a:t>11.06.2010</a:t>
            </a:fld>
            <a:endParaRPr lang="de-DE"/>
          </a:p>
        </p:txBody>
      </p:sp>
      <p:sp>
        <p:nvSpPr>
          <p:cNvPr id="4" name="Fußzeilenplatzhalter 3"/>
          <p:cNvSpPr>
            <a:spLocks noGrp="1"/>
          </p:cNvSpPr>
          <p:nvPr>
            <p:ph type="ftr" sz="quarter" idx="2"/>
          </p:nvPr>
        </p:nvSpPr>
        <p:spPr>
          <a:xfrm>
            <a:off x="0" y="6456611"/>
            <a:ext cx="1978448" cy="339884"/>
          </a:xfrm>
          <a:prstGeom prst="rect">
            <a:avLst/>
          </a:prstGeom>
        </p:spPr>
        <p:txBody>
          <a:bodyPr vert="horz" lIns="64932" tIns="32466" rIns="64932" bIns="32466" rtlCol="0" anchor="b"/>
          <a:lstStyle>
            <a:lvl1pPr algn="l">
              <a:defRPr sz="900"/>
            </a:lvl1pPr>
          </a:lstStyle>
          <a:p>
            <a:endParaRPr lang="de-DE"/>
          </a:p>
        </p:txBody>
      </p:sp>
      <p:sp>
        <p:nvSpPr>
          <p:cNvPr id="5" name="Foliennummernplatzhalter 4"/>
          <p:cNvSpPr>
            <a:spLocks noGrp="1"/>
          </p:cNvSpPr>
          <p:nvPr>
            <p:ph type="sldNum" sz="quarter" idx="3"/>
          </p:nvPr>
        </p:nvSpPr>
        <p:spPr>
          <a:xfrm>
            <a:off x="2586145" y="6456611"/>
            <a:ext cx="1978448" cy="339884"/>
          </a:xfrm>
          <a:prstGeom prst="rect">
            <a:avLst/>
          </a:prstGeom>
        </p:spPr>
        <p:txBody>
          <a:bodyPr vert="horz" lIns="64932" tIns="32466" rIns="64932" bIns="32466" rtlCol="0" anchor="b"/>
          <a:lstStyle>
            <a:lvl1pPr algn="r">
              <a:defRPr sz="900"/>
            </a:lvl1pPr>
          </a:lstStyle>
          <a:p>
            <a:fld id="{C079D8FA-DE7A-4560-9374-7FAB6099DDF9}" type="slidenum">
              <a:rPr lang="de-DE" smtClean="0"/>
              <a:pPr/>
              <a:t>‹Nr.›</a:t>
            </a:fld>
            <a:endParaRPr lang="de-D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978448" cy="339884"/>
          </a:xfrm>
          <a:prstGeom prst="rect">
            <a:avLst/>
          </a:prstGeom>
        </p:spPr>
        <p:txBody>
          <a:bodyPr vert="horz" lIns="64932" tIns="32466" rIns="64932" bIns="32466" rtlCol="0"/>
          <a:lstStyle>
            <a:lvl1pPr algn="l">
              <a:defRPr sz="900"/>
            </a:lvl1pPr>
          </a:lstStyle>
          <a:p>
            <a:endParaRPr lang="de-DE"/>
          </a:p>
        </p:txBody>
      </p:sp>
      <p:sp>
        <p:nvSpPr>
          <p:cNvPr id="3" name="Datumsplatzhalter 2"/>
          <p:cNvSpPr>
            <a:spLocks noGrp="1"/>
          </p:cNvSpPr>
          <p:nvPr>
            <p:ph type="dt" idx="1"/>
          </p:nvPr>
        </p:nvSpPr>
        <p:spPr>
          <a:xfrm>
            <a:off x="2586145" y="0"/>
            <a:ext cx="1978448" cy="339884"/>
          </a:xfrm>
          <a:prstGeom prst="rect">
            <a:avLst/>
          </a:prstGeom>
        </p:spPr>
        <p:txBody>
          <a:bodyPr vert="horz" lIns="64932" tIns="32466" rIns="64932" bIns="32466" rtlCol="0"/>
          <a:lstStyle>
            <a:lvl1pPr algn="r">
              <a:defRPr sz="900"/>
            </a:lvl1pPr>
          </a:lstStyle>
          <a:p>
            <a:fld id="{0E8EF429-0985-4994-BA01-B7ED0180EC12}" type="datetime1">
              <a:rPr lang="de-DE" smtClean="0"/>
              <a:pPr/>
              <a:t>11.06.2010</a:t>
            </a:fld>
            <a:endParaRPr lang="de-DE"/>
          </a:p>
        </p:txBody>
      </p:sp>
      <p:sp>
        <p:nvSpPr>
          <p:cNvPr id="4" name="Folienbildplatzhalter 3"/>
          <p:cNvSpPr>
            <a:spLocks noGrp="1" noRot="1" noChangeAspect="1"/>
          </p:cNvSpPr>
          <p:nvPr>
            <p:ph type="sldImg" idx="2"/>
          </p:nvPr>
        </p:nvSpPr>
        <p:spPr>
          <a:xfrm>
            <a:off x="584200" y="509588"/>
            <a:ext cx="3397250" cy="2549525"/>
          </a:xfrm>
          <a:prstGeom prst="rect">
            <a:avLst/>
          </a:prstGeom>
          <a:noFill/>
          <a:ln w="12700">
            <a:solidFill>
              <a:prstClr val="black"/>
            </a:solidFill>
          </a:ln>
        </p:spPr>
        <p:txBody>
          <a:bodyPr vert="horz" lIns="64932" tIns="32466" rIns="64932" bIns="32466" rtlCol="0" anchor="ctr"/>
          <a:lstStyle/>
          <a:p>
            <a:endParaRPr lang="de-DE"/>
          </a:p>
        </p:txBody>
      </p:sp>
      <p:sp>
        <p:nvSpPr>
          <p:cNvPr id="5" name="Notizenplatzhalter 4"/>
          <p:cNvSpPr>
            <a:spLocks noGrp="1"/>
          </p:cNvSpPr>
          <p:nvPr>
            <p:ph type="body" sz="quarter" idx="3"/>
          </p:nvPr>
        </p:nvSpPr>
        <p:spPr>
          <a:xfrm>
            <a:off x="456565" y="3228896"/>
            <a:ext cx="3652520" cy="3058954"/>
          </a:xfrm>
          <a:prstGeom prst="rect">
            <a:avLst/>
          </a:prstGeom>
        </p:spPr>
        <p:txBody>
          <a:bodyPr vert="horz" lIns="64932" tIns="32466" rIns="64932" bIns="3246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611"/>
            <a:ext cx="1978448" cy="339884"/>
          </a:xfrm>
          <a:prstGeom prst="rect">
            <a:avLst/>
          </a:prstGeom>
        </p:spPr>
        <p:txBody>
          <a:bodyPr vert="horz" lIns="64932" tIns="32466" rIns="64932" bIns="32466" rtlCol="0" anchor="b"/>
          <a:lstStyle>
            <a:lvl1pPr algn="l">
              <a:defRPr sz="900"/>
            </a:lvl1pPr>
          </a:lstStyle>
          <a:p>
            <a:endParaRPr lang="de-DE"/>
          </a:p>
        </p:txBody>
      </p:sp>
      <p:sp>
        <p:nvSpPr>
          <p:cNvPr id="7" name="Foliennummernplatzhalter 6"/>
          <p:cNvSpPr>
            <a:spLocks noGrp="1"/>
          </p:cNvSpPr>
          <p:nvPr>
            <p:ph type="sldNum" sz="quarter" idx="5"/>
          </p:nvPr>
        </p:nvSpPr>
        <p:spPr>
          <a:xfrm>
            <a:off x="2586145" y="6456611"/>
            <a:ext cx="1978448" cy="339884"/>
          </a:xfrm>
          <a:prstGeom prst="rect">
            <a:avLst/>
          </a:prstGeom>
        </p:spPr>
        <p:txBody>
          <a:bodyPr vert="horz" lIns="64932" tIns="32466" rIns="64932" bIns="32466" rtlCol="0" anchor="b"/>
          <a:lstStyle>
            <a:lvl1pPr algn="r">
              <a:defRPr sz="900"/>
            </a:lvl1pPr>
          </a:lstStyle>
          <a:p>
            <a:fld id="{4EF480CA-8659-4537-829D-D2D17A8A206C}" type="slidenum">
              <a:rPr lang="de-DE" smtClean="0"/>
              <a:pPr/>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Unternehmerreise der IHK Ostbrandenburg </a:t>
            </a:r>
            <a:endParaRPr lang="de-DE"/>
          </a:p>
        </p:txBody>
      </p:sp>
      <p:sp>
        <p:nvSpPr>
          <p:cNvPr id="6" name="Foliennummernplatzhalter 5"/>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Unternehmerreise der IHK Ostbrandenburg </a:t>
            </a:r>
            <a:endParaRPr lang="de-DE"/>
          </a:p>
        </p:txBody>
      </p:sp>
      <p:sp>
        <p:nvSpPr>
          <p:cNvPr id="6" name="Foliennummernplatzhalter 5"/>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Unternehmerreise der IHK Ostbrandenburg </a:t>
            </a:r>
            <a:endParaRPr lang="de-DE"/>
          </a:p>
        </p:txBody>
      </p:sp>
      <p:sp>
        <p:nvSpPr>
          <p:cNvPr id="6" name="Foliennummernplatzhalter 5"/>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Unternehmerreise der IHK Ostbrandenburg </a:t>
            </a:r>
            <a:endParaRPr lang="de-DE"/>
          </a:p>
        </p:txBody>
      </p:sp>
      <p:sp>
        <p:nvSpPr>
          <p:cNvPr id="6" name="Foliennummernplatzhalter 5"/>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Unternehmerreise der IHK Ostbrandenburg </a:t>
            </a:r>
            <a:endParaRPr lang="de-DE"/>
          </a:p>
        </p:txBody>
      </p:sp>
      <p:sp>
        <p:nvSpPr>
          <p:cNvPr id="6" name="Foliennummernplatzhalter 5"/>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Unternehmerreise der IHK Ostbrandenburg </a:t>
            </a:r>
            <a:endParaRPr lang="de-DE"/>
          </a:p>
        </p:txBody>
      </p:sp>
      <p:sp>
        <p:nvSpPr>
          <p:cNvPr id="7" name="Foliennummernplatzhalter 6"/>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Unternehmerreise der IHK Ostbrandenburg </a:t>
            </a:r>
            <a:endParaRPr lang="de-DE"/>
          </a:p>
        </p:txBody>
      </p:sp>
      <p:sp>
        <p:nvSpPr>
          <p:cNvPr id="9" name="Foliennummernplatzhalter 8"/>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Unternehmerreise der IHK Ostbrandenburg </a:t>
            </a:r>
            <a:endParaRPr lang="de-DE"/>
          </a:p>
        </p:txBody>
      </p:sp>
      <p:sp>
        <p:nvSpPr>
          <p:cNvPr id="5" name="Foliennummernplatzhalter 4"/>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124200" y="6357958"/>
            <a:ext cx="2895600" cy="365125"/>
          </a:xfrm>
        </p:spPr>
        <p:txBody>
          <a:bodyPr/>
          <a:lstStyle>
            <a:lvl1pPr>
              <a:defRPr lang="de-DE" sz="1000" b="1" smtClean="0">
                <a:solidFill>
                  <a:schemeClr val="tx1"/>
                </a:solidFill>
              </a:defRPr>
            </a:lvl1pPr>
          </a:lstStyle>
          <a:p>
            <a:r>
              <a:rPr lang="de-DE" smtClean="0"/>
              <a:t>Unternehmerreise der IHK Ostbrandenburg </a:t>
            </a:r>
            <a:endParaRPr lang="de-DE" dirty="0"/>
          </a:p>
        </p:txBody>
      </p:sp>
      <p:pic>
        <p:nvPicPr>
          <p:cNvPr id="5" name="Grafik 4" descr="StemmeAG_ws.jpg"/>
          <p:cNvPicPr>
            <a:picLocks noChangeAspect="1"/>
          </p:cNvPicPr>
          <p:nvPr userDrawn="1"/>
        </p:nvPicPr>
        <p:blipFill>
          <a:blip r:embed="rId2" cstate="print"/>
          <a:stretch>
            <a:fillRect/>
          </a:stretch>
        </p:blipFill>
        <p:spPr>
          <a:xfrm>
            <a:off x="6900892" y="6376246"/>
            <a:ext cx="1840230" cy="278130"/>
          </a:xfrm>
          <a:prstGeom prst="rect">
            <a:avLst/>
          </a:prstGeom>
        </p:spPr>
      </p:pic>
      <p:pic>
        <p:nvPicPr>
          <p:cNvPr id="7" name="Grafik 6" descr="spiceCon-Logo.jpg"/>
          <p:cNvPicPr>
            <a:picLocks noChangeAspect="1"/>
          </p:cNvPicPr>
          <p:nvPr userDrawn="1"/>
        </p:nvPicPr>
        <p:blipFill>
          <a:blip r:embed="rId3" cstate="print"/>
          <a:stretch>
            <a:fillRect/>
          </a:stretch>
        </p:blipFill>
        <p:spPr>
          <a:xfrm>
            <a:off x="466725" y="6381750"/>
            <a:ext cx="1310640" cy="3429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Unternehmerreise der IHK Ostbrandenburg </a:t>
            </a:r>
            <a:endParaRPr lang="de-DE"/>
          </a:p>
        </p:txBody>
      </p:sp>
      <p:sp>
        <p:nvSpPr>
          <p:cNvPr id="7" name="Foliennummernplatzhalter 6"/>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Unternehmerreise der IHK Ostbrandenburg </a:t>
            </a:r>
            <a:endParaRPr lang="de-DE"/>
          </a:p>
        </p:txBody>
      </p:sp>
      <p:sp>
        <p:nvSpPr>
          <p:cNvPr id="7" name="Foliennummernplatzhalter 6"/>
          <p:cNvSpPr>
            <a:spLocks noGrp="1"/>
          </p:cNvSpPr>
          <p:nvPr>
            <p:ph type="sldNum" sz="quarter" idx="12"/>
          </p:nvPr>
        </p:nvSpPr>
        <p:spPr/>
        <p:txBody>
          <a:bodyPr/>
          <a:lstStyle/>
          <a:p>
            <a:fld id="{BB6B9237-92DB-41E1-ABB6-143FA76B251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Unternehmerreise der IHK Ostbrandenburg </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9237-92DB-41E1-ABB6-143FA76B251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wmf"/><Relationship Id="rId7"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1409700"/>
            <a:ext cx="7620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7411" y="404813"/>
            <a:ext cx="3549177" cy="584775"/>
          </a:xfrm>
          <a:prstGeom prst="rect">
            <a:avLst/>
          </a:prstGeom>
          <a:noFill/>
        </p:spPr>
        <p:txBody>
          <a:bodyPr wrap="square" rtlCol="0">
            <a:spAutoFit/>
          </a:bodyPr>
          <a:lstStyle/>
          <a:p>
            <a:pPr algn="ctr"/>
            <a:r>
              <a:rPr lang="de-DE" b="1" dirty="0" smtClean="0">
                <a:solidFill>
                  <a:srgbClr val="FF0000"/>
                </a:solidFill>
              </a:rPr>
              <a:t>S15</a:t>
            </a:r>
          </a:p>
          <a:p>
            <a:pPr algn="ctr"/>
            <a:r>
              <a:rPr lang="de-DE" sz="1400" dirty="0" smtClean="0"/>
              <a:t>Technische Daten</a:t>
            </a:r>
            <a:endParaRPr lang="de-DE" sz="1400" dirty="0"/>
          </a:p>
        </p:txBody>
      </p:sp>
      <p:graphicFrame>
        <p:nvGraphicFramePr>
          <p:cNvPr id="3" name="Tabelle 2"/>
          <p:cNvGraphicFramePr>
            <a:graphicFrameLocks noGrp="1"/>
          </p:cNvGraphicFramePr>
          <p:nvPr/>
        </p:nvGraphicFramePr>
        <p:xfrm>
          <a:off x="4572000" y="1428736"/>
          <a:ext cx="3143272" cy="4752000"/>
        </p:xfrm>
        <a:graphic>
          <a:graphicData uri="http://schemas.openxmlformats.org/drawingml/2006/table">
            <a:tbl>
              <a:tblPr/>
              <a:tblGrid>
                <a:gridCol w="1928826"/>
                <a:gridCol w="1214446"/>
              </a:tblGrid>
              <a:tr h="144000">
                <a:tc>
                  <a:txBody>
                    <a:bodyPr/>
                    <a:lstStyle/>
                    <a:p>
                      <a:r>
                        <a:rPr lang="de-DE" sz="800" dirty="0"/>
                        <a:t>Technische Daten</a:t>
                      </a:r>
                    </a:p>
                  </a:txBody>
                  <a:tcPr marL="19824" marR="19824" marT="9912" marB="9912" anchor="ctr">
                    <a:lnL>
                      <a:noFill/>
                    </a:lnL>
                    <a:lnR>
                      <a:noFill/>
                    </a:lnR>
                    <a:lnT>
                      <a:noFill/>
                    </a:lnT>
                    <a:lnB>
                      <a:noFill/>
                    </a:lnB>
                  </a:tcPr>
                </a:tc>
                <a:tc>
                  <a:txBody>
                    <a:bodyPr/>
                    <a:lstStyle/>
                    <a:p>
                      <a:r>
                        <a:rPr lang="de-DE" sz="800" dirty="0"/>
                        <a:t>S 6-T </a:t>
                      </a:r>
                      <a:r>
                        <a:rPr lang="de-DE" sz="800" dirty="0" smtClean="0"/>
                        <a:t> Basisdaten</a:t>
                      </a:r>
                      <a:endParaRPr lang="de-DE" sz="800" dirty="0"/>
                    </a:p>
                  </a:txBody>
                  <a:tcPr marL="19824" marR="19824" marT="9912" marB="9912" anchor="ctr">
                    <a:lnL>
                      <a:noFill/>
                    </a:lnL>
                    <a:lnR>
                      <a:noFill/>
                    </a:lnR>
                    <a:lnT>
                      <a:noFill/>
                    </a:lnT>
                    <a:lnB>
                      <a:noFill/>
                    </a:lnB>
                  </a:tcPr>
                </a:tc>
              </a:tr>
              <a:tr h="144000">
                <a:tc>
                  <a:txBody>
                    <a:bodyPr/>
                    <a:lstStyle/>
                    <a:p>
                      <a:endParaRPr lang="de-DE" sz="800" dirty="0"/>
                    </a:p>
                  </a:txBody>
                  <a:tcPr marL="19824" marR="19824" marT="9912" marB="9912" anchor="ctr">
                    <a:lnL>
                      <a:noFill/>
                    </a:lnL>
                    <a:lnR>
                      <a:noFill/>
                    </a:lnR>
                    <a:lnT>
                      <a:noFill/>
                    </a:lnT>
                    <a:lnB>
                      <a:noFill/>
                    </a:lnB>
                  </a:tcPr>
                </a:tc>
                <a:tc>
                  <a:txBody>
                    <a:bodyPr/>
                    <a:lstStyle/>
                    <a:p>
                      <a:endParaRPr lang="de-DE" sz="800" dirty="0"/>
                    </a:p>
                  </a:txBody>
                  <a:tcPr marL="19824" marR="19824" marT="9912" marB="9912">
                    <a:lnL>
                      <a:noFill/>
                    </a:lnL>
                    <a:lnT>
                      <a:noFill/>
                    </a:lnT>
                    <a:solidFill>
                      <a:srgbClr val="FF0000"/>
                    </a:solidFill>
                  </a:tcPr>
                </a:tc>
              </a:tr>
              <a:tr h="144000">
                <a:tc>
                  <a:txBody>
                    <a:bodyPr/>
                    <a:lstStyle/>
                    <a:p>
                      <a:r>
                        <a:rPr lang="de-DE" sz="800" dirty="0"/>
                        <a:t>Bombardier-</a:t>
                      </a:r>
                      <a:r>
                        <a:rPr lang="de-DE" sz="800" dirty="0" err="1"/>
                        <a:t>Rotax</a:t>
                      </a:r>
                      <a:r>
                        <a:rPr lang="de-DE" sz="800" dirty="0"/>
                        <a:t> Motor</a:t>
                      </a:r>
                    </a:p>
                  </a:txBody>
                  <a:tcPr marL="19824" marR="19824" marT="9912" marB="9912" anchor="ctr">
                    <a:lnL>
                      <a:noFill/>
                    </a:lnL>
                    <a:lnR>
                      <a:noFill/>
                    </a:lnR>
                    <a:lnT>
                      <a:noFill/>
                    </a:lnT>
                    <a:lnB>
                      <a:noFill/>
                    </a:lnB>
                  </a:tcPr>
                </a:tc>
                <a:tc>
                  <a:txBody>
                    <a:bodyPr/>
                    <a:lstStyle/>
                    <a:p>
                      <a:r>
                        <a:rPr lang="de-DE" sz="800" dirty="0"/>
                        <a:t>914 F </a:t>
                      </a:r>
                    </a:p>
                  </a:txBody>
                  <a:tcPr marL="19824" marR="19824" marT="9912" marB="9912" anchor="ctr">
                    <a:lnL>
                      <a:noFill/>
                    </a:lnL>
                    <a:lnR>
                      <a:noFill/>
                    </a:lnR>
                    <a:lnB>
                      <a:noFill/>
                    </a:lnB>
                  </a:tcPr>
                </a:tc>
              </a:tr>
              <a:tr h="144000">
                <a:tc>
                  <a:txBody>
                    <a:bodyPr/>
                    <a:lstStyle/>
                    <a:p>
                      <a:r>
                        <a:rPr lang="de-DE" sz="800" dirty="0"/>
                        <a:t>Max. Startleistung (MTOP)</a:t>
                      </a:r>
                    </a:p>
                  </a:txBody>
                  <a:tcPr marL="19824" marR="19824" marT="9912" marB="9912" anchor="ctr">
                    <a:lnL>
                      <a:noFill/>
                    </a:lnL>
                    <a:lnR>
                      <a:noFill/>
                    </a:lnR>
                    <a:lnT>
                      <a:noFill/>
                    </a:lnT>
                    <a:lnB>
                      <a:noFill/>
                    </a:lnB>
                  </a:tcPr>
                </a:tc>
                <a:tc>
                  <a:txBody>
                    <a:bodyPr/>
                    <a:lstStyle/>
                    <a:p>
                      <a:r>
                        <a:rPr lang="de-DE" sz="800"/>
                        <a:t>84,5 kW (115PS)</a:t>
                      </a:r>
                    </a:p>
                  </a:txBody>
                  <a:tcPr marL="19824" marR="19824" marT="9912" marB="9912" anchor="ctr">
                    <a:lnL>
                      <a:noFill/>
                    </a:lnL>
                    <a:lnR>
                      <a:noFill/>
                    </a:lnR>
                    <a:lnT>
                      <a:noFill/>
                    </a:lnT>
                    <a:lnB>
                      <a:noFill/>
                    </a:lnB>
                  </a:tcPr>
                </a:tc>
              </a:tr>
              <a:tr h="144000">
                <a:tc>
                  <a:txBody>
                    <a:bodyPr/>
                    <a:lstStyle/>
                    <a:p>
                      <a:r>
                        <a:rPr lang="de-DE" sz="800" dirty="0"/>
                        <a:t>Max. Dauerleistung (MCP)</a:t>
                      </a:r>
                    </a:p>
                  </a:txBody>
                  <a:tcPr marL="19824" marR="19824" marT="9912" marB="9912" anchor="ctr">
                    <a:lnL>
                      <a:noFill/>
                    </a:lnL>
                    <a:lnR>
                      <a:noFill/>
                    </a:lnR>
                    <a:lnT>
                      <a:noFill/>
                    </a:lnT>
                    <a:lnB>
                      <a:noFill/>
                    </a:lnB>
                  </a:tcPr>
                </a:tc>
                <a:tc>
                  <a:txBody>
                    <a:bodyPr/>
                    <a:lstStyle/>
                    <a:p>
                      <a:r>
                        <a:rPr lang="de-DE" sz="800"/>
                        <a:t>73,5 kW (100PS)</a:t>
                      </a:r>
                    </a:p>
                  </a:txBody>
                  <a:tcPr marL="19824" marR="19824" marT="9912" marB="9912" anchor="ctr">
                    <a:lnL>
                      <a:noFill/>
                    </a:lnL>
                    <a:lnR>
                      <a:noFill/>
                    </a:lnR>
                    <a:lnT>
                      <a:noFill/>
                    </a:lnT>
                    <a:lnB>
                      <a:noFill/>
                    </a:lnB>
                  </a:tcPr>
                </a:tc>
              </a:tr>
              <a:tr h="144000">
                <a:tc>
                  <a:txBody>
                    <a:bodyPr/>
                    <a:lstStyle/>
                    <a:p>
                      <a:r>
                        <a:rPr lang="de-DE" sz="800" dirty="0"/>
                        <a:t>Tankvolumen Standard</a:t>
                      </a:r>
                    </a:p>
                  </a:txBody>
                  <a:tcPr marL="19824" marR="19824" marT="9912" marB="9912" anchor="ctr">
                    <a:lnL>
                      <a:noFill/>
                    </a:lnL>
                    <a:lnR>
                      <a:noFill/>
                    </a:lnR>
                    <a:lnT>
                      <a:noFill/>
                    </a:lnT>
                    <a:lnB>
                      <a:noFill/>
                    </a:lnB>
                  </a:tcPr>
                </a:tc>
                <a:tc>
                  <a:txBody>
                    <a:bodyPr/>
                    <a:lstStyle/>
                    <a:p>
                      <a:r>
                        <a:rPr lang="de-DE" sz="800"/>
                        <a:t>65 l</a:t>
                      </a:r>
                    </a:p>
                  </a:txBody>
                  <a:tcPr marL="19824" marR="19824" marT="9912" marB="9912" anchor="ctr">
                    <a:lnL>
                      <a:noFill/>
                    </a:lnL>
                    <a:lnR>
                      <a:noFill/>
                    </a:lnR>
                    <a:lnT>
                      <a:noFill/>
                    </a:lnT>
                    <a:lnB>
                      <a:noFill/>
                    </a:lnB>
                  </a:tcPr>
                </a:tc>
              </a:tr>
              <a:tr h="144000">
                <a:tc>
                  <a:txBody>
                    <a:bodyPr/>
                    <a:lstStyle/>
                    <a:p>
                      <a:r>
                        <a:rPr lang="de-DE" sz="800" dirty="0"/>
                        <a:t>Tankvolumen Langstrecke</a:t>
                      </a:r>
                    </a:p>
                  </a:txBody>
                  <a:tcPr marL="19824" marR="19824" marT="9912" marB="9912" anchor="ctr">
                    <a:lnL>
                      <a:noFill/>
                    </a:lnL>
                    <a:lnR>
                      <a:noFill/>
                    </a:lnR>
                    <a:lnT>
                      <a:noFill/>
                    </a:lnT>
                    <a:lnB>
                      <a:noFill/>
                    </a:lnB>
                  </a:tcPr>
                </a:tc>
                <a:tc>
                  <a:txBody>
                    <a:bodyPr/>
                    <a:lstStyle/>
                    <a:p>
                      <a:r>
                        <a:rPr lang="de-DE" sz="800"/>
                        <a:t>130 l </a:t>
                      </a:r>
                    </a:p>
                  </a:txBody>
                  <a:tcPr marL="19824" marR="19824" marT="9912" marB="9912" anchor="ctr">
                    <a:lnL>
                      <a:noFill/>
                    </a:lnL>
                    <a:lnR>
                      <a:noFill/>
                    </a:lnR>
                    <a:lnT>
                      <a:noFill/>
                    </a:lnT>
                    <a:lnB>
                      <a:noFill/>
                    </a:lnB>
                  </a:tcPr>
                </a:tc>
              </a:tr>
              <a:tr h="144000">
                <a:tc>
                  <a:txBody>
                    <a:bodyPr/>
                    <a:lstStyle/>
                    <a:p>
                      <a:endParaRPr lang="de-DE" sz="800" dirty="0"/>
                    </a:p>
                  </a:txBody>
                  <a:tcPr marL="19824" marR="19824" marT="9912" marB="9912" anchor="ctr">
                    <a:lnL>
                      <a:noFill/>
                    </a:lnL>
                    <a:lnR>
                      <a:noFill/>
                    </a:lnR>
                    <a:lnT>
                      <a:noFill/>
                    </a:lnT>
                    <a:lnB>
                      <a:noFill/>
                    </a:lnB>
                  </a:tcPr>
                </a:tc>
                <a:tc>
                  <a:txBody>
                    <a:bodyPr/>
                    <a:lstStyle/>
                    <a:p>
                      <a:endParaRPr lang="de-DE" sz="800" dirty="0"/>
                    </a:p>
                  </a:txBody>
                  <a:tcPr marL="19824" marR="19824" marT="9912" marB="9912">
                    <a:lnL>
                      <a:noFill/>
                    </a:lnL>
                    <a:lnT>
                      <a:noFill/>
                    </a:lnT>
                    <a:solidFill>
                      <a:srgbClr val="FF0000"/>
                    </a:solidFill>
                  </a:tcPr>
                </a:tc>
              </a:tr>
              <a:tr h="144000">
                <a:tc>
                  <a:txBody>
                    <a:bodyPr/>
                    <a:lstStyle/>
                    <a:p>
                      <a:r>
                        <a:rPr lang="de-DE" sz="800" dirty="0"/>
                        <a:t>Spannweite</a:t>
                      </a:r>
                    </a:p>
                  </a:txBody>
                  <a:tcPr marL="19824" marR="19824" marT="9912" marB="9912" anchor="ctr">
                    <a:lnL>
                      <a:noFill/>
                    </a:lnL>
                    <a:lnR>
                      <a:noFill/>
                    </a:lnR>
                    <a:lnT>
                      <a:noFill/>
                    </a:lnT>
                    <a:lnB>
                      <a:noFill/>
                    </a:lnB>
                  </a:tcPr>
                </a:tc>
                <a:tc>
                  <a:txBody>
                    <a:bodyPr/>
                    <a:lstStyle/>
                    <a:p>
                      <a:r>
                        <a:rPr lang="de-DE" sz="800" dirty="0"/>
                        <a:t>18,00 m</a:t>
                      </a:r>
                    </a:p>
                  </a:txBody>
                  <a:tcPr marL="19824" marR="19824" marT="9912" marB="9912" anchor="ctr">
                    <a:lnL>
                      <a:noFill/>
                    </a:lnL>
                    <a:lnR>
                      <a:noFill/>
                    </a:lnR>
                    <a:lnB>
                      <a:noFill/>
                    </a:lnB>
                  </a:tcPr>
                </a:tc>
              </a:tr>
              <a:tr h="144000">
                <a:tc>
                  <a:txBody>
                    <a:bodyPr/>
                    <a:lstStyle/>
                    <a:p>
                      <a:r>
                        <a:rPr lang="de-DE" sz="800" dirty="0"/>
                        <a:t>Restspannweite gefaltet</a:t>
                      </a:r>
                    </a:p>
                  </a:txBody>
                  <a:tcPr marL="19824" marR="19824" marT="9912" marB="9912" anchor="ctr">
                    <a:lnL>
                      <a:noFill/>
                    </a:lnL>
                    <a:lnR>
                      <a:noFill/>
                    </a:lnR>
                    <a:lnT>
                      <a:noFill/>
                    </a:lnT>
                    <a:lnB>
                      <a:noFill/>
                    </a:lnB>
                  </a:tcPr>
                </a:tc>
                <a:tc>
                  <a:txBody>
                    <a:bodyPr/>
                    <a:lstStyle/>
                    <a:p>
                      <a:r>
                        <a:rPr lang="de-DE" sz="800" dirty="0"/>
                        <a:t>7,20 m</a:t>
                      </a:r>
                    </a:p>
                  </a:txBody>
                  <a:tcPr marL="19824" marR="19824" marT="9912" marB="9912" anchor="ctr">
                    <a:lnL>
                      <a:noFill/>
                    </a:lnL>
                    <a:lnR>
                      <a:noFill/>
                    </a:lnR>
                    <a:lnT>
                      <a:noFill/>
                    </a:lnT>
                    <a:lnB>
                      <a:noFill/>
                    </a:lnB>
                  </a:tcPr>
                </a:tc>
              </a:tr>
              <a:tr h="144000">
                <a:tc>
                  <a:txBody>
                    <a:bodyPr/>
                    <a:lstStyle/>
                    <a:p>
                      <a:r>
                        <a:rPr lang="de-DE" sz="800" dirty="0"/>
                        <a:t>Streckung</a:t>
                      </a:r>
                    </a:p>
                  </a:txBody>
                  <a:tcPr marL="19824" marR="19824" marT="9912" marB="9912" anchor="ctr">
                    <a:lnL>
                      <a:noFill/>
                    </a:lnL>
                    <a:lnR>
                      <a:noFill/>
                    </a:lnR>
                    <a:lnT>
                      <a:noFill/>
                    </a:lnT>
                    <a:lnB>
                      <a:noFill/>
                    </a:lnB>
                  </a:tcPr>
                </a:tc>
                <a:tc>
                  <a:txBody>
                    <a:bodyPr/>
                    <a:lstStyle/>
                    <a:p>
                      <a:r>
                        <a:rPr lang="de-DE" sz="800"/>
                        <a:t>18,10 </a:t>
                      </a:r>
                    </a:p>
                  </a:txBody>
                  <a:tcPr marL="19824" marR="19824" marT="9912" marB="9912" anchor="ctr">
                    <a:lnL>
                      <a:noFill/>
                    </a:lnL>
                    <a:lnR>
                      <a:noFill/>
                    </a:lnR>
                    <a:lnT>
                      <a:noFill/>
                    </a:lnT>
                    <a:lnB>
                      <a:noFill/>
                    </a:lnB>
                  </a:tcPr>
                </a:tc>
              </a:tr>
              <a:tr h="144000">
                <a:tc>
                  <a:txBody>
                    <a:bodyPr/>
                    <a:lstStyle/>
                    <a:p>
                      <a:r>
                        <a:rPr lang="de-DE" sz="800" dirty="0"/>
                        <a:t>Länge über Alles</a:t>
                      </a:r>
                    </a:p>
                  </a:txBody>
                  <a:tcPr marL="19824" marR="19824" marT="9912" marB="9912" anchor="ctr">
                    <a:lnL>
                      <a:noFill/>
                    </a:lnL>
                    <a:lnR>
                      <a:noFill/>
                    </a:lnR>
                    <a:lnT>
                      <a:noFill/>
                    </a:lnT>
                    <a:lnB>
                      <a:noFill/>
                    </a:lnB>
                  </a:tcPr>
                </a:tc>
                <a:tc>
                  <a:txBody>
                    <a:bodyPr/>
                    <a:lstStyle/>
                    <a:p>
                      <a:r>
                        <a:rPr lang="de-DE" sz="800"/>
                        <a:t>8,52 m</a:t>
                      </a:r>
                    </a:p>
                  </a:txBody>
                  <a:tcPr marL="19824" marR="19824" marT="9912" marB="9912" anchor="ctr">
                    <a:lnL>
                      <a:noFill/>
                    </a:lnL>
                    <a:lnR>
                      <a:noFill/>
                    </a:lnR>
                    <a:lnT>
                      <a:noFill/>
                    </a:lnT>
                    <a:lnB>
                      <a:noFill/>
                    </a:lnB>
                  </a:tcPr>
                </a:tc>
              </a:tr>
              <a:tr h="144000">
                <a:tc>
                  <a:txBody>
                    <a:bodyPr/>
                    <a:lstStyle/>
                    <a:p>
                      <a:r>
                        <a:rPr lang="de-DE" sz="800" dirty="0"/>
                        <a:t>Höhe über Alles</a:t>
                      </a:r>
                    </a:p>
                  </a:txBody>
                  <a:tcPr marL="19824" marR="19824" marT="9912" marB="9912" anchor="ctr">
                    <a:lnL>
                      <a:noFill/>
                    </a:lnL>
                    <a:lnR>
                      <a:noFill/>
                    </a:lnR>
                    <a:lnT>
                      <a:noFill/>
                    </a:lnT>
                    <a:lnB>
                      <a:noFill/>
                    </a:lnB>
                  </a:tcPr>
                </a:tc>
                <a:tc>
                  <a:txBody>
                    <a:bodyPr/>
                    <a:lstStyle/>
                    <a:p>
                      <a:r>
                        <a:rPr lang="de-DE" sz="800"/>
                        <a:t>2,50 m</a:t>
                      </a:r>
                    </a:p>
                  </a:txBody>
                  <a:tcPr marL="19824" marR="19824" marT="9912" marB="9912" anchor="ctr">
                    <a:lnL>
                      <a:noFill/>
                    </a:lnL>
                    <a:lnR>
                      <a:noFill/>
                    </a:lnR>
                    <a:lnT>
                      <a:noFill/>
                    </a:lnT>
                    <a:lnB>
                      <a:noFill/>
                    </a:lnB>
                  </a:tcPr>
                </a:tc>
              </a:tr>
              <a:tr h="144000">
                <a:tc>
                  <a:txBody>
                    <a:bodyPr/>
                    <a:lstStyle/>
                    <a:p>
                      <a:endParaRPr lang="de-DE" sz="800" dirty="0"/>
                    </a:p>
                  </a:txBody>
                  <a:tcPr marL="19824" marR="19824" marT="9912" marB="9912" anchor="ctr">
                    <a:lnL>
                      <a:noFill/>
                    </a:lnL>
                    <a:lnR>
                      <a:noFill/>
                    </a:lnR>
                    <a:lnT>
                      <a:noFill/>
                    </a:lnT>
                    <a:lnB>
                      <a:noFill/>
                    </a:lnB>
                  </a:tcPr>
                </a:tc>
                <a:tc>
                  <a:txBody>
                    <a:bodyPr/>
                    <a:lstStyle/>
                    <a:p>
                      <a:endParaRPr lang="de-DE" sz="800" dirty="0"/>
                    </a:p>
                  </a:txBody>
                  <a:tcPr marL="19824" marR="19824" marT="9912" marB="9912">
                    <a:lnL>
                      <a:noFill/>
                    </a:lnL>
                    <a:lnT>
                      <a:noFill/>
                    </a:lnT>
                    <a:solidFill>
                      <a:srgbClr val="FF0000"/>
                    </a:solidFill>
                  </a:tcPr>
                </a:tc>
              </a:tr>
              <a:tr h="144000">
                <a:tc>
                  <a:txBody>
                    <a:bodyPr/>
                    <a:lstStyle/>
                    <a:p>
                      <a:r>
                        <a:rPr lang="de-DE" sz="800" dirty="0"/>
                        <a:t>Fahrwerkstyp</a:t>
                      </a:r>
                    </a:p>
                  </a:txBody>
                  <a:tcPr marL="19824" marR="19824" marT="9912" marB="9912" anchor="ctr">
                    <a:lnL>
                      <a:noFill/>
                    </a:lnL>
                    <a:lnR>
                      <a:noFill/>
                    </a:lnR>
                    <a:lnT>
                      <a:noFill/>
                    </a:lnT>
                    <a:lnB>
                      <a:noFill/>
                    </a:lnB>
                  </a:tcPr>
                </a:tc>
                <a:tc>
                  <a:txBody>
                    <a:bodyPr/>
                    <a:lstStyle/>
                    <a:p>
                      <a:r>
                        <a:rPr lang="de-DE" sz="800" dirty="0"/>
                        <a:t>fest </a:t>
                      </a:r>
                    </a:p>
                  </a:txBody>
                  <a:tcPr marL="19824" marR="19824" marT="9912" marB="9912" anchor="ctr">
                    <a:lnL>
                      <a:noFill/>
                    </a:lnL>
                    <a:lnR>
                      <a:noFill/>
                    </a:lnR>
                    <a:lnB>
                      <a:noFill/>
                    </a:lnB>
                  </a:tcPr>
                </a:tc>
              </a:tr>
              <a:tr h="144000">
                <a:tc>
                  <a:txBody>
                    <a:bodyPr/>
                    <a:lstStyle/>
                    <a:p>
                      <a:r>
                        <a:rPr lang="de-DE" sz="800" dirty="0" err="1"/>
                        <a:t>Hauptrad</a:t>
                      </a:r>
                      <a:endParaRPr lang="de-DE" sz="800" dirty="0"/>
                    </a:p>
                  </a:txBody>
                  <a:tcPr marL="19824" marR="19824" marT="9912" marB="9912" anchor="ctr">
                    <a:lnL>
                      <a:noFill/>
                    </a:lnL>
                    <a:lnR>
                      <a:noFill/>
                    </a:lnR>
                    <a:lnT>
                      <a:noFill/>
                    </a:lnT>
                    <a:lnB>
                      <a:noFill/>
                    </a:lnB>
                  </a:tcPr>
                </a:tc>
                <a:tc>
                  <a:txBody>
                    <a:bodyPr/>
                    <a:lstStyle/>
                    <a:p>
                      <a:r>
                        <a:rPr lang="de-DE" sz="800" dirty="0"/>
                        <a:t>380x150 mm</a:t>
                      </a:r>
                    </a:p>
                  </a:txBody>
                  <a:tcPr marL="19824" marR="19824" marT="9912" marB="9912" anchor="ctr">
                    <a:lnL>
                      <a:noFill/>
                    </a:lnL>
                    <a:lnR>
                      <a:noFill/>
                    </a:lnR>
                    <a:lnT>
                      <a:noFill/>
                    </a:lnT>
                    <a:lnB>
                      <a:noFill/>
                    </a:lnB>
                  </a:tcPr>
                </a:tc>
              </a:tr>
              <a:tr h="144000">
                <a:tc>
                  <a:txBody>
                    <a:bodyPr/>
                    <a:lstStyle/>
                    <a:p>
                      <a:r>
                        <a:rPr lang="de-DE" sz="800"/>
                        <a:t>Bugrad</a:t>
                      </a:r>
                    </a:p>
                  </a:txBody>
                  <a:tcPr marL="19824" marR="19824" marT="9912" marB="9912" anchor="ctr">
                    <a:lnL>
                      <a:noFill/>
                    </a:lnL>
                    <a:lnR>
                      <a:noFill/>
                    </a:lnR>
                    <a:lnT>
                      <a:noFill/>
                    </a:lnT>
                    <a:lnB>
                      <a:noFill/>
                    </a:lnB>
                  </a:tcPr>
                </a:tc>
                <a:tc>
                  <a:txBody>
                    <a:bodyPr/>
                    <a:lstStyle/>
                    <a:p>
                      <a:r>
                        <a:rPr lang="de-DE" sz="800" dirty="0"/>
                        <a:t>300x100 mm</a:t>
                      </a:r>
                    </a:p>
                  </a:txBody>
                  <a:tcPr marL="19824" marR="19824" marT="9912" marB="9912" anchor="ctr">
                    <a:lnL>
                      <a:noFill/>
                    </a:lnL>
                    <a:lnR>
                      <a:noFill/>
                    </a:lnR>
                    <a:lnT>
                      <a:noFill/>
                    </a:lnT>
                    <a:lnB>
                      <a:noFill/>
                    </a:lnB>
                  </a:tcPr>
                </a:tc>
              </a:tr>
              <a:tr h="144000">
                <a:tc>
                  <a:txBody>
                    <a:bodyPr/>
                    <a:lstStyle/>
                    <a:p>
                      <a:r>
                        <a:rPr lang="de-DE" sz="800"/>
                        <a:t>Spurweite</a:t>
                      </a:r>
                    </a:p>
                  </a:txBody>
                  <a:tcPr marL="19824" marR="19824" marT="9912" marB="9912" anchor="ctr">
                    <a:lnL>
                      <a:noFill/>
                    </a:lnL>
                    <a:lnR>
                      <a:noFill/>
                    </a:lnR>
                    <a:lnT>
                      <a:noFill/>
                    </a:lnT>
                    <a:lnB>
                      <a:noFill/>
                    </a:lnB>
                  </a:tcPr>
                </a:tc>
                <a:tc>
                  <a:txBody>
                    <a:bodyPr/>
                    <a:lstStyle/>
                    <a:p>
                      <a:r>
                        <a:rPr lang="de-DE" sz="800" dirty="0"/>
                        <a:t>2,00 m</a:t>
                      </a:r>
                    </a:p>
                  </a:txBody>
                  <a:tcPr marL="19824" marR="19824" marT="9912" marB="9912" anchor="ctr">
                    <a:lnL>
                      <a:noFill/>
                    </a:lnL>
                    <a:lnR>
                      <a:noFill/>
                    </a:lnR>
                    <a:lnT>
                      <a:noFill/>
                    </a:lnT>
                    <a:lnB>
                      <a:noFill/>
                    </a:lnB>
                  </a:tcPr>
                </a:tc>
              </a:tr>
              <a:tr h="144000">
                <a:tc>
                  <a:txBody>
                    <a:bodyPr/>
                    <a:lstStyle/>
                    <a:p>
                      <a:r>
                        <a:rPr lang="de-DE" sz="800"/>
                        <a:t>Radstand</a:t>
                      </a:r>
                    </a:p>
                  </a:txBody>
                  <a:tcPr marL="19824" marR="19824" marT="9912" marB="9912" anchor="ctr">
                    <a:lnL>
                      <a:noFill/>
                    </a:lnL>
                    <a:lnR>
                      <a:noFill/>
                    </a:lnR>
                    <a:lnT>
                      <a:noFill/>
                    </a:lnT>
                    <a:lnB>
                      <a:noFill/>
                    </a:lnB>
                  </a:tcPr>
                </a:tc>
                <a:tc>
                  <a:txBody>
                    <a:bodyPr/>
                    <a:lstStyle/>
                    <a:p>
                      <a:r>
                        <a:rPr lang="de-DE" sz="800" dirty="0"/>
                        <a:t>2,00 m</a:t>
                      </a:r>
                    </a:p>
                  </a:txBody>
                  <a:tcPr marL="19824" marR="19824" marT="9912" marB="9912" anchor="ctr">
                    <a:lnL>
                      <a:noFill/>
                    </a:lnL>
                    <a:lnR>
                      <a:noFill/>
                    </a:lnR>
                    <a:lnT>
                      <a:noFill/>
                    </a:lnT>
                    <a:lnB>
                      <a:noFill/>
                    </a:lnB>
                  </a:tcPr>
                </a:tc>
              </a:tr>
              <a:tr h="144000">
                <a:tc>
                  <a:txBody>
                    <a:bodyPr/>
                    <a:lstStyle/>
                    <a:p>
                      <a:endParaRPr lang="de-DE" sz="800" dirty="0"/>
                    </a:p>
                  </a:txBody>
                  <a:tcPr marL="19824" marR="19824" marT="9912" marB="9912" anchor="ctr">
                    <a:lnL>
                      <a:noFill/>
                    </a:lnL>
                    <a:lnR>
                      <a:noFill/>
                    </a:lnR>
                    <a:lnT>
                      <a:noFill/>
                    </a:lnT>
                    <a:lnB>
                      <a:noFill/>
                    </a:lnB>
                  </a:tcPr>
                </a:tc>
                <a:tc>
                  <a:txBody>
                    <a:bodyPr/>
                    <a:lstStyle/>
                    <a:p>
                      <a:endParaRPr lang="de-DE" sz="800" dirty="0"/>
                    </a:p>
                  </a:txBody>
                  <a:tcPr marL="19824" marR="19824" marT="9912" marB="9912">
                    <a:lnL>
                      <a:noFill/>
                    </a:lnL>
                    <a:lnT>
                      <a:noFill/>
                    </a:lnT>
                    <a:solidFill>
                      <a:srgbClr val="FF0000"/>
                    </a:solidFill>
                  </a:tcPr>
                </a:tc>
              </a:tr>
              <a:tr h="144000">
                <a:tc>
                  <a:txBody>
                    <a:bodyPr/>
                    <a:lstStyle/>
                    <a:p>
                      <a:r>
                        <a:rPr lang="de-DE" sz="800" dirty="0"/>
                        <a:t>Gleitzahl bis</a:t>
                      </a:r>
                    </a:p>
                  </a:txBody>
                  <a:tcPr marL="19824" marR="19824" marT="9912" marB="9912" anchor="ctr">
                    <a:lnL>
                      <a:noFill/>
                    </a:lnL>
                    <a:lnR>
                      <a:noFill/>
                    </a:lnR>
                    <a:lnT>
                      <a:noFill/>
                    </a:lnT>
                    <a:lnB>
                      <a:noFill/>
                    </a:lnB>
                  </a:tcPr>
                </a:tc>
                <a:tc>
                  <a:txBody>
                    <a:bodyPr/>
                    <a:lstStyle/>
                    <a:p>
                      <a:r>
                        <a:rPr lang="de-DE" sz="800"/>
                        <a:t>32:1 </a:t>
                      </a:r>
                    </a:p>
                  </a:txBody>
                  <a:tcPr marL="19824" marR="19824" marT="9912" marB="9912" anchor="ctr">
                    <a:lnL>
                      <a:noFill/>
                    </a:lnL>
                    <a:lnR>
                      <a:noFill/>
                    </a:lnR>
                    <a:lnB>
                      <a:noFill/>
                    </a:lnB>
                  </a:tcPr>
                </a:tc>
              </a:tr>
              <a:tr h="144000">
                <a:tc>
                  <a:txBody>
                    <a:bodyPr/>
                    <a:lstStyle/>
                    <a:p>
                      <a:r>
                        <a:rPr lang="de-DE" sz="800" dirty="0"/>
                        <a:t>Geschwindigkeit bei bester Gleitzahl</a:t>
                      </a:r>
                    </a:p>
                  </a:txBody>
                  <a:tcPr marL="19824" marR="19824" marT="9912" marB="9912" anchor="ctr">
                    <a:lnL>
                      <a:noFill/>
                    </a:lnL>
                    <a:lnR>
                      <a:noFill/>
                    </a:lnR>
                    <a:lnT>
                      <a:noFill/>
                    </a:lnT>
                    <a:lnB>
                      <a:noFill/>
                    </a:lnB>
                  </a:tcPr>
                </a:tc>
                <a:tc>
                  <a:txBody>
                    <a:bodyPr/>
                    <a:lstStyle/>
                    <a:p>
                      <a:r>
                        <a:rPr lang="de-DE" sz="800"/>
                        <a:t>115 km/h</a:t>
                      </a:r>
                    </a:p>
                  </a:txBody>
                  <a:tcPr marL="19824" marR="19824" marT="9912" marB="9912" anchor="ctr">
                    <a:lnL>
                      <a:noFill/>
                    </a:lnL>
                    <a:lnR>
                      <a:noFill/>
                    </a:lnR>
                    <a:lnT>
                      <a:noFill/>
                    </a:lnT>
                    <a:lnB>
                      <a:noFill/>
                    </a:lnB>
                  </a:tcPr>
                </a:tc>
              </a:tr>
              <a:tr h="144000">
                <a:tc>
                  <a:txBody>
                    <a:bodyPr/>
                    <a:lstStyle/>
                    <a:p>
                      <a:r>
                        <a:rPr lang="de-DE" sz="800" dirty="0"/>
                        <a:t>Min. </a:t>
                      </a:r>
                      <a:r>
                        <a:rPr lang="de-DE" sz="800" dirty="0" err="1"/>
                        <a:t>Sinkgeschw</a:t>
                      </a:r>
                      <a:r>
                        <a:rPr lang="de-DE" sz="800" dirty="0"/>
                        <a:t>. (</a:t>
                      </a:r>
                      <a:r>
                        <a:rPr lang="de-DE" sz="800" dirty="0" err="1"/>
                        <a:t>Leergew</a:t>
                      </a:r>
                      <a:r>
                        <a:rPr lang="de-DE" sz="800" dirty="0"/>
                        <a:t>. + 70kg)</a:t>
                      </a:r>
                    </a:p>
                  </a:txBody>
                  <a:tcPr marL="19824" marR="19824" marT="9912" marB="9912" anchor="ctr">
                    <a:lnL>
                      <a:noFill/>
                    </a:lnL>
                    <a:lnR>
                      <a:noFill/>
                    </a:lnR>
                    <a:lnT>
                      <a:noFill/>
                    </a:lnT>
                    <a:lnB>
                      <a:noFill/>
                    </a:lnB>
                  </a:tcPr>
                </a:tc>
                <a:tc>
                  <a:txBody>
                    <a:bodyPr/>
                    <a:lstStyle/>
                    <a:p>
                      <a:r>
                        <a:rPr lang="de-DE" sz="800"/>
                        <a:t>0,93 m/s</a:t>
                      </a:r>
                    </a:p>
                  </a:txBody>
                  <a:tcPr marL="19824" marR="19824" marT="9912" marB="9912" anchor="ctr">
                    <a:lnL>
                      <a:noFill/>
                    </a:lnL>
                    <a:lnR>
                      <a:noFill/>
                    </a:lnR>
                    <a:lnT>
                      <a:noFill/>
                    </a:lnT>
                    <a:lnB>
                      <a:noFill/>
                    </a:lnB>
                  </a:tcPr>
                </a:tc>
              </a:tr>
              <a:tr h="144000">
                <a:tc>
                  <a:txBody>
                    <a:bodyPr/>
                    <a:lstStyle/>
                    <a:p>
                      <a:r>
                        <a:rPr lang="de-DE" sz="800" dirty="0"/>
                        <a:t>Min. Flächenbelastung (</a:t>
                      </a:r>
                      <a:r>
                        <a:rPr lang="de-DE" sz="800" dirty="0" err="1"/>
                        <a:t>Leergew</a:t>
                      </a:r>
                      <a:r>
                        <a:rPr lang="de-DE" sz="800" dirty="0"/>
                        <a:t>. + 70kg)</a:t>
                      </a:r>
                    </a:p>
                  </a:txBody>
                  <a:tcPr marL="19824" marR="19824" marT="9912" marB="9912" anchor="ctr">
                    <a:lnL>
                      <a:noFill/>
                    </a:lnL>
                    <a:lnR>
                      <a:noFill/>
                    </a:lnR>
                    <a:lnT>
                      <a:noFill/>
                    </a:lnT>
                    <a:lnB>
                      <a:noFill/>
                    </a:lnB>
                  </a:tcPr>
                </a:tc>
                <a:tc>
                  <a:txBody>
                    <a:bodyPr/>
                    <a:lstStyle/>
                    <a:p>
                      <a:r>
                        <a:rPr lang="de-DE" sz="800"/>
                        <a:t>40 kg/m²</a:t>
                      </a:r>
                    </a:p>
                  </a:txBody>
                  <a:tcPr marL="19824" marR="19824" marT="9912" marB="9912" anchor="ctr">
                    <a:lnL>
                      <a:noFill/>
                    </a:lnL>
                    <a:lnR>
                      <a:noFill/>
                    </a:lnR>
                    <a:lnT>
                      <a:noFill/>
                    </a:lnT>
                    <a:lnB>
                      <a:noFill/>
                    </a:lnB>
                  </a:tcPr>
                </a:tc>
              </a:tr>
              <a:tr h="144000">
                <a:tc>
                  <a:txBody>
                    <a:bodyPr/>
                    <a:lstStyle/>
                    <a:p>
                      <a:r>
                        <a:rPr lang="de-DE" sz="800"/>
                        <a:t>Max. Flächenbelastung</a:t>
                      </a:r>
                    </a:p>
                  </a:txBody>
                  <a:tcPr marL="19824" marR="19824" marT="9912" marB="9912" anchor="ctr">
                    <a:lnL>
                      <a:noFill/>
                    </a:lnL>
                    <a:lnR>
                      <a:noFill/>
                    </a:lnR>
                    <a:lnT>
                      <a:noFill/>
                    </a:lnT>
                    <a:lnB>
                      <a:noFill/>
                    </a:lnB>
                  </a:tcPr>
                </a:tc>
                <a:tc>
                  <a:txBody>
                    <a:bodyPr/>
                    <a:lstStyle/>
                    <a:p>
                      <a:r>
                        <a:rPr lang="de-DE" sz="800"/>
                        <a:t>48 kg/m²</a:t>
                      </a:r>
                    </a:p>
                  </a:txBody>
                  <a:tcPr marL="19824" marR="19824" marT="9912" marB="9912" anchor="ctr">
                    <a:lnL>
                      <a:noFill/>
                    </a:lnL>
                    <a:lnR>
                      <a:noFill/>
                    </a:lnR>
                    <a:lnT>
                      <a:noFill/>
                    </a:lnT>
                    <a:lnB>
                      <a:noFill/>
                    </a:lnB>
                  </a:tcPr>
                </a:tc>
              </a:tr>
              <a:tr h="144000">
                <a:tc>
                  <a:txBody>
                    <a:bodyPr/>
                    <a:lstStyle/>
                    <a:p>
                      <a:endParaRPr lang="de-DE" sz="800" dirty="0"/>
                    </a:p>
                  </a:txBody>
                  <a:tcPr marL="19824" marR="19824" marT="9912" marB="9912" anchor="ctr">
                    <a:lnL>
                      <a:noFill/>
                    </a:lnL>
                    <a:lnR>
                      <a:noFill/>
                    </a:lnR>
                    <a:lnT>
                      <a:noFill/>
                    </a:lnT>
                    <a:lnB>
                      <a:noFill/>
                    </a:lnB>
                  </a:tcPr>
                </a:tc>
                <a:tc>
                  <a:txBody>
                    <a:bodyPr/>
                    <a:lstStyle/>
                    <a:p>
                      <a:endParaRPr lang="de-DE" sz="800" dirty="0"/>
                    </a:p>
                  </a:txBody>
                  <a:tcPr marL="19824" marR="19824" marT="9912" marB="9912">
                    <a:lnL>
                      <a:noFill/>
                    </a:lnL>
                    <a:lnT>
                      <a:noFill/>
                    </a:lnT>
                    <a:solidFill>
                      <a:srgbClr val="FF0000"/>
                    </a:solidFill>
                  </a:tcPr>
                </a:tc>
              </a:tr>
              <a:tr h="144000">
                <a:tc>
                  <a:txBody>
                    <a:bodyPr/>
                    <a:lstStyle/>
                    <a:p>
                      <a:r>
                        <a:rPr lang="de-DE" sz="800" dirty="0"/>
                        <a:t>Max. </a:t>
                      </a:r>
                      <a:r>
                        <a:rPr lang="de-DE" sz="800" dirty="0" err="1"/>
                        <a:t>Steiggeschw</a:t>
                      </a:r>
                      <a:r>
                        <a:rPr lang="de-DE" sz="800" dirty="0"/>
                        <a:t>. mit MTOP in MSL</a:t>
                      </a:r>
                    </a:p>
                  </a:txBody>
                  <a:tcPr marL="19824" marR="19824" marT="9912" marB="9912" anchor="ctr">
                    <a:lnL>
                      <a:noFill/>
                    </a:lnL>
                    <a:lnR>
                      <a:noFill/>
                    </a:lnR>
                    <a:lnT>
                      <a:noFill/>
                    </a:lnT>
                    <a:lnB>
                      <a:noFill/>
                    </a:lnB>
                  </a:tcPr>
                </a:tc>
                <a:tc>
                  <a:txBody>
                    <a:bodyPr/>
                    <a:lstStyle/>
                    <a:p>
                      <a:r>
                        <a:rPr lang="de-DE" sz="800" dirty="0"/>
                        <a:t>5,0 m/s</a:t>
                      </a:r>
                    </a:p>
                  </a:txBody>
                  <a:tcPr marL="19824" marR="19824" marT="9912" marB="9912" anchor="ctr">
                    <a:lnL>
                      <a:noFill/>
                    </a:lnL>
                    <a:lnR>
                      <a:noFill/>
                    </a:lnR>
                    <a:lnB>
                      <a:noFill/>
                    </a:lnB>
                  </a:tcPr>
                </a:tc>
              </a:tr>
              <a:tr h="144000">
                <a:tc>
                  <a:txBody>
                    <a:bodyPr/>
                    <a:lstStyle/>
                    <a:p>
                      <a:r>
                        <a:rPr lang="de-DE" sz="800" dirty="0"/>
                        <a:t>Steiggeschwindigkeit bei MCP in MSL</a:t>
                      </a:r>
                    </a:p>
                  </a:txBody>
                  <a:tcPr marL="19824" marR="19824" marT="9912" marB="9912" anchor="ctr">
                    <a:lnL>
                      <a:noFill/>
                    </a:lnL>
                    <a:lnR>
                      <a:noFill/>
                    </a:lnR>
                    <a:lnT>
                      <a:noFill/>
                    </a:lnT>
                    <a:lnB>
                      <a:noFill/>
                    </a:lnB>
                  </a:tcPr>
                </a:tc>
                <a:tc>
                  <a:txBody>
                    <a:bodyPr/>
                    <a:lstStyle/>
                    <a:p>
                      <a:r>
                        <a:rPr lang="de-DE" sz="800"/>
                        <a:t>4,44 m/s</a:t>
                      </a:r>
                    </a:p>
                  </a:txBody>
                  <a:tcPr marL="19824" marR="19824" marT="9912" marB="9912" anchor="ctr">
                    <a:lnL>
                      <a:noFill/>
                    </a:lnL>
                    <a:lnR>
                      <a:noFill/>
                    </a:lnR>
                    <a:lnT>
                      <a:noFill/>
                    </a:lnT>
                    <a:lnB>
                      <a:noFill/>
                    </a:lnB>
                  </a:tcPr>
                </a:tc>
              </a:tr>
              <a:tr h="144000">
                <a:tc>
                  <a:txBody>
                    <a:bodyPr/>
                    <a:lstStyle/>
                    <a:p>
                      <a:r>
                        <a:rPr lang="de-DE" sz="800" dirty="0"/>
                        <a:t>Reisegeschwindigkeit bei MCP in MSL</a:t>
                      </a:r>
                    </a:p>
                  </a:txBody>
                  <a:tcPr marL="19824" marR="19824" marT="9912" marB="9912" anchor="ctr">
                    <a:lnL>
                      <a:noFill/>
                    </a:lnL>
                    <a:lnR>
                      <a:noFill/>
                    </a:lnR>
                    <a:lnT>
                      <a:noFill/>
                    </a:lnT>
                    <a:lnB>
                      <a:noFill/>
                    </a:lnB>
                  </a:tcPr>
                </a:tc>
                <a:tc>
                  <a:txBody>
                    <a:bodyPr/>
                    <a:lstStyle/>
                    <a:p>
                      <a:r>
                        <a:rPr lang="de-DE" sz="800"/>
                        <a:t>230 km/h</a:t>
                      </a:r>
                    </a:p>
                  </a:txBody>
                  <a:tcPr marL="19824" marR="19824" marT="9912" marB="9912" anchor="ctr">
                    <a:lnL>
                      <a:noFill/>
                    </a:lnL>
                    <a:lnR>
                      <a:noFill/>
                    </a:lnR>
                    <a:lnT>
                      <a:noFill/>
                    </a:lnT>
                    <a:lnB>
                      <a:noFill/>
                    </a:lnB>
                  </a:tcPr>
                </a:tc>
              </a:tr>
              <a:tr h="144000">
                <a:tc>
                  <a:txBody>
                    <a:bodyPr/>
                    <a:lstStyle/>
                    <a:p>
                      <a:r>
                        <a:rPr lang="de-DE" sz="800" dirty="0" err="1"/>
                        <a:t>Reisegeschw</a:t>
                      </a:r>
                      <a:r>
                        <a:rPr lang="de-DE" sz="800" dirty="0"/>
                        <a:t>. bei 55% MCP in MSL</a:t>
                      </a:r>
                    </a:p>
                  </a:txBody>
                  <a:tcPr marL="19824" marR="19824" marT="9912" marB="9912" anchor="ctr">
                    <a:lnL>
                      <a:noFill/>
                    </a:lnL>
                    <a:lnR>
                      <a:noFill/>
                    </a:lnR>
                    <a:lnT>
                      <a:noFill/>
                    </a:lnT>
                    <a:lnB>
                      <a:noFill/>
                    </a:lnB>
                  </a:tcPr>
                </a:tc>
                <a:tc>
                  <a:txBody>
                    <a:bodyPr/>
                    <a:lstStyle/>
                    <a:p>
                      <a:r>
                        <a:rPr lang="de-DE" sz="800"/>
                        <a:t>214 km/h</a:t>
                      </a:r>
                    </a:p>
                  </a:txBody>
                  <a:tcPr marL="19824" marR="19824" marT="9912" marB="9912" anchor="ctr">
                    <a:lnL>
                      <a:noFill/>
                    </a:lnL>
                    <a:lnR>
                      <a:noFill/>
                    </a:lnR>
                    <a:lnT>
                      <a:noFill/>
                    </a:lnT>
                    <a:lnB>
                      <a:noFill/>
                    </a:lnB>
                  </a:tcPr>
                </a:tc>
              </a:tr>
              <a:tr h="144000">
                <a:tc>
                  <a:txBody>
                    <a:bodyPr/>
                    <a:lstStyle/>
                    <a:p>
                      <a:r>
                        <a:rPr lang="de-DE" sz="800" dirty="0"/>
                        <a:t>Treibstoffverbrauch bei MCP</a:t>
                      </a:r>
                    </a:p>
                  </a:txBody>
                  <a:tcPr marL="19824" marR="19824" marT="9912" marB="9912" anchor="ctr">
                    <a:lnL>
                      <a:noFill/>
                    </a:lnL>
                    <a:lnR>
                      <a:noFill/>
                    </a:lnR>
                    <a:lnT>
                      <a:noFill/>
                    </a:lnT>
                    <a:lnB>
                      <a:noFill/>
                    </a:lnB>
                  </a:tcPr>
                </a:tc>
                <a:tc>
                  <a:txBody>
                    <a:bodyPr/>
                    <a:lstStyle/>
                    <a:p>
                      <a:r>
                        <a:rPr lang="de-DE" sz="800"/>
                        <a:t>27,0 l/h</a:t>
                      </a:r>
                    </a:p>
                  </a:txBody>
                  <a:tcPr marL="19824" marR="19824" marT="9912" marB="9912" anchor="ctr">
                    <a:lnL>
                      <a:noFill/>
                    </a:lnL>
                    <a:lnR>
                      <a:noFill/>
                    </a:lnR>
                    <a:lnT>
                      <a:noFill/>
                    </a:lnT>
                    <a:lnB>
                      <a:noFill/>
                    </a:lnB>
                  </a:tcPr>
                </a:tc>
              </a:tr>
              <a:tr h="144000">
                <a:tc>
                  <a:txBody>
                    <a:bodyPr/>
                    <a:lstStyle/>
                    <a:p>
                      <a:r>
                        <a:rPr lang="de-DE" sz="800" dirty="0"/>
                        <a:t>Treibstoffverbrauch bei 55% MCP</a:t>
                      </a:r>
                    </a:p>
                  </a:txBody>
                  <a:tcPr marL="19824" marR="19824" marT="9912" marB="9912" anchor="ctr">
                    <a:lnL>
                      <a:noFill/>
                    </a:lnL>
                    <a:lnR>
                      <a:noFill/>
                    </a:lnR>
                    <a:lnT>
                      <a:noFill/>
                    </a:lnT>
                    <a:lnB>
                      <a:noFill/>
                    </a:lnB>
                  </a:tcPr>
                </a:tc>
                <a:tc>
                  <a:txBody>
                    <a:bodyPr/>
                    <a:lstStyle/>
                    <a:p>
                      <a:r>
                        <a:rPr lang="de-DE" sz="800"/>
                        <a:t>15 l/h</a:t>
                      </a:r>
                    </a:p>
                  </a:txBody>
                  <a:tcPr marL="19824" marR="19824" marT="9912" marB="9912" anchor="ctr">
                    <a:lnL>
                      <a:noFill/>
                    </a:lnL>
                    <a:lnR>
                      <a:noFill/>
                    </a:lnR>
                    <a:lnT>
                      <a:noFill/>
                    </a:lnT>
                    <a:lnB>
                      <a:noFill/>
                    </a:lnB>
                  </a:tcPr>
                </a:tc>
              </a:tr>
              <a:tr h="144000">
                <a:tc>
                  <a:txBody>
                    <a:bodyPr/>
                    <a:lstStyle/>
                    <a:p>
                      <a:r>
                        <a:rPr lang="de-DE" sz="800" dirty="0"/>
                        <a:t>Reichweite Langstrecke bis</a:t>
                      </a:r>
                    </a:p>
                  </a:txBody>
                  <a:tcPr marL="19824" marR="19824" marT="9912" marB="9912" anchor="ctr">
                    <a:lnL>
                      <a:noFill/>
                    </a:lnL>
                    <a:lnR>
                      <a:noFill/>
                    </a:lnR>
                    <a:lnT>
                      <a:noFill/>
                    </a:lnT>
                    <a:lnB>
                      <a:noFill/>
                    </a:lnB>
                  </a:tcPr>
                </a:tc>
                <a:tc>
                  <a:txBody>
                    <a:bodyPr/>
                    <a:lstStyle/>
                    <a:p>
                      <a:r>
                        <a:rPr lang="de-DE" sz="800" dirty="0"/>
                        <a:t>1400 km</a:t>
                      </a:r>
                    </a:p>
                  </a:txBody>
                  <a:tcPr marL="19824" marR="19824" marT="9912" marB="9912" anchor="ctr">
                    <a:lnL>
                      <a:noFill/>
                    </a:lnL>
                    <a:lnR>
                      <a:noFill/>
                    </a:lnR>
                    <a:lnT>
                      <a:noFill/>
                    </a:lnT>
                    <a:lnB>
                      <a:noFill/>
                    </a:lnB>
                  </a:tcPr>
                </a:tc>
              </a:tr>
            </a:tbl>
          </a:graphicData>
        </a:graphic>
      </p:graphicFrame>
      <p:pic>
        <p:nvPicPr>
          <p:cNvPr id="6147" name="Picture 3" descr="C:\Users\Notebook SPS-11\Desktop\aktuelle Projekte\Stemme AG\06_Umsetzung\UMS_WEB\Bilder UMS WEB\S15.jpg"/>
          <p:cNvPicPr>
            <a:picLocks noChangeAspect="1" noChangeArrowheads="1"/>
          </p:cNvPicPr>
          <p:nvPr/>
        </p:nvPicPr>
        <p:blipFill>
          <a:blip r:embed="rId3" cstate="print">
            <a:lum bright="-18000" contrast="32000"/>
          </a:blip>
          <a:srcRect l="2471"/>
          <a:stretch>
            <a:fillRect/>
          </a:stretch>
        </p:blipFill>
        <p:spPr bwMode="auto">
          <a:xfrm>
            <a:off x="466725" y="2504671"/>
            <a:ext cx="2819357" cy="18486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462565" y="3855085"/>
            <a:ext cx="3286148" cy="2431435"/>
          </a:xfrm>
          <a:prstGeom prst="rect">
            <a:avLst/>
          </a:prstGeom>
        </p:spPr>
        <p:txBody>
          <a:bodyPr wrap="square">
            <a:spAutoFit/>
          </a:bodyPr>
          <a:lstStyle/>
          <a:p>
            <a:pPr algn="r"/>
            <a:r>
              <a:rPr lang="de-DE" sz="1400" b="1" dirty="0" smtClean="0">
                <a:solidFill>
                  <a:srgbClr val="FF0000"/>
                </a:solidFill>
              </a:rPr>
              <a:t>STEMME F&amp;D (R&amp;D)</a:t>
            </a:r>
          </a:p>
          <a:p>
            <a:r>
              <a:rPr lang="de-DE" sz="1100" dirty="0" smtClean="0"/>
              <a:t>STEMME F&amp;D (R&amp;D) ist die Forschungs- und Entwicklungsgesellschaft der STEMME-Gruppe.</a:t>
            </a:r>
          </a:p>
          <a:p>
            <a:pPr marL="182563" indent="-182563">
              <a:buFont typeface="Arial" pitchFamily="34" charset="0"/>
              <a:buChar char="•"/>
              <a:tabLst>
                <a:tab pos="182563" algn="l"/>
              </a:tabLst>
            </a:pPr>
            <a:endParaRPr lang="de-DE" sz="1100" dirty="0" smtClean="0"/>
          </a:p>
          <a:p>
            <a:pPr marL="182563" indent="-182563">
              <a:buFont typeface="Arial" pitchFamily="34" charset="0"/>
              <a:buChar char="•"/>
              <a:tabLst>
                <a:tab pos="182563" algn="l"/>
              </a:tabLst>
            </a:pPr>
            <a:r>
              <a:rPr lang="de-DE" sz="1100" dirty="0" smtClean="0"/>
              <a:t>Flugzeugentwicklung</a:t>
            </a:r>
          </a:p>
          <a:p>
            <a:pPr marL="182563" indent="-182563">
              <a:buFont typeface="Arial" pitchFamily="34" charset="0"/>
              <a:buChar char="•"/>
              <a:tabLst>
                <a:tab pos="182563" algn="l"/>
              </a:tabLst>
            </a:pPr>
            <a:r>
              <a:rPr lang="de-DE" sz="1100" dirty="0" smtClean="0"/>
              <a:t>Prototypenbau und –</a:t>
            </a:r>
            <a:r>
              <a:rPr lang="de-DE" sz="1100" dirty="0" err="1" smtClean="0"/>
              <a:t>tests</a:t>
            </a:r>
            <a:endParaRPr lang="de-DE" sz="1100" dirty="0" smtClean="0"/>
          </a:p>
          <a:p>
            <a:pPr marL="182563" indent="-182563">
              <a:buFont typeface="Arial" pitchFamily="34" charset="0"/>
              <a:buChar char="•"/>
              <a:tabLst>
                <a:tab pos="182563" algn="l"/>
              </a:tabLst>
            </a:pPr>
            <a:r>
              <a:rPr lang="de-DE" sz="1100" dirty="0" smtClean="0"/>
              <a:t>Zertifizierung</a:t>
            </a:r>
          </a:p>
          <a:p>
            <a:pPr marL="182563" indent="-182563">
              <a:buFont typeface="Arial" pitchFamily="34" charset="0"/>
              <a:buChar char="•"/>
              <a:tabLst>
                <a:tab pos="182563" algn="l"/>
              </a:tabLst>
            </a:pPr>
            <a:r>
              <a:rPr lang="de-DE" sz="1100" dirty="0" smtClean="0"/>
              <a:t>Produktionsmittel-Entwurf, -Konstruktion und Dokumentation</a:t>
            </a:r>
          </a:p>
          <a:p>
            <a:pPr marL="182563" indent="-182563">
              <a:buFont typeface="Arial" pitchFamily="34" charset="0"/>
              <a:buChar char="•"/>
              <a:tabLst>
                <a:tab pos="182563" algn="l"/>
              </a:tabLst>
            </a:pPr>
            <a:r>
              <a:rPr lang="de-DE" sz="1100" dirty="0" smtClean="0"/>
              <a:t>Qualitätsmanagement</a:t>
            </a:r>
          </a:p>
          <a:p>
            <a:endParaRPr lang="de-DE" sz="1100" dirty="0" smtClean="0"/>
          </a:p>
          <a:p>
            <a:r>
              <a:rPr lang="de-DE" sz="1100" dirty="0" smtClean="0"/>
              <a:t>STEMME F&amp;D ist anerkannter Entwicklungsbetrieb nach EASA Part 21 Unterabschnitt J . EASA.21J.250 </a:t>
            </a:r>
            <a:endParaRPr lang="de-DE" sz="1100" dirty="0"/>
          </a:p>
        </p:txBody>
      </p:sp>
      <p:sp>
        <p:nvSpPr>
          <p:cNvPr id="5" name="Rechteck 4"/>
          <p:cNvSpPr/>
          <p:nvPr/>
        </p:nvSpPr>
        <p:spPr>
          <a:xfrm>
            <a:off x="466724" y="3855085"/>
            <a:ext cx="3962400" cy="1661993"/>
          </a:xfrm>
          <a:prstGeom prst="rect">
            <a:avLst/>
          </a:prstGeom>
        </p:spPr>
        <p:txBody>
          <a:bodyPr wrap="square">
            <a:spAutoFit/>
          </a:bodyPr>
          <a:lstStyle/>
          <a:p>
            <a:r>
              <a:rPr lang="de-DE" sz="1400" b="1" dirty="0" smtClean="0">
                <a:solidFill>
                  <a:srgbClr val="FF0000"/>
                </a:solidFill>
              </a:rPr>
              <a:t>STEMME UMS</a:t>
            </a:r>
            <a:r>
              <a:rPr lang="de-DE" sz="1400" b="1" dirty="0" smtClean="0"/>
              <a:t/>
            </a:r>
            <a:br>
              <a:rPr lang="de-DE" sz="1400" b="1" dirty="0" smtClean="0"/>
            </a:br>
            <a:r>
              <a:rPr lang="de-DE" sz="1100" b="1" dirty="0" err="1" smtClean="0"/>
              <a:t>U</a:t>
            </a:r>
            <a:r>
              <a:rPr lang="de-DE" sz="1100" dirty="0" err="1" smtClean="0"/>
              <a:t>nmanned</a:t>
            </a:r>
            <a:r>
              <a:rPr lang="de-DE" sz="1100" dirty="0" smtClean="0"/>
              <a:t> </a:t>
            </a:r>
            <a:r>
              <a:rPr lang="de-DE" sz="1100" dirty="0" err="1" smtClean="0"/>
              <a:t>and</a:t>
            </a:r>
            <a:r>
              <a:rPr lang="de-DE" sz="1100" dirty="0" smtClean="0"/>
              <a:t> </a:t>
            </a:r>
            <a:r>
              <a:rPr lang="de-DE" sz="1100" b="1" dirty="0" err="1" smtClean="0"/>
              <a:t>M</a:t>
            </a:r>
            <a:r>
              <a:rPr lang="de-DE" sz="1100" dirty="0" err="1" smtClean="0"/>
              <a:t>anned</a:t>
            </a:r>
            <a:r>
              <a:rPr lang="de-DE" sz="1100" dirty="0" smtClean="0"/>
              <a:t> </a:t>
            </a:r>
            <a:r>
              <a:rPr lang="de-DE" sz="1100" b="1" dirty="0" smtClean="0"/>
              <a:t>S</a:t>
            </a:r>
            <a:r>
              <a:rPr lang="de-DE" sz="1100" dirty="0" smtClean="0"/>
              <a:t>ystems</a:t>
            </a:r>
            <a:br>
              <a:rPr lang="de-DE" sz="1100" dirty="0" smtClean="0"/>
            </a:br>
            <a:r>
              <a:rPr lang="de-DE" sz="1100" dirty="0" smtClean="0"/>
              <a:t>Utility </a:t>
            </a:r>
            <a:r>
              <a:rPr lang="de-DE" sz="1100" dirty="0" err="1" smtClean="0"/>
              <a:t>Aircraft</a:t>
            </a:r>
            <a:r>
              <a:rPr lang="de-DE" sz="1100" dirty="0" smtClean="0"/>
              <a:t> </a:t>
            </a:r>
            <a:r>
              <a:rPr lang="de-DE" sz="1100" dirty="0" err="1" smtClean="0"/>
              <a:t>for</a:t>
            </a:r>
            <a:r>
              <a:rPr lang="de-DE" sz="1100" dirty="0" smtClean="0"/>
              <a:t> Medium </a:t>
            </a:r>
            <a:r>
              <a:rPr lang="de-DE" sz="1100" dirty="0" err="1" smtClean="0"/>
              <a:t>Altitude</a:t>
            </a:r>
            <a:r>
              <a:rPr lang="de-DE" sz="1100" dirty="0" smtClean="0"/>
              <a:t> Long </a:t>
            </a:r>
            <a:r>
              <a:rPr lang="de-DE" sz="1100" dirty="0" err="1" smtClean="0"/>
              <a:t>Endurance</a:t>
            </a:r>
            <a:endParaRPr lang="de-DE" sz="1400" dirty="0" smtClean="0"/>
          </a:p>
          <a:p>
            <a:pPr marL="182563" indent="-182563">
              <a:buFont typeface="Arial" pitchFamily="34" charset="0"/>
              <a:buChar char="•"/>
            </a:pPr>
            <a:endParaRPr lang="de-DE" sz="1100" dirty="0" smtClean="0"/>
          </a:p>
          <a:p>
            <a:pPr marL="182563" indent="-182563">
              <a:buFont typeface="Arial" pitchFamily="34" charset="0"/>
              <a:buChar char="•"/>
            </a:pPr>
            <a:r>
              <a:rPr lang="de-DE" sz="1100" dirty="0" smtClean="0"/>
              <a:t>Forschung</a:t>
            </a:r>
          </a:p>
          <a:p>
            <a:pPr marL="182563" indent="-182563">
              <a:buFont typeface="Arial" pitchFamily="34" charset="0"/>
              <a:buChar char="•"/>
            </a:pPr>
            <a:r>
              <a:rPr lang="de-DE" sz="1100" dirty="0" smtClean="0"/>
              <a:t>Beobachtung</a:t>
            </a:r>
          </a:p>
          <a:p>
            <a:pPr marL="182563" indent="-182563">
              <a:buFont typeface="Arial" pitchFamily="34" charset="0"/>
              <a:buChar char="•"/>
            </a:pPr>
            <a:r>
              <a:rPr lang="de-DE" sz="1100" dirty="0" smtClean="0"/>
              <a:t>Überwachung</a:t>
            </a:r>
          </a:p>
          <a:p>
            <a:pPr marL="182563" indent="-182563">
              <a:buFont typeface="Arial" pitchFamily="34" charset="0"/>
              <a:buChar char="•"/>
            </a:pPr>
            <a:r>
              <a:rPr lang="de-DE" sz="1100" dirty="0" smtClean="0"/>
              <a:t>Einsatzleitung</a:t>
            </a:r>
          </a:p>
          <a:p>
            <a:pPr marL="182563" indent="-182563">
              <a:buFont typeface="Arial" pitchFamily="34" charset="0"/>
              <a:buChar char="•"/>
            </a:pPr>
            <a:r>
              <a:rPr lang="de-DE" sz="1100" dirty="0" smtClean="0"/>
              <a:t>Training</a:t>
            </a:r>
            <a:endParaRPr lang="de-DE" sz="1100" dirty="0"/>
          </a:p>
        </p:txBody>
      </p:sp>
      <p:pic>
        <p:nvPicPr>
          <p:cNvPr id="8" name="Grafik 7" descr="StemmeAG_ws.jpg"/>
          <p:cNvPicPr>
            <a:picLocks noChangeAspect="1"/>
          </p:cNvPicPr>
          <p:nvPr/>
        </p:nvPicPr>
        <p:blipFill>
          <a:blip r:embed="rId3" cstate="print"/>
          <a:stretch>
            <a:fillRect/>
          </a:stretch>
        </p:blipFill>
        <p:spPr>
          <a:xfrm>
            <a:off x="2961798" y="404813"/>
            <a:ext cx="3220403" cy="486727"/>
          </a:xfrm>
          <a:prstGeom prst="rect">
            <a:avLst/>
          </a:prstGeom>
        </p:spPr>
      </p:pic>
      <p:sp>
        <p:nvSpPr>
          <p:cNvPr id="9" name="Textfeld 8"/>
          <p:cNvSpPr txBox="1"/>
          <p:nvPr/>
        </p:nvSpPr>
        <p:spPr>
          <a:xfrm>
            <a:off x="2938070" y="2000240"/>
            <a:ext cx="3251211" cy="307777"/>
          </a:xfrm>
          <a:prstGeom prst="rect">
            <a:avLst/>
          </a:prstGeom>
          <a:noFill/>
        </p:spPr>
        <p:txBody>
          <a:bodyPr wrap="none" rtlCol="0">
            <a:spAutoFit/>
          </a:bodyPr>
          <a:lstStyle/>
          <a:p>
            <a:r>
              <a:rPr lang="de-DE" sz="1400" dirty="0" smtClean="0"/>
              <a:t>Sportflugzeuge | Produktion | Verwaltung</a:t>
            </a:r>
            <a:endParaRPr lang="de-DE" sz="1400" dirty="0"/>
          </a:p>
        </p:txBody>
      </p:sp>
      <p:cxnSp>
        <p:nvCxnSpPr>
          <p:cNvPr id="16" name="Gerade Verbindung mit Pfeil 15"/>
          <p:cNvCxnSpPr/>
          <p:nvPr/>
        </p:nvCxnSpPr>
        <p:spPr>
          <a:xfrm rot="10800000">
            <a:off x="2071670" y="2981227"/>
            <a:ext cx="5000660" cy="158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16200000" flipH="1">
            <a:off x="4321966" y="2750338"/>
            <a:ext cx="500066" cy="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16200000" flipH="1">
            <a:off x="6813154" y="3231259"/>
            <a:ext cx="500066" cy="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16200000" flipH="1">
            <a:off x="1839926" y="3222115"/>
            <a:ext cx="500066" cy="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213211" y="3219683"/>
            <a:ext cx="502061" cy="261610"/>
          </a:xfrm>
          <a:prstGeom prst="rect">
            <a:avLst/>
          </a:prstGeom>
          <a:noFill/>
        </p:spPr>
        <p:txBody>
          <a:bodyPr wrap="none" rtlCol="0">
            <a:spAutoFit/>
          </a:bodyPr>
          <a:lstStyle/>
          <a:p>
            <a:r>
              <a:rPr lang="de-DE" sz="1100" b="1" dirty="0" smtClean="0"/>
              <a:t>100%</a:t>
            </a:r>
            <a:endParaRPr lang="de-DE" sz="1100" b="1" dirty="0"/>
          </a:p>
        </p:txBody>
      </p:sp>
      <p:sp>
        <p:nvSpPr>
          <p:cNvPr id="33" name="Textfeld 32"/>
          <p:cNvSpPr txBox="1"/>
          <p:nvPr/>
        </p:nvSpPr>
        <p:spPr>
          <a:xfrm>
            <a:off x="1355295" y="3219683"/>
            <a:ext cx="502061" cy="261610"/>
          </a:xfrm>
          <a:prstGeom prst="rect">
            <a:avLst/>
          </a:prstGeom>
          <a:noFill/>
        </p:spPr>
        <p:txBody>
          <a:bodyPr wrap="none" rtlCol="0">
            <a:spAutoFit/>
          </a:bodyPr>
          <a:lstStyle/>
          <a:p>
            <a:r>
              <a:rPr lang="de-DE" sz="1100" b="1" dirty="0" smtClean="0"/>
              <a:t>100%</a:t>
            </a:r>
            <a:endParaRPr lang="de-DE" sz="1100" b="1" dirty="0"/>
          </a:p>
        </p:txBody>
      </p:sp>
      <p:sp>
        <p:nvSpPr>
          <p:cNvPr id="13" name="Textfeld 12"/>
          <p:cNvSpPr txBox="1"/>
          <p:nvPr/>
        </p:nvSpPr>
        <p:spPr>
          <a:xfrm>
            <a:off x="3886684" y="1702346"/>
            <a:ext cx="1370632" cy="369332"/>
          </a:xfrm>
          <a:prstGeom prst="rect">
            <a:avLst/>
          </a:prstGeom>
          <a:noFill/>
        </p:spPr>
        <p:txBody>
          <a:bodyPr wrap="none" rtlCol="0">
            <a:spAutoFit/>
          </a:bodyPr>
          <a:lstStyle/>
          <a:p>
            <a:r>
              <a:rPr lang="de-DE" b="1" dirty="0" smtClean="0">
                <a:solidFill>
                  <a:srgbClr val="FF0000"/>
                </a:solidFill>
              </a:rPr>
              <a:t>STEMME AG</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66725" y="2257416"/>
            <a:ext cx="2095500" cy="1192530"/>
          </a:xfrm>
          <a:prstGeom prst="rect">
            <a:avLst/>
          </a:prstGeom>
          <a:noFill/>
          <a:ln w="9525">
            <a:noFill/>
            <a:miter lim="800000"/>
            <a:headEnd/>
            <a:tailEnd/>
          </a:ln>
        </p:spPr>
      </p:pic>
      <p:sp>
        <p:nvSpPr>
          <p:cNvPr id="3" name="Rechteck 2"/>
          <p:cNvSpPr/>
          <p:nvPr/>
        </p:nvSpPr>
        <p:spPr>
          <a:xfrm>
            <a:off x="2571736" y="2285992"/>
            <a:ext cx="1857388" cy="1061829"/>
          </a:xfrm>
          <a:prstGeom prst="rect">
            <a:avLst/>
          </a:prstGeom>
        </p:spPr>
        <p:txBody>
          <a:bodyPr wrap="square">
            <a:spAutoFit/>
          </a:bodyPr>
          <a:lstStyle/>
          <a:p>
            <a:r>
              <a:rPr lang="de-DE" sz="1050" b="1" dirty="0" smtClean="0">
                <a:solidFill>
                  <a:srgbClr val="FF0000"/>
                </a:solidFill>
              </a:rPr>
              <a:t>Die STEMME S10</a:t>
            </a:r>
            <a:r>
              <a:rPr lang="de-DE" sz="1050" dirty="0" smtClean="0"/>
              <a:t/>
            </a:r>
            <a:br>
              <a:rPr lang="de-DE" sz="1050" dirty="0" smtClean="0"/>
            </a:br>
            <a:r>
              <a:rPr lang="de-DE" sz="1000" dirty="0" smtClean="0"/>
              <a:t>"Eines der sieben Wunder der aeronautischen Welt" Spitzensegelflugleistung und Motorflugautonomie für Sport, Rekorde und Forschung</a:t>
            </a:r>
            <a:endParaRPr lang="de-DE" sz="1000" dirty="0"/>
          </a:p>
        </p:txBody>
      </p:sp>
      <p:pic>
        <p:nvPicPr>
          <p:cNvPr id="1027" name="Picture 3"/>
          <p:cNvPicPr>
            <a:picLocks noChangeAspect="1" noChangeArrowheads="1"/>
          </p:cNvPicPr>
          <p:nvPr/>
        </p:nvPicPr>
        <p:blipFill>
          <a:blip r:embed="rId4" cstate="print"/>
          <a:srcRect/>
          <a:stretch>
            <a:fillRect/>
          </a:stretch>
        </p:blipFill>
        <p:spPr bwMode="auto">
          <a:xfrm>
            <a:off x="466725" y="4401459"/>
            <a:ext cx="2105011" cy="1263007"/>
          </a:xfrm>
          <a:prstGeom prst="rect">
            <a:avLst/>
          </a:prstGeom>
          <a:noFill/>
          <a:ln w="9525">
            <a:noFill/>
            <a:miter lim="800000"/>
            <a:headEnd/>
            <a:tailEnd/>
          </a:ln>
        </p:spPr>
      </p:pic>
      <p:sp>
        <p:nvSpPr>
          <p:cNvPr id="5" name="Rechteck 4"/>
          <p:cNvSpPr/>
          <p:nvPr/>
        </p:nvSpPr>
        <p:spPr>
          <a:xfrm>
            <a:off x="2571736" y="4429132"/>
            <a:ext cx="1857388" cy="1485022"/>
          </a:xfrm>
          <a:prstGeom prst="rect">
            <a:avLst/>
          </a:prstGeom>
        </p:spPr>
        <p:txBody>
          <a:bodyPr wrap="square">
            <a:spAutoFit/>
          </a:bodyPr>
          <a:lstStyle/>
          <a:p>
            <a:r>
              <a:rPr lang="de-DE" sz="1050" dirty="0" smtClean="0"/>
              <a:t>Der </a:t>
            </a:r>
            <a:r>
              <a:rPr lang="de-DE" sz="1050" b="1" dirty="0" smtClean="0">
                <a:solidFill>
                  <a:srgbClr val="FF0000"/>
                </a:solidFill>
              </a:rPr>
              <a:t>SPORTSTER S6</a:t>
            </a:r>
            <a:r>
              <a:rPr lang="de-DE" sz="1050" dirty="0" smtClean="0"/>
              <a:t/>
            </a:r>
            <a:br>
              <a:rPr lang="de-DE" sz="1050" dirty="0" smtClean="0"/>
            </a:br>
            <a:r>
              <a:rPr lang="de-DE" sz="1000" dirty="0" smtClean="0"/>
              <a:t>für alles fliegen </a:t>
            </a:r>
          </a:p>
          <a:p>
            <a:r>
              <a:rPr lang="de-DE" sz="1000" dirty="0" smtClean="0"/>
              <a:t>Für </a:t>
            </a:r>
            <a:r>
              <a:rPr lang="de-DE" sz="1000" dirty="0" err="1" smtClean="0"/>
              <a:t>allround</a:t>
            </a:r>
            <a:r>
              <a:rPr lang="de-DE" sz="1000" dirty="0" smtClean="0"/>
              <a:t> Segel- und Motorflug; Ausbildung und Schleppen; Segelflug - Panorama - Cockpit; bislang unbekannte Kombination von Segel- und Motorleistung in der Klasse</a:t>
            </a:r>
            <a:endParaRPr lang="de-DE" sz="1000" dirty="0"/>
          </a:p>
        </p:txBody>
      </p:sp>
      <p:pic>
        <p:nvPicPr>
          <p:cNvPr id="1028" name="Picture 4"/>
          <p:cNvPicPr>
            <a:picLocks noChangeAspect="1" noChangeArrowheads="1"/>
          </p:cNvPicPr>
          <p:nvPr/>
        </p:nvPicPr>
        <p:blipFill>
          <a:blip r:embed="rId5" cstate="print"/>
          <a:srcRect t="12489" b="8732"/>
          <a:stretch>
            <a:fillRect/>
          </a:stretch>
        </p:blipFill>
        <p:spPr bwMode="auto">
          <a:xfrm>
            <a:off x="4572000" y="2276475"/>
            <a:ext cx="2105011" cy="1152525"/>
          </a:xfrm>
          <a:prstGeom prst="rect">
            <a:avLst/>
          </a:prstGeom>
          <a:noFill/>
          <a:ln w="9525">
            <a:noFill/>
            <a:miter lim="800000"/>
            <a:headEnd/>
            <a:tailEnd/>
          </a:ln>
        </p:spPr>
      </p:pic>
      <p:sp>
        <p:nvSpPr>
          <p:cNvPr id="7" name="Rechteck 6"/>
          <p:cNvSpPr/>
          <p:nvPr/>
        </p:nvSpPr>
        <p:spPr>
          <a:xfrm>
            <a:off x="6661989" y="2260089"/>
            <a:ext cx="2086723" cy="1184940"/>
          </a:xfrm>
          <a:prstGeom prst="rect">
            <a:avLst/>
          </a:prstGeom>
        </p:spPr>
        <p:txBody>
          <a:bodyPr wrap="square">
            <a:spAutoFit/>
          </a:bodyPr>
          <a:lstStyle/>
          <a:p>
            <a:r>
              <a:rPr lang="de-DE" sz="1100" b="1" dirty="0" smtClean="0">
                <a:solidFill>
                  <a:srgbClr val="FF0000"/>
                </a:solidFill>
              </a:rPr>
              <a:t>Der Segler die S2</a:t>
            </a:r>
            <a:endParaRPr lang="de-DE" sz="1100" dirty="0" smtClean="0"/>
          </a:p>
          <a:p>
            <a:r>
              <a:rPr lang="de-DE" sz="1000" dirty="0" smtClean="0"/>
              <a:t>Segelfliegen </a:t>
            </a:r>
            <a:r>
              <a:rPr lang="de-DE" sz="1000" dirty="0" err="1" smtClean="0"/>
              <a:t>side</a:t>
            </a:r>
            <a:r>
              <a:rPr lang="de-DE" sz="1000" dirty="0" smtClean="0"/>
              <a:t> </a:t>
            </a:r>
            <a:r>
              <a:rPr lang="de-DE" sz="1000" dirty="0" err="1" smtClean="0"/>
              <a:t>by</a:t>
            </a:r>
            <a:r>
              <a:rPr lang="de-DE" sz="1000" dirty="0" smtClean="0"/>
              <a:t> </a:t>
            </a:r>
            <a:r>
              <a:rPr lang="de-DE" sz="1000" dirty="0" err="1" smtClean="0"/>
              <a:t>side</a:t>
            </a:r>
            <a:r>
              <a:rPr lang="de-DE" sz="1000" dirty="0" smtClean="0"/>
              <a:t> Mit "18m - </a:t>
            </a:r>
            <a:r>
              <a:rPr lang="de-DE" sz="1000" dirty="0" err="1" smtClean="0"/>
              <a:t>Winglets</a:t>
            </a:r>
            <a:r>
              <a:rPr lang="de-DE" sz="1000" dirty="0" smtClean="0"/>
              <a:t>" eine voll Aerofähige Ausbildungsversion; mit "20m - </a:t>
            </a:r>
            <a:r>
              <a:rPr lang="de-DE" sz="1000" dirty="0" err="1" smtClean="0"/>
              <a:t>Winglets</a:t>
            </a:r>
            <a:r>
              <a:rPr lang="de-DE" sz="1000" dirty="0" smtClean="0"/>
              <a:t>" ein </a:t>
            </a:r>
            <a:r>
              <a:rPr lang="de-DE" sz="1000" dirty="0" err="1" smtClean="0"/>
              <a:t>Wölbklappenflugzeug</a:t>
            </a:r>
            <a:r>
              <a:rPr lang="de-DE" sz="1000" dirty="0" smtClean="0"/>
              <a:t> für Leistungssegelflug; alles mit dem Vergnügen des "Nebeneinander"</a:t>
            </a:r>
            <a:endParaRPr lang="de-DE" sz="1000" dirty="0"/>
          </a:p>
        </p:txBody>
      </p:sp>
      <p:sp>
        <p:nvSpPr>
          <p:cNvPr id="8" name="Rechteck 7"/>
          <p:cNvSpPr/>
          <p:nvPr/>
        </p:nvSpPr>
        <p:spPr>
          <a:xfrm>
            <a:off x="6687707" y="4429978"/>
            <a:ext cx="2061005" cy="1338828"/>
          </a:xfrm>
          <a:prstGeom prst="rect">
            <a:avLst/>
          </a:prstGeom>
        </p:spPr>
        <p:txBody>
          <a:bodyPr wrap="square">
            <a:spAutoFit/>
          </a:bodyPr>
          <a:lstStyle/>
          <a:p>
            <a:r>
              <a:rPr lang="de-DE" sz="1000" dirty="0" smtClean="0"/>
              <a:t>Exklusiver</a:t>
            </a:r>
            <a:r>
              <a:rPr lang="de-DE" sz="1100" dirty="0" smtClean="0"/>
              <a:t> </a:t>
            </a:r>
            <a:r>
              <a:rPr lang="de-DE" sz="1100" b="1" dirty="0" smtClean="0">
                <a:solidFill>
                  <a:srgbClr val="FF0000"/>
                </a:solidFill>
              </a:rPr>
              <a:t>Motor - TOURER S 8 </a:t>
            </a:r>
            <a:r>
              <a:rPr lang="de-DE" sz="1000" dirty="0" smtClean="0"/>
              <a:t>mit Segelflugbackup Für komfortable Flugreisen zu zweit; für Expeditionen in ferne Länder und zugleich für die Mittwoch-Nachmittag-Entspannung; Training und Schleppen; Geräumige Kabine mit Türen</a:t>
            </a:r>
            <a:endParaRPr lang="de-DE" sz="1000" dirty="0"/>
          </a:p>
        </p:txBody>
      </p:sp>
      <p:pic>
        <p:nvPicPr>
          <p:cNvPr id="1029" name="Picture 5"/>
          <p:cNvPicPr>
            <a:picLocks noChangeAspect="1" noChangeArrowheads="1"/>
          </p:cNvPicPr>
          <p:nvPr/>
        </p:nvPicPr>
        <p:blipFill>
          <a:blip r:embed="rId6" cstate="print"/>
          <a:srcRect t="11513" b="5475"/>
          <a:stretch>
            <a:fillRect/>
          </a:stretch>
        </p:blipFill>
        <p:spPr bwMode="auto">
          <a:xfrm>
            <a:off x="4572000" y="4437063"/>
            <a:ext cx="2105011" cy="1214446"/>
          </a:xfrm>
          <a:prstGeom prst="rect">
            <a:avLst/>
          </a:prstGeom>
          <a:noFill/>
          <a:ln w="9525">
            <a:noFill/>
            <a:miter lim="800000"/>
            <a:headEnd/>
            <a:tailEnd/>
          </a:ln>
        </p:spPr>
      </p:pic>
      <p:pic>
        <p:nvPicPr>
          <p:cNvPr id="10" name="Grafik 9" descr="StemmeAG_ws.jpg"/>
          <p:cNvPicPr>
            <a:picLocks noChangeAspect="1"/>
          </p:cNvPicPr>
          <p:nvPr/>
        </p:nvPicPr>
        <p:blipFill>
          <a:blip r:embed="rId7" cstate="print"/>
          <a:stretch>
            <a:fillRect/>
          </a:stretch>
        </p:blipFill>
        <p:spPr>
          <a:xfrm>
            <a:off x="2961798" y="406579"/>
            <a:ext cx="3220403" cy="486727"/>
          </a:xfrm>
          <a:prstGeom prst="rect">
            <a:avLst/>
          </a:prstGeom>
        </p:spPr>
      </p:pic>
      <p:sp>
        <p:nvSpPr>
          <p:cNvPr id="11" name="Textfeld 10"/>
          <p:cNvSpPr txBox="1"/>
          <p:nvPr/>
        </p:nvSpPr>
        <p:spPr>
          <a:xfrm>
            <a:off x="3516614" y="1105098"/>
            <a:ext cx="2110771" cy="307777"/>
          </a:xfrm>
          <a:prstGeom prst="rect">
            <a:avLst/>
          </a:prstGeom>
          <a:noFill/>
        </p:spPr>
        <p:txBody>
          <a:bodyPr wrap="none" rtlCol="0">
            <a:spAutoFit/>
          </a:bodyPr>
          <a:lstStyle/>
          <a:p>
            <a:r>
              <a:rPr lang="de-DE" sz="1400" dirty="0" smtClean="0"/>
              <a:t>Sportflugzeuge - Überblick</a:t>
            </a:r>
            <a:endParaRPr lang="de-DE"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572000" y="2143116"/>
            <a:ext cx="4176713"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636262"/>
                </a:solidFill>
                <a:effectLst/>
                <a:latin typeface="Arial" pitchFamily="34" charset="0"/>
                <a:cs typeface="Arial" pitchFamily="34" charset="0"/>
              </a:rPr>
              <a:t>STEMME steht wie kaum ein anderer Name im Flugsport für innovative Produkte und Flugleistungen auf höchstem Niveau. Damit setzt die Firma seit ihrer Gründung neue Standards. Kreativität und modernste Verfahren der Entwicklung, Produktion und Qualitätssicherung stehen bei uns an erster Stelle. Dabei behalten wir neben der Optimierung von Flugleistungen und Sicherheit auch stets die »kleinen Sorgen« der Piloten wie das Bodenhandling, Einstiegs- und Sitzkomfort etc. im Auge.</a:t>
            </a:r>
            <a:br>
              <a:rPr kumimoji="0" lang="de-DE" sz="1100" b="0" i="0" u="none" strike="noStrike" cap="none" normalizeH="0" baseline="0" dirty="0" smtClean="0">
                <a:ln>
                  <a:noFill/>
                </a:ln>
                <a:solidFill>
                  <a:srgbClr val="636262"/>
                </a:solidFill>
                <a:effectLst/>
                <a:latin typeface="Arial" pitchFamily="34" charset="0"/>
                <a:cs typeface="Arial" pitchFamily="34" charset="0"/>
              </a:rPr>
            </a:br>
            <a:r>
              <a:rPr kumimoji="0" lang="de-DE" sz="1100" b="0" i="0" u="none" strike="noStrike" cap="none" normalizeH="0" baseline="0" dirty="0" smtClean="0">
                <a:ln>
                  <a:noFill/>
                </a:ln>
                <a:solidFill>
                  <a:srgbClr val="636262"/>
                </a:solidFill>
                <a:effectLst/>
                <a:latin typeface="Arial" pitchFamily="34" charset="0"/>
                <a:cs typeface="Arial" pitchFamily="34" charset="0"/>
              </a:rPr>
              <a:t/>
            </a:r>
            <a:br>
              <a:rPr kumimoji="0" lang="de-DE" sz="1100" b="0" i="0" u="none" strike="noStrike" cap="none" normalizeH="0" baseline="0" dirty="0" smtClean="0">
                <a:ln>
                  <a:noFill/>
                </a:ln>
                <a:solidFill>
                  <a:srgbClr val="636262"/>
                </a:solidFill>
                <a:effectLst/>
                <a:latin typeface="Arial" pitchFamily="34" charset="0"/>
                <a:cs typeface="Arial" pitchFamily="34" charset="0"/>
              </a:rPr>
            </a:br>
            <a:r>
              <a:rPr kumimoji="0" lang="de-DE" sz="1100" b="0" i="0" u="none" strike="noStrike" cap="none" normalizeH="0" baseline="0" dirty="0" smtClean="0">
                <a:ln>
                  <a:noFill/>
                </a:ln>
                <a:solidFill>
                  <a:srgbClr val="636262"/>
                </a:solidFill>
                <a:effectLst/>
                <a:latin typeface="Arial" pitchFamily="34" charset="0"/>
                <a:cs typeface="Arial" pitchFamily="34" charset="0"/>
              </a:rPr>
              <a:t>Unsere grundlegenden Innovationen sind die Basis der einmaligen Flugleistungen und des umfassenden Einsatzspektrums der S10-VT und werden es auch für unsere neue STEMME Flugzeugfamilie sein.</a:t>
            </a:r>
          </a:p>
          <a:p>
            <a:pPr marL="0" marR="0" lvl="0" indent="0"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rgbClr val="000000"/>
              </a:solidFill>
              <a:effectLst/>
              <a:latin typeface="Times New Roman" pitchFamily="18" charset="0"/>
              <a:cs typeface="Times New Roman" pitchFamily="18" charset="0"/>
            </a:endParaRP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err="1" smtClean="0">
                <a:ln>
                  <a:noFill/>
                </a:ln>
                <a:solidFill>
                  <a:srgbClr val="FF0000"/>
                </a:solidFill>
                <a:effectLst/>
                <a:latin typeface="Arial" pitchFamily="34" charset="0"/>
                <a:cs typeface="Arial" pitchFamily="34" charset="0"/>
              </a:rPr>
              <a:t>side-by-side</a:t>
            </a:r>
            <a:r>
              <a:rPr kumimoji="0" lang="de-DE" sz="1100" b="0" i="0" strike="noStrike" cap="none" normalizeH="0" baseline="0" dirty="0" smtClean="0">
                <a:ln>
                  <a:noFill/>
                </a:ln>
                <a:solidFill>
                  <a:srgbClr val="FF0000"/>
                </a:solidFill>
                <a:effectLst/>
                <a:latin typeface="Arial" pitchFamily="34" charset="0"/>
                <a:cs typeface="Arial" pitchFamily="34" charset="0"/>
              </a:rPr>
              <a:t> Cockpits und Sicherheit</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Propeller - Fernwellen - Mittelmotor</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Fahrwerke</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Rumpf</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Polaren und Flügel-Druckverteilung</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Außenflügel-Faltvorrichtung</a:t>
            </a:r>
          </a:p>
          <a:p>
            <a:pPr marL="177800" marR="0" lvl="0" indent="-177800" defTabSz="914400" rtl="0" eaLnBrk="0" fontAlgn="base" latinLnBrk="0" hangingPunct="0">
              <a:lnSpc>
                <a:spcPct val="100000"/>
              </a:lnSpc>
              <a:spcBef>
                <a:spcPct val="0"/>
              </a:spcBef>
              <a:spcAft>
                <a:spcPct val="0"/>
              </a:spcAft>
              <a:buClrTx/>
              <a:buSzTx/>
              <a:buFontTx/>
              <a:buChar char="•"/>
            </a:pPr>
            <a:r>
              <a:rPr kumimoji="0" lang="de-DE" sz="1100" b="0" i="0" strike="noStrike" cap="none" normalizeH="0" baseline="0" dirty="0" smtClean="0">
                <a:ln>
                  <a:noFill/>
                </a:ln>
                <a:solidFill>
                  <a:srgbClr val="FF0000"/>
                </a:solidFill>
                <a:effectLst/>
                <a:latin typeface="Arial" pitchFamily="34" charset="0"/>
                <a:cs typeface="Arial" pitchFamily="34" charset="0"/>
              </a:rPr>
              <a:t>Service / Dienstleistungen</a:t>
            </a:r>
          </a:p>
          <a:p>
            <a:pPr marL="0" marR="0" lvl="0" indent="0"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636262"/>
                </a:solidFill>
                <a:effectLst/>
                <a:latin typeface="Arial" pitchFamily="34" charset="0"/>
                <a:cs typeface="Arial" pitchFamily="34" charset="0"/>
                <a:hlinkClick r:id=""/>
              </a:rPr>
              <a:t>  </a:t>
            </a:r>
            <a:endParaRPr kumimoji="0" lang="de-DE" sz="3200" b="0" i="0" u="none" strike="noStrike" cap="none" normalizeH="0" baseline="0" dirty="0" smtClean="0">
              <a:ln>
                <a:noFill/>
              </a:ln>
              <a:solidFill>
                <a:srgbClr val="636262"/>
              </a:solidFill>
              <a:effectLst/>
              <a:latin typeface="Arial" pitchFamily="34" charset="0"/>
              <a:cs typeface="Arial" pitchFamily="34" charset="0"/>
            </a:endParaRPr>
          </a:p>
        </p:txBody>
      </p:sp>
      <p:pic>
        <p:nvPicPr>
          <p:cNvPr id="33796" name="Picture 4" descr="Zyklus"/>
          <p:cNvPicPr>
            <a:picLocks noChangeAspect="1" noChangeArrowheads="1"/>
          </p:cNvPicPr>
          <p:nvPr/>
        </p:nvPicPr>
        <p:blipFill>
          <a:blip r:embed="rId3" cstate="print"/>
          <a:srcRect/>
          <a:stretch>
            <a:fillRect/>
          </a:stretch>
        </p:blipFill>
        <p:spPr bwMode="auto">
          <a:xfrm>
            <a:off x="466725" y="2438399"/>
            <a:ext cx="2981325" cy="1981201"/>
          </a:xfrm>
          <a:prstGeom prst="rect">
            <a:avLst/>
          </a:prstGeom>
          <a:noFill/>
        </p:spPr>
      </p:pic>
      <p:pic>
        <p:nvPicPr>
          <p:cNvPr id="5" name="Grafik 4" descr="StemmeAG_ws.jpg"/>
          <p:cNvPicPr>
            <a:picLocks noChangeAspect="1"/>
          </p:cNvPicPr>
          <p:nvPr/>
        </p:nvPicPr>
        <p:blipFill>
          <a:blip r:embed="rId4" cstate="print"/>
          <a:stretch>
            <a:fillRect/>
          </a:stretch>
        </p:blipFill>
        <p:spPr>
          <a:xfrm>
            <a:off x="2961798" y="406579"/>
            <a:ext cx="3220403" cy="486727"/>
          </a:xfrm>
          <a:prstGeom prst="rect">
            <a:avLst/>
          </a:prstGeom>
        </p:spPr>
      </p:pic>
      <p:sp>
        <p:nvSpPr>
          <p:cNvPr id="6" name="Textfeld 5"/>
          <p:cNvSpPr txBox="1"/>
          <p:nvPr/>
        </p:nvSpPr>
        <p:spPr>
          <a:xfrm>
            <a:off x="3995688" y="1105098"/>
            <a:ext cx="1152623" cy="307777"/>
          </a:xfrm>
          <a:prstGeom prst="rect">
            <a:avLst/>
          </a:prstGeom>
          <a:noFill/>
        </p:spPr>
        <p:txBody>
          <a:bodyPr wrap="none" rtlCol="0">
            <a:spAutoFit/>
          </a:bodyPr>
          <a:lstStyle/>
          <a:p>
            <a:pPr lvl="0"/>
            <a:r>
              <a:rPr lang="de-DE" sz="1400" dirty="0" smtClean="0"/>
              <a:t>Innovationen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licken für Großansicht"/>
          <p:cNvPicPr>
            <a:picLocks noChangeAspect="1" noChangeArrowheads="1"/>
          </p:cNvPicPr>
          <p:nvPr/>
        </p:nvPicPr>
        <p:blipFill>
          <a:blip r:embed="rId3" cstate="print"/>
          <a:srcRect/>
          <a:stretch>
            <a:fillRect/>
          </a:stretch>
        </p:blipFill>
        <p:spPr bwMode="auto">
          <a:xfrm>
            <a:off x="466725" y="2400299"/>
            <a:ext cx="2990850" cy="2057401"/>
          </a:xfrm>
          <a:prstGeom prst="rect">
            <a:avLst/>
          </a:prstGeom>
          <a:noFill/>
        </p:spPr>
      </p:pic>
      <p:sp>
        <p:nvSpPr>
          <p:cNvPr id="3" name="Rechteck 2"/>
          <p:cNvSpPr/>
          <p:nvPr/>
        </p:nvSpPr>
        <p:spPr>
          <a:xfrm>
            <a:off x="3714744" y="2000240"/>
            <a:ext cx="5033969" cy="2585323"/>
          </a:xfrm>
          <a:prstGeom prst="rect">
            <a:avLst/>
          </a:prstGeom>
        </p:spPr>
        <p:txBody>
          <a:bodyPr wrap="square">
            <a:spAutoFit/>
          </a:bodyPr>
          <a:lstStyle/>
          <a:p>
            <a:r>
              <a:rPr lang="de-DE" sz="1050" dirty="0" smtClean="0"/>
              <a:t>STEMME-Cockpits vom Segelflugzeug bis zum Touring-Motorsegler haben alle die gleiche </a:t>
            </a:r>
            <a:r>
              <a:rPr lang="de-DE" sz="1050" dirty="0" err="1" smtClean="0"/>
              <a:t>side-by-side</a:t>
            </a:r>
            <a:r>
              <a:rPr lang="de-DE" sz="1050" dirty="0" smtClean="0"/>
              <a:t> Sitzanordnung mit den vom Motorflug bekannten Vorteilen.</a:t>
            </a:r>
          </a:p>
          <a:p>
            <a:pPr>
              <a:spcAft>
                <a:spcPts val="600"/>
              </a:spcAft>
            </a:pPr>
            <a:r>
              <a:rPr lang="de-DE" sz="1050" dirty="0" smtClean="0"/>
              <a:t/>
            </a:r>
            <a:br>
              <a:rPr lang="de-DE" sz="1050" dirty="0" smtClean="0"/>
            </a:br>
            <a:r>
              <a:rPr lang="de-DE" sz="1050" b="1" dirty="0" smtClean="0">
                <a:solidFill>
                  <a:srgbClr val="FF0000"/>
                </a:solidFill>
              </a:rPr>
              <a:t>Schulung</a:t>
            </a:r>
          </a:p>
          <a:p>
            <a:pPr>
              <a:spcAft>
                <a:spcPts val="600"/>
              </a:spcAft>
            </a:pPr>
            <a:r>
              <a:rPr lang="de-DE" sz="1050" dirty="0" smtClean="0"/>
              <a:t>Die Möglichkeit von Unterweisung über das Sprechen hinaus per Blickkontakt, </a:t>
            </a:r>
            <a:r>
              <a:rPr lang="de-DE" sz="1050" dirty="0" err="1" smtClean="0"/>
              <a:t>hands</a:t>
            </a:r>
            <a:r>
              <a:rPr lang="de-DE" sz="1050" dirty="0" smtClean="0"/>
              <a:t> on und direkter gegenseitiger Beobachtung verbessert die Schulungseffizienz. Die Bedienung ist von beiden Sitzen aus vollständig durchführbar. Die Anordnung der Bedienelemente ist selbsterklärend und ergonomisch.</a:t>
            </a:r>
          </a:p>
          <a:p>
            <a:pPr>
              <a:spcAft>
                <a:spcPts val="600"/>
              </a:spcAft>
            </a:pPr>
            <a:r>
              <a:rPr lang="de-DE" sz="1050" b="1" dirty="0" smtClean="0">
                <a:solidFill>
                  <a:srgbClr val="FF0000"/>
                </a:solidFill>
              </a:rPr>
              <a:t>Komfort</a:t>
            </a:r>
          </a:p>
          <a:p>
            <a:r>
              <a:rPr lang="de-DE" sz="1050" dirty="0" smtClean="0"/>
              <a:t>Für beide Sitze gilt gleichermaßen: bester ergonomischer Sitzkomfort, verstellbare Pedale und Rückenlehnen für Piloten von 1,60 - 1,95 m, Panoramasicht vor dem Flügel durch seitlich weit heruntergezogene Verglasung und komfortabler Einstieg durch heruntergezogene, als Aufsitzfläche gestaltete Seitenkanten oder sogar Türen rechts und links bei der S8.</a:t>
            </a:r>
          </a:p>
        </p:txBody>
      </p:sp>
      <p:pic>
        <p:nvPicPr>
          <p:cNvPr id="4" name="Grafik 3" descr="StemmeAG_ws.jpg"/>
          <p:cNvPicPr>
            <a:picLocks noChangeAspect="1"/>
          </p:cNvPicPr>
          <p:nvPr/>
        </p:nvPicPr>
        <p:blipFill>
          <a:blip r:embed="rId4" cstate="print"/>
          <a:stretch>
            <a:fillRect/>
          </a:stretch>
        </p:blipFill>
        <p:spPr>
          <a:xfrm>
            <a:off x="2961798" y="406579"/>
            <a:ext cx="3220403" cy="486727"/>
          </a:xfrm>
          <a:prstGeom prst="rect">
            <a:avLst/>
          </a:prstGeom>
        </p:spPr>
      </p:pic>
      <p:sp>
        <p:nvSpPr>
          <p:cNvPr id="5" name="Textfeld 4"/>
          <p:cNvSpPr txBox="1"/>
          <p:nvPr/>
        </p:nvSpPr>
        <p:spPr>
          <a:xfrm>
            <a:off x="3164851" y="1105098"/>
            <a:ext cx="2814297" cy="307777"/>
          </a:xfrm>
          <a:prstGeom prst="rect">
            <a:avLst/>
          </a:prstGeom>
          <a:noFill/>
        </p:spPr>
        <p:txBody>
          <a:bodyPr wrap="none" rtlCol="0">
            <a:spAutoFit/>
          </a:bodyPr>
          <a:lstStyle/>
          <a:p>
            <a:pPr lvl="0"/>
            <a:r>
              <a:rPr lang="de-DE" sz="1400" dirty="0" err="1" smtClean="0"/>
              <a:t>side-by-side</a:t>
            </a:r>
            <a:r>
              <a:rPr lang="de-DE" sz="1400" dirty="0" smtClean="0"/>
              <a:t> Cockpits und Sicherheit</a:t>
            </a:r>
          </a:p>
        </p:txBody>
      </p:sp>
      <p:sp>
        <p:nvSpPr>
          <p:cNvPr id="6" name="Textfeld 5"/>
          <p:cNvSpPr txBox="1"/>
          <p:nvPr/>
        </p:nvSpPr>
        <p:spPr>
          <a:xfrm>
            <a:off x="466725" y="4643446"/>
            <a:ext cx="8286808" cy="1431161"/>
          </a:xfrm>
          <a:prstGeom prst="rect">
            <a:avLst/>
          </a:prstGeom>
          <a:noFill/>
        </p:spPr>
        <p:txBody>
          <a:bodyPr wrap="square" rtlCol="0">
            <a:spAutoFit/>
          </a:bodyPr>
          <a:lstStyle/>
          <a:p>
            <a:pPr>
              <a:spcAft>
                <a:spcPts val="600"/>
              </a:spcAft>
            </a:pPr>
            <a:r>
              <a:rPr lang="de-DE" sz="1100" b="1" dirty="0" smtClean="0">
                <a:solidFill>
                  <a:srgbClr val="FF0000"/>
                </a:solidFill>
              </a:rPr>
              <a:t>Sicherheit</a:t>
            </a:r>
          </a:p>
          <a:p>
            <a:r>
              <a:rPr lang="de-DE" sz="1100" dirty="0" smtClean="0"/>
              <a:t>Die Bedienung ist von beiden Sitzen aus gleichartig, wie auch der Notabwurf der einteiligen Haube oder der Zugang zur O2-Anlage. Die tragende Mittelkonsole und die vorteilhaft kürzere Struktur von </a:t>
            </a:r>
            <a:r>
              <a:rPr lang="de-DE" sz="1100" dirty="0" err="1" smtClean="0"/>
              <a:t>side-by-side</a:t>
            </a:r>
            <a:r>
              <a:rPr lang="de-DE" sz="1100" dirty="0" smtClean="0"/>
              <a:t> Cockpits bis zur zentralen Lastaufnahme wurde verbunden mit einer optimierten Verformung - wir haben eine Zelle konstruiert, deren Festigkeit mehr als doppelt so hoch ist wie die Vorschriften verlangen.</a:t>
            </a:r>
          </a:p>
          <a:p>
            <a:pPr>
              <a:spcAft>
                <a:spcPts val="600"/>
              </a:spcAft>
            </a:pPr>
            <a:r>
              <a:rPr lang="de-DE" sz="1100" dirty="0" smtClean="0"/>
              <a:t/>
            </a:r>
            <a:br>
              <a:rPr lang="de-DE" sz="1100" dirty="0" smtClean="0"/>
            </a:br>
            <a:r>
              <a:rPr lang="de-DE" sz="1100" b="1" dirty="0" smtClean="0">
                <a:solidFill>
                  <a:srgbClr val="FF0000"/>
                </a:solidFill>
              </a:rPr>
              <a:t>Kosten</a:t>
            </a:r>
          </a:p>
          <a:p>
            <a:pPr>
              <a:spcAft>
                <a:spcPts val="600"/>
              </a:spcAft>
            </a:pPr>
            <a:r>
              <a:rPr lang="de-DE" sz="1100" dirty="0" smtClean="0"/>
              <a:t>Es wird nur eine Instrumentierung benötigt. Diese senkt ihre Kosten um bis zur Hälfte gegenüber der Tandemsitzanordnung.</a:t>
            </a:r>
            <a:endParaRPr lang="de-DE"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071808" y="404813"/>
            <a:ext cx="3000384" cy="392908"/>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42910" y="1785926"/>
            <a:ext cx="1943100" cy="1357322"/>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572264" y="1785926"/>
            <a:ext cx="1928826" cy="1357322"/>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t="20833" b="12500"/>
          <a:stretch>
            <a:fillRect/>
          </a:stretch>
        </p:blipFill>
        <p:spPr bwMode="auto">
          <a:xfrm>
            <a:off x="3429000" y="5089521"/>
            <a:ext cx="2286000" cy="1143008"/>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l="9886" r="1137" b="5520"/>
          <a:stretch>
            <a:fillRect/>
          </a:stretch>
        </p:blipFill>
        <p:spPr bwMode="auto">
          <a:xfrm>
            <a:off x="6572264" y="3929066"/>
            <a:ext cx="1928826" cy="1349892"/>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642910" y="3929066"/>
            <a:ext cx="1928826" cy="1357322"/>
          </a:xfrm>
          <a:prstGeom prst="rect">
            <a:avLst/>
          </a:prstGeom>
          <a:noFill/>
          <a:ln w="9525">
            <a:noFill/>
            <a:miter lim="800000"/>
            <a:headEnd/>
            <a:tailEnd/>
          </a:ln>
        </p:spPr>
      </p:pic>
      <p:sp>
        <p:nvSpPr>
          <p:cNvPr id="8" name="Textfeld 7"/>
          <p:cNvSpPr txBox="1"/>
          <p:nvPr/>
        </p:nvSpPr>
        <p:spPr>
          <a:xfrm>
            <a:off x="2857488" y="1943907"/>
            <a:ext cx="3429024" cy="3016210"/>
          </a:xfrm>
          <a:prstGeom prst="rect">
            <a:avLst/>
          </a:prstGeom>
          <a:noFill/>
        </p:spPr>
        <p:txBody>
          <a:bodyPr wrap="square" rtlCol="0">
            <a:spAutoFit/>
          </a:bodyPr>
          <a:lstStyle/>
          <a:p>
            <a:pPr algn="ctr">
              <a:spcAft>
                <a:spcPts val="1200"/>
              </a:spcAft>
            </a:pPr>
            <a:r>
              <a:rPr lang="de-DE" sz="1400" b="1" dirty="0" smtClean="0">
                <a:solidFill>
                  <a:srgbClr val="FF0000"/>
                </a:solidFill>
              </a:rPr>
              <a:t>Flugzeuge für Forschung, Beobachtung, Überwachung, Einsatzleitung und Training</a:t>
            </a:r>
          </a:p>
          <a:p>
            <a:pPr algn="just">
              <a:spcAft>
                <a:spcPts val="1200"/>
              </a:spcAft>
            </a:pPr>
            <a:r>
              <a:rPr lang="de-DE" sz="1200" dirty="0" smtClean="0"/>
              <a:t>Die Technologien, die eine S10 zu Spitzenleistungen treiben sind weiterentwickelt für unsere Arbeits-</a:t>
            </a:r>
            <a:r>
              <a:rPr lang="de-DE" sz="1200" dirty="0" err="1" smtClean="0"/>
              <a:t>flugzeuge</a:t>
            </a:r>
            <a:r>
              <a:rPr lang="de-DE" sz="1200" dirty="0" smtClean="0"/>
              <a:t> (Utility A/C) für lange Missionsdauern, sog. MALE A/C (Medium </a:t>
            </a:r>
            <a:r>
              <a:rPr lang="de-DE" sz="1200" dirty="0" err="1" smtClean="0"/>
              <a:t>Altitude</a:t>
            </a:r>
            <a:r>
              <a:rPr lang="de-DE" sz="1200" dirty="0" smtClean="0"/>
              <a:t> Long </a:t>
            </a:r>
            <a:r>
              <a:rPr lang="de-DE" sz="1200" dirty="0" err="1" smtClean="0"/>
              <a:t>Endurance</a:t>
            </a:r>
            <a:r>
              <a:rPr lang="de-DE" sz="1200" dirty="0" smtClean="0"/>
              <a:t>). </a:t>
            </a:r>
          </a:p>
          <a:p>
            <a:pPr algn="just">
              <a:spcAft>
                <a:spcPts val="600"/>
              </a:spcAft>
            </a:pPr>
            <a:r>
              <a:rPr lang="de-DE" sz="1200" dirty="0" smtClean="0"/>
              <a:t>Die S10-VTX ist hier seit Jahren primär für Forschungsaufgaben im Einsatz. Die ersten S15 für Routinemissionen befinden sich in der Auslieferung.</a:t>
            </a:r>
          </a:p>
          <a:p>
            <a:pPr algn="just">
              <a:spcAft>
                <a:spcPts val="600"/>
              </a:spcAft>
            </a:pPr>
            <a:r>
              <a:rPr lang="de-DE" sz="1200" dirty="0" smtClean="0"/>
              <a:t>Unsere Flugzeuge sind  sowohl für bemannte als auch für unbemannte Einsätze konfigurierbar.</a:t>
            </a:r>
          </a:p>
          <a:p>
            <a:pPr algn="just">
              <a:spcAft>
                <a:spcPts val="600"/>
              </a:spcAft>
            </a:pPr>
            <a:r>
              <a:rPr lang="de-DE" sz="1200" dirty="0" smtClean="0"/>
              <a:t>Die S15 ist besonders geeignet als Ausbildungs-</a:t>
            </a:r>
            <a:r>
              <a:rPr lang="de-DE" sz="1200" dirty="0" err="1" smtClean="0"/>
              <a:t>flugzeug</a:t>
            </a:r>
            <a:r>
              <a:rPr lang="de-DE" sz="1200" dirty="0" smtClean="0"/>
              <a:t> für Polizei und Militär.</a:t>
            </a:r>
            <a:endParaRPr lang="de-DE" sz="1200" dirty="0"/>
          </a:p>
        </p:txBody>
      </p:sp>
      <p:sp>
        <p:nvSpPr>
          <p:cNvPr id="9" name="Rechteck 8"/>
          <p:cNvSpPr/>
          <p:nvPr/>
        </p:nvSpPr>
        <p:spPr>
          <a:xfrm>
            <a:off x="3268181" y="1105098"/>
            <a:ext cx="2607637" cy="307777"/>
          </a:xfrm>
          <a:prstGeom prst="rect">
            <a:avLst/>
          </a:prstGeom>
        </p:spPr>
        <p:txBody>
          <a:bodyPr wrap="none">
            <a:spAutoFit/>
          </a:bodyPr>
          <a:lstStyle/>
          <a:p>
            <a:r>
              <a:rPr lang="de-DE" sz="1400" b="1" dirty="0" err="1" smtClean="0"/>
              <a:t>U</a:t>
            </a:r>
            <a:r>
              <a:rPr lang="de-DE" sz="1400" dirty="0" err="1" smtClean="0"/>
              <a:t>nmanned</a:t>
            </a:r>
            <a:r>
              <a:rPr lang="de-DE" sz="1400" dirty="0" smtClean="0"/>
              <a:t> </a:t>
            </a:r>
            <a:r>
              <a:rPr lang="de-DE" sz="1400" dirty="0" err="1" smtClean="0"/>
              <a:t>and</a:t>
            </a:r>
            <a:r>
              <a:rPr lang="de-DE" sz="1400" dirty="0" smtClean="0"/>
              <a:t> </a:t>
            </a:r>
            <a:r>
              <a:rPr lang="de-DE" sz="1400" b="1" dirty="0" err="1" smtClean="0"/>
              <a:t>M</a:t>
            </a:r>
            <a:r>
              <a:rPr lang="de-DE" sz="1400" dirty="0" err="1" smtClean="0"/>
              <a:t>anned</a:t>
            </a:r>
            <a:r>
              <a:rPr lang="de-DE" sz="1400" dirty="0" smtClean="0"/>
              <a:t> </a:t>
            </a:r>
            <a:r>
              <a:rPr lang="de-DE" sz="1400" b="1" dirty="0" smtClean="0"/>
              <a:t>S</a:t>
            </a:r>
            <a:r>
              <a:rPr lang="de-DE" sz="1400" dirty="0" smtClean="0"/>
              <a:t>ystems</a:t>
            </a:r>
            <a:endParaRPr lang="de-DE"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7411" y="404813"/>
            <a:ext cx="3549177" cy="584775"/>
          </a:xfrm>
          <a:prstGeom prst="rect">
            <a:avLst/>
          </a:prstGeom>
          <a:noFill/>
        </p:spPr>
        <p:txBody>
          <a:bodyPr wrap="square" rtlCol="0">
            <a:spAutoFit/>
          </a:bodyPr>
          <a:lstStyle/>
          <a:p>
            <a:pPr algn="ctr"/>
            <a:r>
              <a:rPr lang="de-DE" b="1" dirty="0" smtClean="0"/>
              <a:t>Einsatzgebiete</a:t>
            </a:r>
          </a:p>
          <a:p>
            <a:pPr algn="ctr"/>
            <a:r>
              <a:rPr lang="de-DE" sz="1400" dirty="0" smtClean="0"/>
              <a:t>für bemannte und unbemannte Überwachung</a:t>
            </a:r>
            <a:endParaRPr lang="de-DE" sz="1400" dirty="0"/>
          </a:p>
        </p:txBody>
      </p:sp>
      <p:sp>
        <p:nvSpPr>
          <p:cNvPr id="3" name="Textfeld 2"/>
          <p:cNvSpPr txBox="1"/>
          <p:nvPr/>
        </p:nvSpPr>
        <p:spPr>
          <a:xfrm>
            <a:off x="682056" y="1500174"/>
            <a:ext cx="3604192" cy="2031325"/>
          </a:xfrm>
          <a:prstGeom prst="rect">
            <a:avLst/>
          </a:prstGeom>
          <a:noFill/>
        </p:spPr>
        <p:txBody>
          <a:bodyPr wrap="none" rtlCol="0">
            <a:spAutoFit/>
          </a:bodyPr>
          <a:lstStyle/>
          <a:p>
            <a:r>
              <a:rPr lang="de-DE" sz="1400" b="1" dirty="0" smtClean="0">
                <a:solidFill>
                  <a:srgbClr val="FF0000"/>
                </a:solidFill>
              </a:rPr>
              <a:t>Fernerkundung</a:t>
            </a:r>
          </a:p>
          <a:p>
            <a:pPr marL="182563" indent="-182563">
              <a:buFont typeface="Arial" pitchFamily="34" charset="0"/>
              <a:buChar char="•"/>
            </a:pPr>
            <a:r>
              <a:rPr lang="de-DE" sz="1400" dirty="0" smtClean="0"/>
              <a:t>Pipeline Überwachung</a:t>
            </a:r>
          </a:p>
          <a:p>
            <a:pPr marL="182563" indent="-182563">
              <a:buFont typeface="Arial" pitchFamily="34" charset="0"/>
              <a:buChar char="•"/>
            </a:pPr>
            <a:r>
              <a:rPr lang="de-DE" sz="1400" dirty="0" smtClean="0"/>
              <a:t>Überwachung von </a:t>
            </a:r>
            <a:br>
              <a:rPr lang="de-DE" sz="1400" dirty="0" smtClean="0"/>
            </a:br>
            <a:r>
              <a:rPr lang="de-DE" sz="1400" dirty="0" smtClean="0"/>
              <a:t>elektrischen Versorgungsleitungen</a:t>
            </a:r>
          </a:p>
          <a:p>
            <a:pPr marL="182563" indent="-182563">
              <a:buFont typeface="Arial" pitchFamily="34" charset="0"/>
              <a:buChar char="•"/>
            </a:pPr>
            <a:r>
              <a:rPr lang="de-DE" sz="1400" dirty="0" smtClean="0"/>
              <a:t>Vulkan Überwachung</a:t>
            </a:r>
          </a:p>
          <a:p>
            <a:pPr marL="182563" indent="-182563">
              <a:buFont typeface="Arial" pitchFamily="34" charset="0"/>
              <a:buChar char="•"/>
            </a:pPr>
            <a:r>
              <a:rPr lang="de-DE" sz="1400" dirty="0" smtClean="0"/>
              <a:t>Erstellen von </a:t>
            </a:r>
            <a:r>
              <a:rPr lang="de-DE" sz="1400" dirty="0" err="1" smtClean="0"/>
              <a:t>Meßkarten</a:t>
            </a:r>
            <a:endParaRPr lang="de-DE" sz="1400" dirty="0" smtClean="0"/>
          </a:p>
          <a:p>
            <a:pPr marL="182563" indent="-182563">
              <a:buFont typeface="Arial" pitchFamily="34" charset="0"/>
              <a:buChar char="•"/>
            </a:pPr>
            <a:r>
              <a:rPr lang="de-DE" sz="1400" dirty="0" smtClean="0"/>
              <a:t>Wetterbeobachtungen</a:t>
            </a:r>
          </a:p>
          <a:p>
            <a:pPr marL="182563" indent="-182563">
              <a:buFont typeface="Arial" pitchFamily="34" charset="0"/>
              <a:buChar char="•"/>
            </a:pPr>
            <a:r>
              <a:rPr lang="de-DE" sz="1400" dirty="0" smtClean="0"/>
              <a:t>Geologische Untersuchungen</a:t>
            </a:r>
          </a:p>
          <a:p>
            <a:pPr marL="182563" indent="-182563">
              <a:buFont typeface="Arial" pitchFamily="34" charset="0"/>
              <a:buChar char="•"/>
            </a:pPr>
            <a:r>
              <a:rPr lang="de-DE" sz="1400" dirty="0" smtClean="0"/>
              <a:t>Überwachung und Analyse von Agrarflächen</a:t>
            </a:r>
            <a:endParaRPr lang="de-DE" sz="1400" dirty="0"/>
          </a:p>
        </p:txBody>
      </p:sp>
      <p:sp>
        <p:nvSpPr>
          <p:cNvPr id="4" name="Textfeld 3"/>
          <p:cNvSpPr txBox="1"/>
          <p:nvPr/>
        </p:nvSpPr>
        <p:spPr>
          <a:xfrm>
            <a:off x="670643" y="3633432"/>
            <a:ext cx="2257606" cy="954107"/>
          </a:xfrm>
          <a:prstGeom prst="rect">
            <a:avLst/>
          </a:prstGeom>
          <a:noFill/>
        </p:spPr>
        <p:txBody>
          <a:bodyPr wrap="none" rtlCol="0">
            <a:spAutoFit/>
          </a:bodyPr>
          <a:lstStyle/>
          <a:p>
            <a:r>
              <a:rPr lang="de-DE" sz="1400" b="1" dirty="0">
                <a:solidFill>
                  <a:srgbClr val="FF0000"/>
                </a:solidFill>
              </a:rPr>
              <a:t>K</a:t>
            </a:r>
            <a:r>
              <a:rPr lang="de-DE" sz="1400" b="1" dirty="0" smtClean="0">
                <a:solidFill>
                  <a:srgbClr val="FF0000"/>
                </a:solidFill>
              </a:rPr>
              <a:t>atastrophenhilfe</a:t>
            </a:r>
          </a:p>
          <a:p>
            <a:pPr marL="182563" indent="-182563">
              <a:buFont typeface="Arial" pitchFamily="34" charset="0"/>
              <a:buChar char="•"/>
            </a:pPr>
            <a:r>
              <a:rPr lang="de-DE" sz="1400" dirty="0" smtClean="0"/>
              <a:t>Chemieunfälle</a:t>
            </a:r>
          </a:p>
          <a:p>
            <a:pPr marL="182563" indent="-182563">
              <a:buFont typeface="Arial" pitchFamily="34" charset="0"/>
              <a:buChar char="•"/>
            </a:pPr>
            <a:r>
              <a:rPr lang="de-DE" sz="1400" dirty="0" smtClean="0"/>
              <a:t>Hochwasser Beobachtung</a:t>
            </a:r>
          </a:p>
          <a:p>
            <a:pPr marL="182563" indent="-182563">
              <a:buFont typeface="Arial" pitchFamily="34" charset="0"/>
              <a:buChar char="•"/>
            </a:pPr>
            <a:r>
              <a:rPr lang="de-DE" sz="1400" dirty="0" smtClean="0"/>
              <a:t>Waldbrände</a:t>
            </a:r>
            <a:endParaRPr lang="de-DE" sz="1400" dirty="0"/>
          </a:p>
        </p:txBody>
      </p:sp>
      <p:sp>
        <p:nvSpPr>
          <p:cNvPr id="5" name="Textfeld 4"/>
          <p:cNvSpPr txBox="1"/>
          <p:nvPr/>
        </p:nvSpPr>
        <p:spPr>
          <a:xfrm>
            <a:off x="672337" y="4689471"/>
            <a:ext cx="2544864" cy="1169551"/>
          </a:xfrm>
          <a:prstGeom prst="rect">
            <a:avLst/>
          </a:prstGeom>
          <a:noFill/>
        </p:spPr>
        <p:txBody>
          <a:bodyPr wrap="none" rtlCol="0">
            <a:spAutoFit/>
          </a:bodyPr>
          <a:lstStyle/>
          <a:p>
            <a:r>
              <a:rPr lang="de-DE" sz="1400" b="1" dirty="0" smtClean="0">
                <a:solidFill>
                  <a:srgbClr val="FF0000"/>
                </a:solidFill>
              </a:rPr>
              <a:t>Überwachung</a:t>
            </a:r>
          </a:p>
          <a:p>
            <a:pPr marL="182563" indent="-182563">
              <a:buFont typeface="Arial" pitchFamily="34" charset="0"/>
              <a:buChar char="•"/>
            </a:pPr>
            <a:r>
              <a:rPr lang="de-DE" sz="1400" dirty="0" smtClean="0"/>
              <a:t>Strafverfolgung</a:t>
            </a:r>
          </a:p>
          <a:p>
            <a:pPr marL="182563" indent="-182563">
              <a:buFont typeface="Arial" pitchFamily="34" charset="0"/>
              <a:buChar char="•"/>
            </a:pPr>
            <a:r>
              <a:rPr lang="de-DE" sz="1400" dirty="0" smtClean="0"/>
              <a:t>Verkehrskontrolle</a:t>
            </a:r>
          </a:p>
          <a:p>
            <a:pPr marL="182563" indent="-182563">
              <a:buFont typeface="Arial" pitchFamily="34" charset="0"/>
              <a:buChar char="•"/>
            </a:pPr>
            <a:r>
              <a:rPr lang="de-DE" sz="1400" dirty="0" smtClean="0"/>
              <a:t>Küsten- und Seeüberwachung</a:t>
            </a:r>
          </a:p>
          <a:p>
            <a:pPr marL="182563" indent="-182563">
              <a:buFont typeface="Arial" pitchFamily="34" charset="0"/>
              <a:buChar char="•"/>
            </a:pPr>
            <a:r>
              <a:rPr lang="de-DE" sz="1400" dirty="0" smtClean="0"/>
              <a:t>Grenzüberwachung</a:t>
            </a:r>
            <a:endParaRPr lang="de-DE" sz="1400" dirty="0"/>
          </a:p>
        </p:txBody>
      </p:sp>
      <p:sp>
        <p:nvSpPr>
          <p:cNvPr id="6" name="Textfeld 5"/>
          <p:cNvSpPr txBox="1"/>
          <p:nvPr/>
        </p:nvSpPr>
        <p:spPr>
          <a:xfrm>
            <a:off x="5857884" y="1428736"/>
            <a:ext cx="2420919" cy="738664"/>
          </a:xfrm>
          <a:prstGeom prst="rect">
            <a:avLst/>
          </a:prstGeom>
          <a:noFill/>
        </p:spPr>
        <p:txBody>
          <a:bodyPr wrap="none" rtlCol="0">
            <a:spAutoFit/>
          </a:bodyPr>
          <a:lstStyle/>
          <a:p>
            <a:r>
              <a:rPr lang="de-DE" sz="1400" b="1" dirty="0" smtClean="0">
                <a:solidFill>
                  <a:srgbClr val="FF0000"/>
                </a:solidFill>
              </a:rPr>
              <a:t>Rettungseinsätze</a:t>
            </a:r>
          </a:p>
          <a:p>
            <a:pPr marL="182563" indent="-182563">
              <a:buFont typeface="Arial" pitchFamily="34" charset="0"/>
              <a:buChar char="•"/>
            </a:pPr>
            <a:r>
              <a:rPr lang="de-DE" sz="1400" dirty="0" smtClean="0"/>
              <a:t>Steuerung von Hilfsdiensten</a:t>
            </a:r>
          </a:p>
          <a:p>
            <a:pPr marL="182563" indent="-182563">
              <a:buFont typeface="Arial" pitchFamily="34" charset="0"/>
              <a:buChar char="•"/>
            </a:pPr>
            <a:r>
              <a:rPr lang="de-DE" sz="1400" dirty="0" smtClean="0"/>
              <a:t>Lagekontrolle</a:t>
            </a:r>
          </a:p>
        </p:txBody>
      </p:sp>
      <p:sp>
        <p:nvSpPr>
          <p:cNvPr id="8" name="Textfeld 7"/>
          <p:cNvSpPr txBox="1"/>
          <p:nvPr/>
        </p:nvSpPr>
        <p:spPr>
          <a:xfrm>
            <a:off x="5857884" y="2231284"/>
            <a:ext cx="2614818" cy="738664"/>
          </a:xfrm>
          <a:prstGeom prst="rect">
            <a:avLst/>
          </a:prstGeom>
          <a:noFill/>
        </p:spPr>
        <p:txBody>
          <a:bodyPr wrap="none" rtlCol="0">
            <a:spAutoFit/>
          </a:bodyPr>
          <a:lstStyle/>
          <a:p>
            <a:r>
              <a:rPr lang="de-DE" sz="1400" b="1" dirty="0" smtClean="0">
                <a:solidFill>
                  <a:srgbClr val="FF0000"/>
                </a:solidFill>
              </a:rPr>
              <a:t>Kommunikation</a:t>
            </a:r>
          </a:p>
          <a:p>
            <a:pPr marL="182563" indent="-182563">
              <a:buFont typeface="Arial" pitchFamily="34" charset="0"/>
              <a:buChar char="•"/>
            </a:pPr>
            <a:r>
              <a:rPr lang="de-DE" sz="1400" dirty="0" smtClean="0"/>
              <a:t>Relais-Station für Internet und </a:t>
            </a:r>
          </a:p>
          <a:p>
            <a:pPr marL="182563" indent="-182563">
              <a:buFont typeface="Arial" pitchFamily="34" charset="0"/>
              <a:buChar char="•"/>
            </a:pPr>
            <a:r>
              <a:rPr lang="de-DE" sz="1400" dirty="0" smtClean="0"/>
              <a:t>Mobilfunkt</a:t>
            </a:r>
          </a:p>
        </p:txBody>
      </p:sp>
      <p:sp>
        <p:nvSpPr>
          <p:cNvPr id="9" name="Textfeld 8"/>
          <p:cNvSpPr txBox="1"/>
          <p:nvPr/>
        </p:nvSpPr>
        <p:spPr>
          <a:xfrm>
            <a:off x="5857884" y="3033832"/>
            <a:ext cx="2052293" cy="954107"/>
          </a:xfrm>
          <a:prstGeom prst="rect">
            <a:avLst/>
          </a:prstGeom>
          <a:noFill/>
        </p:spPr>
        <p:txBody>
          <a:bodyPr wrap="none" rtlCol="0">
            <a:spAutoFit/>
          </a:bodyPr>
          <a:lstStyle/>
          <a:p>
            <a:r>
              <a:rPr lang="de-DE" sz="1400" b="1" dirty="0" smtClean="0">
                <a:solidFill>
                  <a:srgbClr val="FF0000"/>
                </a:solidFill>
              </a:rPr>
              <a:t>Informationsbeschaffung</a:t>
            </a:r>
          </a:p>
          <a:p>
            <a:pPr marL="182563" indent="-182563">
              <a:buFont typeface="Arial" pitchFamily="34" charset="0"/>
              <a:buChar char="•"/>
            </a:pPr>
            <a:r>
              <a:rPr lang="de-DE" sz="1400" dirty="0" smtClean="0"/>
              <a:t>Waldbrände</a:t>
            </a:r>
          </a:p>
          <a:p>
            <a:pPr marL="182563" indent="-182563">
              <a:buFont typeface="Arial" pitchFamily="34" charset="0"/>
              <a:buChar char="•"/>
            </a:pPr>
            <a:r>
              <a:rPr lang="de-DE" sz="1400" dirty="0" smtClean="0"/>
              <a:t>Schädlingsbekämpfung</a:t>
            </a:r>
          </a:p>
          <a:p>
            <a:pPr marL="182563" indent="-182563">
              <a:buFont typeface="Arial" pitchFamily="34" charset="0"/>
              <a:buChar char="•"/>
            </a:pPr>
            <a:r>
              <a:rPr lang="de-DE" sz="1400" dirty="0" smtClean="0"/>
              <a:t>Warentransport</a:t>
            </a:r>
          </a:p>
        </p:txBody>
      </p:sp>
      <p:sp>
        <p:nvSpPr>
          <p:cNvPr id="10" name="Textfeld 9"/>
          <p:cNvSpPr txBox="1"/>
          <p:nvPr/>
        </p:nvSpPr>
        <p:spPr>
          <a:xfrm>
            <a:off x="5857884" y="4051823"/>
            <a:ext cx="1910459" cy="1384995"/>
          </a:xfrm>
          <a:prstGeom prst="rect">
            <a:avLst/>
          </a:prstGeom>
          <a:noFill/>
        </p:spPr>
        <p:txBody>
          <a:bodyPr wrap="none" rtlCol="0">
            <a:spAutoFit/>
          </a:bodyPr>
          <a:lstStyle/>
          <a:p>
            <a:r>
              <a:rPr lang="de-DE" sz="1400" b="1" dirty="0" smtClean="0">
                <a:solidFill>
                  <a:srgbClr val="FF0000"/>
                </a:solidFill>
              </a:rPr>
              <a:t>Unterhaltung / Medien</a:t>
            </a:r>
          </a:p>
          <a:p>
            <a:pPr marL="182563" indent="-182563">
              <a:buFont typeface="Arial" pitchFamily="34" charset="0"/>
              <a:buChar char="•"/>
            </a:pPr>
            <a:r>
              <a:rPr lang="de-DE" sz="1400" dirty="0" smtClean="0"/>
              <a:t>Filme</a:t>
            </a:r>
          </a:p>
          <a:p>
            <a:pPr marL="182563" indent="-182563">
              <a:buFont typeface="Arial" pitchFamily="34" charset="0"/>
              <a:buChar char="•"/>
            </a:pPr>
            <a:r>
              <a:rPr lang="de-DE" sz="1400" dirty="0" smtClean="0"/>
              <a:t>Werbung</a:t>
            </a:r>
          </a:p>
          <a:p>
            <a:pPr marL="182563" indent="-182563">
              <a:buFont typeface="Arial" pitchFamily="34" charset="0"/>
              <a:buChar char="•"/>
            </a:pPr>
            <a:r>
              <a:rPr lang="de-DE" sz="1400" dirty="0" smtClean="0"/>
              <a:t>Radio</a:t>
            </a:r>
          </a:p>
          <a:p>
            <a:pPr marL="182563" indent="-182563">
              <a:buFont typeface="Arial" pitchFamily="34" charset="0"/>
              <a:buChar char="•"/>
            </a:pPr>
            <a:r>
              <a:rPr lang="de-DE" sz="1400" dirty="0" smtClean="0"/>
              <a:t>Fernsehen</a:t>
            </a:r>
          </a:p>
          <a:p>
            <a:pPr marL="182563" indent="-182563">
              <a:buFont typeface="Arial" pitchFamily="34" charset="0"/>
              <a:buChar char="•"/>
            </a:pPr>
            <a:r>
              <a:rPr lang="de-DE" sz="1400" dirty="0" smtClean="0"/>
              <a:t>Nachrichten</a:t>
            </a:r>
          </a:p>
        </p:txBody>
      </p:sp>
      <p:sp>
        <p:nvSpPr>
          <p:cNvPr id="11" name="Textfeld 10"/>
          <p:cNvSpPr txBox="1"/>
          <p:nvPr/>
        </p:nvSpPr>
        <p:spPr>
          <a:xfrm>
            <a:off x="6731814" y="6166306"/>
            <a:ext cx="2016899" cy="215444"/>
          </a:xfrm>
          <a:prstGeom prst="rect">
            <a:avLst/>
          </a:prstGeom>
          <a:noFill/>
        </p:spPr>
        <p:txBody>
          <a:bodyPr wrap="none" rtlCol="0">
            <a:spAutoFit/>
          </a:bodyPr>
          <a:lstStyle/>
          <a:p>
            <a:r>
              <a:rPr lang="de-DE" sz="800" dirty="0" smtClean="0"/>
              <a:t>Quelle: </a:t>
            </a:r>
            <a:r>
              <a:rPr lang="de-DE" sz="800" dirty="0" err="1" smtClean="0"/>
              <a:t>r.e.n.e</a:t>
            </a:r>
            <a:r>
              <a:rPr lang="de-DE" sz="800" dirty="0" smtClean="0"/>
              <a:t>. weibel </a:t>
            </a:r>
            <a:r>
              <a:rPr lang="de-DE" sz="800" dirty="0" err="1" smtClean="0"/>
              <a:t>safety</a:t>
            </a:r>
            <a:r>
              <a:rPr lang="de-DE" sz="800" dirty="0" smtClean="0"/>
              <a:t> </a:t>
            </a:r>
            <a:r>
              <a:rPr lang="de-DE" sz="800" dirty="0" err="1" smtClean="0"/>
              <a:t>considerations</a:t>
            </a:r>
            <a:endParaRPr lang="de-DE" sz="800" dirty="0"/>
          </a:p>
        </p:txBody>
      </p:sp>
      <p:sp>
        <p:nvSpPr>
          <p:cNvPr id="13" name="Textfeld 12"/>
          <p:cNvSpPr txBox="1"/>
          <p:nvPr/>
        </p:nvSpPr>
        <p:spPr>
          <a:xfrm>
            <a:off x="5857884" y="5500702"/>
            <a:ext cx="2187458" cy="523220"/>
          </a:xfrm>
          <a:prstGeom prst="rect">
            <a:avLst/>
          </a:prstGeom>
          <a:noFill/>
        </p:spPr>
        <p:txBody>
          <a:bodyPr wrap="none" rtlCol="0">
            <a:spAutoFit/>
          </a:bodyPr>
          <a:lstStyle/>
          <a:p>
            <a:r>
              <a:rPr lang="de-DE" sz="1400" b="1" dirty="0" smtClean="0">
                <a:solidFill>
                  <a:srgbClr val="FF0000"/>
                </a:solidFill>
              </a:rPr>
              <a:t>Training</a:t>
            </a:r>
          </a:p>
          <a:p>
            <a:pPr marL="182563" indent="-182563">
              <a:buFont typeface="Arial" pitchFamily="34" charset="0"/>
              <a:buChar char="•"/>
            </a:pPr>
            <a:r>
              <a:rPr lang="de-DE" sz="1400" dirty="0" smtClean="0"/>
              <a:t>Ideales Trainingsflugzeug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143108" y="6078053"/>
            <a:ext cx="3143272" cy="0"/>
          </a:xfrm>
          <a:prstGeom prst="line">
            <a:avLst/>
          </a:prstGeom>
        </p:spPr>
        <p:style>
          <a:lnRef idx="2">
            <a:schemeClr val="dk1"/>
          </a:lnRef>
          <a:fillRef idx="0">
            <a:schemeClr val="dk1"/>
          </a:fillRef>
          <a:effectRef idx="1">
            <a:schemeClr val="dk1"/>
          </a:effectRef>
          <a:fontRef idx="minor">
            <a:schemeClr val="tx1"/>
          </a:fontRef>
        </p:style>
      </p:cxnSp>
      <p:pic>
        <p:nvPicPr>
          <p:cNvPr id="4101" name="Picture 5" descr="C:\Program Files\Microsoft Office\MEDIA\CAGCAT10\j0212957.wmf"/>
          <p:cNvPicPr>
            <a:picLocks noChangeAspect="1" noChangeArrowheads="1"/>
          </p:cNvPicPr>
          <p:nvPr/>
        </p:nvPicPr>
        <p:blipFill>
          <a:blip r:embed="rId3" cstate="print">
            <a:lum bright="21000" contrast="-93000"/>
          </a:blip>
          <a:srcRect/>
          <a:stretch>
            <a:fillRect/>
          </a:stretch>
        </p:blipFill>
        <p:spPr bwMode="auto">
          <a:xfrm>
            <a:off x="4286248" y="5596916"/>
            <a:ext cx="1015988" cy="481138"/>
          </a:xfrm>
          <a:prstGeom prst="rect">
            <a:avLst/>
          </a:prstGeom>
          <a:noFill/>
        </p:spPr>
      </p:pic>
      <p:pic>
        <p:nvPicPr>
          <p:cNvPr id="4104" name="Picture 8" descr="C:\Users\Notebook SPS-11\AppData\Local\Microsoft\Windows\Temporary Internet Files\Content.IE5\LPGQHDWL\MC900286889[1].wmf"/>
          <p:cNvPicPr>
            <a:picLocks noChangeAspect="1" noChangeArrowheads="1"/>
          </p:cNvPicPr>
          <p:nvPr/>
        </p:nvPicPr>
        <p:blipFill>
          <a:blip r:embed="rId4" cstate="print">
            <a:lum bright="31000" contrast="-82000"/>
          </a:blip>
          <a:srcRect/>
          <a:stretch>
            <a:fillRect/>
          </a:stretch>
        </p:blipFill>
        <p:spPr bwMode="auto">
          <a:xfrm>
            <a:off x="4143372" y="4493539"/>
            <a:ext cx="1357322" cy="431787"/>
          </a:xfrm>
          <a:prstGeom prst="rect">
            <a:avLst/>
          </a:prstGeom>
          <a:noFill/>
        </p:spPr>
      </p:pic>
      <p:pic>
        <p:nvPicPr>
          <p:cNvPr id="4106" name="Picture 10" descr="C:\Users\Notebook SPS-11\AppData\Local\Microsoft\Windows\Temporary Internet Files\Content.IE5\6RA5X429\MP900401314[1].jpg"/>
          <p:cNvPicPr>
            <a:picLocks noChangeAspect="1" noChangeArrowheads="1"/>
          </p:cNvPicPr>
          <p:nvPr/>
        </p:nvPicPr>
        <p:blipFill>
          <a:blip r:embed="rId5" cstate="print"/>
          <a:srcRect/>
          <a:stretch>
            <a:fillRect/>
          </a:stretch>
        </p:blipFill>
        <p:spPr bwMode="auto">
          <a:xfrm>
            <a:off x="4214810" y="3218629"/>
            <a:ext cx="1200328" cy="603321"/>
          </a:xfrm>
          <a:prstGeom prst="rect">
            <a:avLst/>
          </a:prstGeom>
          <a:noFill/>
        </p:spPr>
      </p:pic>
      <p:pic>
        <p:nvPicPr>
          <p:cNvPr id="4108" name="Picture 12"/>
          <p:cNvPicPr>
            <a:picLocks noChangeAspect="1" noChangeArrowheads="1"/>
          </p:cNvPicPr>
          <p:nvPr/>
        </p:nvPicPr>
        <p:blipFill>
          <a:blip r:embed="rId6" cstate="print">
            <a:lum bright="45000" contrast="-79000"/>
          </a:blip>
          <a:srcRect/>
          <a:stretch>
            <a:fillRect/>
          </a:stretch>
        </p:blipFill>
        <p:spPr bwMode="auto">
          <a:xfrm>
            <a:off x="4286248" y="1857364"/>
            <a:ext cx="1162050" cy="689676"/>
          </a:xfrm>
          <a:prstGeom prst="rect">
            <a:avLst/>
          </a:prstGeom>
          <a:noFill/>
          <a:ln w="9525">
            <a:noFill/>
            <a:miter lim="800000"/>
            <a:headEnd/>
            <a:tailEnd/>
          </a:ln>
        </p:spPr>
      </p:pic>
      <p:pic>
        <p:nvPicPr>
          <p:cNvPr id="4114" name="Picture 18" descr="C:\Users\Notebook SPS-11\Desktop\HimmelundErde.gif"/>
          <p:cNvPicPr>
            <a:picLocks noChangeAspect="1" noChangeArrowheads="1"/>
          </p:cNvPicPr>
          <p:nvPr/>
        </p:nvPicPr>
        <p:blipFill>
          <a:blip r:embed="rId7" cstate="print"/>
          <a:srcRect/>
          <a:stretch>
            <a:fillRect/>
          </a:stretch>
        </p:blipFill>
        <p:spPr bwMode="auto">
          <a:xfrm>
            <a:off x="1428728" y="1875309"/>
            <a:ext cx="1828800" cy="4220689"/>
          </a:xfrm>
          <a:prstGeom prst="rect">
            <a:avLst/>
          </a:prstGeom>
          <a:noFill/>
        </p:spPr>
      </p:pic>
      <p:sp>
        <p:nvSpPr>
          <p:cNvPr id="41" name="Nach links gekrümmter Pfeil 40"/>
          <p:cNvSpPr/>
          <p:nvPr/>
        </p:nvSpPr>
        <p:spPr>
          <a:xfrm>
            <a:off x="5572132" y="3653393"/>
            <a:ext cx="357190" cy="915983"/>
          </a:xfrm>
          <a:prstGeom prst="curvedLeftArrow">
            <a:avLst>
              <a:gd name="adj1" fmla="val 60015"/>
              <a:gd name="adj2" fmla="val 105050"/>
              <a:gd name="adj3" fmla="val 386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solidFill>
                <a:schemeClr val="tx1"/>
              </a:solidFill>
            </a:endParaRPr>
          </a:p>
        </p:txBody>
      </p:sp>
      <p:sp>
        <p:nvSpPr>
          <p:cNvPr id="42" name="Nach rechts gekrümmter Pfeil 41"/>
          <p:cNvSpPr/>
          <p:nvPr/>
        </p:nvSpPr>
        <p:spPr>
          <a:xfrm rot="10800000" flipH="1">
            <a:off x="3643306" y="3653393"/>
            <a:ext cx="428628" cy="915983"/>
          </a:xfrm>
          <a:prstGeom prst="curvedRightArrow">
            <a:avLst>
              <a:gd name="adj1" fmla="val 25000"/>
              <a:gd name="adj2" fmla="val 84406"/>
              <a:gd name="adj3" fmla="val 488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solidFill>
                <a:schemeClr val="tx1"/>
              </a:solidFill>
            </a:endParaRPr>
          </a:p>
        </p:txBody>
      </p:sp>
      <p:cxnSp>
        <p:nvCxnSpPr>
          <p:cNvPr id="45" name="Gerade Verbindung mit Pfeil 44"/>
          <p:cNvCxnSpPr/>
          <p:nvPr/>
        </p:nvCxnSpPr>
        <p:spPr>
          <a:xfrm>
            <a:off x="3786182" y="4138324"/>
            <a:ext cx="2000264" cy="1198"/>
          </a:xfrm>
          <a:prstGeom prst="straightConnector1">
            <a:avLst/>
          </a:prstGeom>
          <a:ln w="571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4357686" y="3949191"/>
            <a:ext cx="821443" cy="369332"/>
          </a:xfrm>
          <a:prstGeom prst="rect">
            <a:avLst/>
          </a:prstGeom>
          <a:solidFill>
            <a:schemeClr val="bg1"/>
          </a:solidFill>
        </p:spPr>
        <p:txBody>
          <a:bodyPr wrap="none" rtlCol="0" anchor="ctr">
            <a:spAutoFit/>
          </a:bodyPr>
          <a:lstStyle/>
          <a:p>
            <a:r>
              <a:rPr lang="de-DE" dirty="0" smtClean="0"/>
              <a:t>Kosten</a:t>
            </a:r>
            <a:endParaRPr lang="de-DE" dirty="0"/>
          </a:p>
        </p:txBody>
      </p:sp>
      <p:sp>
        <p:nvSpPr>
          <p:cNvPr id="47" name="Textfeld 46"/>
          <p:cNvSpPr txBox="1"/>
          <p:nvPr/>
        </p:nvSpPr>
        <p:spPr>
          <a:xfrm>
            <a:off x="2797411" y="1105098"/>
            <a:ext cx="3549177" cy="307777"/>
          </a:xfrm>
          <a:prstGeom prst="rect">
            <a:avLst/>
          </a:prstGeom>
          <a:noFill/>
        </p:spPr>
        <p:txBody>
          <a:bodyPr wrap="square" rtlCol="0">
            <a:spAutoFit/>
          </a:bodyPr>
          <a:lstStyle/>
          <a:p>
            <a:pPr algn="ctr"/>
            <a:r>
              <a:rPr lang="de-DE" sz="1400" dirty="0" smtClean="0"/>
              <a:t>Vorteil STEMME</a:t>
            </a:r>
          </a:p>
        </p:txBody>
      </p:sp>
      <p:sp>
        <p:nvSpPr>
          <p:cNvPr id="48" name="Textfeld 47"/>
          <p:cNvSpPr txBox="1"/>
          <p:nvPr/>
        </p:nvSpPr>
        <p:spPr>
          <a:xfrm>
            <a:off x="6484567" y="1515983"/>
            <a:ext cx="2000484" cy="4616648"/>
          </a:xfrm>
          <a:prstGeom prst="rect">
            <a:avLst/>
          </a:prstGeom>
          <a:noFill/>
        </p:spPr>
        <p:txBody>
          <a:bodyPr wrap="none" rtlCol="0">
            <a:spAutoFit/>
          </a:bodyPr>
          <a:lstStyle/>
          <a:p>
            <a:pPr marL="182563" indent="-182563">
              <a:lnSpc>
                <a:spcPct val="200000"/>
              </a:lnSpc>
              <a:buFont typeface="Arial" pitchFamily="34" charset="0"/>
              <a:buChar char="•"/>
            </a:pPr>
            <a:r>
              <a:rPr lang="de-DE" sz="1400" dirty="0" smtClean="0"/>
              <a:t>sehr leise</a:t>
            </a:r>
          </a:p>
          <a:p>
            <a:pPr marL="182563" indent="-182563">
              <a:lnSpc>
                <a:spcPct val="200000"/>
              </a:lnSpc>
              <a:buFont typeface="Arial" pitchFamily="34" charset="0"/>
              <a:buChar char="•"/>
            </a:pPr>
            <a:r>
              <a:rPr lang="de-DE" sz="1400" dirty="0" smtClean="0"/>
              <a:t>lange Flugdauer</a:t>
            </a:r>
          </a:p>
          <a:p>
            <a:pPr marL="182563" indent="-182563">
              <a:lnSpc>
                <a:spcPct val="200000"/>
              </a:lnSpc>
              <a:buFont typeface="Arial" pitchFamily="34" charset="0"/>
              <a:buChar char="•"/>
            </a:pPr>
            <a:r>
              <a:rPr lang="de-DE" sz="1400" dirty="0" smtClean="0"/>
              <a:t>große Höhen &gt; 10km</a:t>
            </a:r>
          </a:p>
          <a:p>
            <a:pPr marL="182563" indent="-182563">
              <a:lnSpc>
                <a:spcPct val="200000"/>
              </a:lnSpc>
              <a:buFont typeface="Arial" pitchFamily="34" charset="0"/>
              <a:buChar char="•"/>
            </a:pPr>
            <a:r>
              <a:rPr lang="de-DE" sz="1400" dirty="0" smtClean="0"/>
              <a:t>niedrige Kosten</a:t>
            </a:r>
          </a:p>
          <a:p>
            <a:pPr marL="182563" indent="-182563">
              <a:lnSpc>
                <a:spcPct val="200000"/>
              </a:lnSpc>
              <a:buFont typeface="Arial" pitchFamily="34" charset="0"/>
              <a:buChar char="•"/>
            </a:pPr>
            <a:r>
              <a:rPr lang="de-DE" sz="1400" dirty="0" smtClean="0"/>
              <a:t>hohe Bildqualität</a:t>
            </a:r>
          </a:p>
          <a:p>
            <a:pPr marL="182563" indent="-182563">
              <a:lnSpc>
                <a:spcPct val="200000"/>
              </a:lnSpc>
              <a:buFont typeface="Arial" pitchFamily="34" charset="0"/>
              <a:buChar char="•"/>
            </a:pPr>
            <a:r>
              <a:rPr lang="de-DE" sz="1400" dirty="0" smtClean="0"/>
              <a:t>unbemannt Fliegen</a:t>
            </a:r>
          </a:p>
          <a:p>
            <a:pPr marL="182563" indent="-182563">
              <a:lnSpc>
                <a:spcPct val="200000"/>
              </a:lnSpc>
              <a:buFont typeface="Arial" pitchFamily="34" charset="0"/>
              <a:buChar char="•"/>
            </a:pPr>
            <a:r>
              <a:rPr lang="de-DE" sz="1400" dirty="0" smtClean="0"/>
              <a:t>bemannt Fliegen</a:t>
            </a:r>
          </a:p>
          <a:p>
            <a:pPr marL="182563" indent="-182563">
              <a:lnSpc>
                <a:spcPct val="200000"/>
              </a:lnSpc>
              <a:buFont typeface="Arial" pitchFamily="34" charset="0"/>
              <a:buChar char="•"/>
            </a:pPr>
            <a:r>
              <a:rPr lang="de-DE" sz="1400" dirty="0" err="1" smtClean="0"/>
              <a:t>side-by-side</a:t>
            </a:r>
            <a:r>
              <a:rPr lang="de-DE" sz="1400" dirty="0" smtClean="0"/>
              <a:t> Cockpits </a:t>
            </a:r>
          </a:p>
          <a:p>
            <a:pPr marL="182563" indent="-182563">
              <a:lnSpc>
                <a:spcPct val="250000"/>
              </a:lnSpc>
              <a:buFont typeface="Arial" pitchFamily="34" charset="0"/>
              <a:buChar char="•"/>
            </a:pPr>
            <a:r>
              <a:rPr lang="de-DE" sz="1400" dirty="0" smtClean="0"/>
              <a:t>Elektromotor  back-</a:t>
            </a:r>
            <a:r>
              <a:rPr lang="de-DE" sz="1400" dirty="0" err="1" smtClean="0"/>
              <a:t>up</a:t>
            </a:r>
            <a:endParaRPr lang="de-DE" sz="1400" dirty="0" smtClean="0"/>
          </a:p>
          <a:p>
            <a:pPr marL="182563" indent="-182563">
              <a:lnSpc>
                <a:spcPct val="250000"/>
              </a:lnSpc>
              <a:buFont typeface="Arial" pitchFamily="34" charset="0"/>
              <a:buChar char="•"/>
            </a:pPr>
            <a:r>
              <a:rPr lang="de-DE" sz="1400" dirty="0" smtClean="0"/>
              <a:t>Made in Germany</a:t>
            </a:r>
          </a:p>
        </p:txBody>
      </p:sp>
      <p:cxnSp>
        <p:nvCxnSpPr>
          <p:cNvPr id="51" name="Gerade Verbindung mit Pfeil 50"/>
          <p:cNvCxnSpPr/>
          <p:nvPr/>
        </p:nvCxnSpPr>
        <p:spPr>
          <a:xfrm rot="5400000" flipH="1" flipV="1">
            <a:off x="1151263" y="3964785"/>
            <a:ext cx="4214842" cy="1588"/>
          </a:xfrm>
          <a:prstGeom prst="straightConnector1">
            <a:avLst/>
          </a:prstGeom>
          <a:ln w="285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3258684" y="571501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3258684" y="535782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3258684" y="500063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3258684" y="464344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3258684" y="428625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3258684" y="392906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3258684" y="357187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3258684" y="321468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3258684" y="285749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3258684" y="250030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a:off x="3258684" y="2143116"/>
            <a:ext cx="71438"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3357554" y="1773238"/>
            <a:ext cx="466794" cy="246221"/>
          </a:xfrm>
          <a:prstGeom prst="rect">
            <a:avLst/>
          </a:prstGeom>
          <a:noFill/>
        </p:spPr>
        <p:txBody>
          <a:bodyPr wrap="none" rtlCol="0">
            <a:spAutoFit/>
          </a:bodyPr>
          <a:lstStyle/>
          <a:p>
            <a:r>
              <a:rPr lang="de-DE" sz="1000" b="1" dirty="0" smtClean="0">
                <a:solidFill>
                  <a:schemeClr val="tx1">
                    <a:lumMod val="50000"/>
                    <a:lumOff val="50000"/>
                  </a:schemeClr>
                </a:solidFill>
              </a:rPr>
              <a:t>Höhe</a:t>
            </a:r>
            <a:endParaRPr lang="de-DE" sz="1000" b="1" dirty="0">
              <a:solidFill>
                <a:schemeClr val="tx1">
                  <a:lumMod val="50000"/>
                  <a:lumOff val="50000"/>
                </a:schemeClr>
              </a:solidFill>
            </a:endParaRPr>
          </a:p>
        </p:txBody>
      </p:sp>
      <p:pic>
        <p:nvPicPr>
          <p:cNvPr id="28" name="Picture 2"/>
          <p:cNvPicPr>
            <a:picLocks noChangeAspect="1" noChangeArrowheads="1"/>
          </p:cNvPicPr>
          <p:nvPr/>
        </p:nvPicPr>
        <p:blipFill>
          <a:blip r:embed="rId8" cstate="print"/>
          <a:srcRect/>
          <a:stretch>
            <a:fillRect/>
          </a:stretch>
        </p:blipFill>
        <p:spPr bwMode="auto">
          <a:xfrm>
            <a:off x="3071808" y="404813"/>
            <a:ext cx="3000384" cy="392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7411" y="404813"/>
            <a:ext cx="3549177" cy="584775"/>
          </a:xfrm>
          <a:prstGeom prst="rect">
            <a:avLst/>
          </a:prstGeom>
          <a:noFill/>
        </p:spPr>
        <p:txBody>
          <a:bodyPr wrap="square" rtlCol="0">
            <a:spAutoFit/>
          </a:bodyPr>
          <a:lstStyle/>
          <a:p>
            <a:pPr algn="ctr"/>
            <a:r>
              <a:rPr lang="de-DE" b="1" dirty="0" smtClean="0">
                <a:solidFill>
                  <a:srgbClr val="FF0000"/>
                </a:solidFill>
              </a:rPr>
              <a:t>S10 VTX</a:t>
            </a:r>
          </a:p>
          <a:p>
            <a:pPr algn="ctr"/>
            <a:r>
              <a:rPr lang="de-DE" sz="1400" dirty="0" smtClean="0"/>
              <a:t>Technische Daten</a:t>
            </a:r>
            <a:endParaRPr lang="de-DE" sz="1400" dirty="0"/>
          </a:p>
        </p:txBody>
      </p:sp>
      <p:graphicFrame>
        <p:nvGraphicFramePr>
          <p:cNvPr id="3" name="Tabelle 2"/>
          <p:cNvGraphicFramePr>
            <a:graphicFrameLocks noGrp="1"/>
          </p:cNvGraphicFramePr>
          <p:nvPr/>
        </p:nvGraphicFramePr>
        <p:xfrm>
          <a:off x="4572000" y="1357298"/>
          <a:ext cx="3357586" cy="4619968"/>
        </p:xfrm>
        <a:graphic>
          <a:graphicData uri="http://schemas.openxmlformats.org/drawingml/2006/table">
            <a:tbl>
              <a:tblPr/>
              <a:tblGrid>
                <a:gridCol w="2060337"/>
                <a:gridCol w="1297249"/>
              </a:tblGrid>
              <a:tr h="144000">
                <a:tc>
                  <a:txBody>
                    <a:bodyPr/>
                    <a:lstStyle/>
                    <a:p>
                      <a:r>
                        <a:rPr lang="de-DE" sz="800" dirty="0"/>
                        <a:t>Technische Daten</a:t>
                      </a:r>
                    </a:p>
                  </a:txBody>
                  <a:tcPr marL="22453" marR="22453" marT="11227" marB="11227" anchor="ctr">
                    <a:lnL>
                      <a:noFill/>
                    </a:lnL>
                    <a:lnR>
                      <a:noFill/>
                    </a:lnR>
                    <a:lnT>
                      <a:noFill/>
                    </a:lnT>
                    <a:lnB>
                      <a:noFill/>
                    </a:lnB>
                  </a:tcPr>
                </a:tc>
                <a:tc>
                  <a:txBody>
                    <a:bodyPr/>
                    <a:lstStyle/>
                    <a:p>
                      <a:r>
                        <a:rPr lang="de-DE" sz="800" dirty="0"/>
                        <a:t>S 10-VT </a:t>
                      </a:r>
                      <a:r>
                        <a:rPr lang="de-DE" sz="800" dirty="0" smtClean="0"/>
                        <a:t> Basisdaten</a:t>
                      </a:r>
                      <a:endParaRPr lang="de-DE" sz="800" dirty="0"/>
                    </a:p>
                  </a:txBody>
                  <a:tcPr marL="22453" marR="22453" marT="11227" marB="11227" anchor="ctr">
                    <a:lnL>
                      <a:noFill/>
                    </a:lnL>
                    <a:lnR>
                      <a:noFill/>
                    </a:lnR>
                    <a:lnT>
                      <a:noFill/>
                    </a:lnT>
                    <a:lnB>
                      <a:noFill/>
                    </a:lnB>
                  </a:tcPr>
                </a:tc>
              </a:tr>
              <a:tr h="144000">
                <a:tc>
                  <a:txBody>
                    <a:bodyPr/>
                    <a:lstStyle/>
                    <a:p>
                      <a:endParaRPr lang="de-DE" sz="800" dirty="0"/>
                    </a:p>
                  </a:txBody>
                  <a:tcPr marL="22453" marR="22453" marT="11227" marB="11227" anchor="ctr">
                    <a:lnL>
                      <a:noFill/>
                    </a:lnL>
                    <a:lnR>
                      <a:noFill/>
                    </a:lnR>
                    <a:lnT>
                      <a:noFill/>
                    </a:lnT>
                    <a:lnB>
                      <a:noFill/>
                    </a:lnB>
                  </a:tcPr>
                </a:tc>
                <a:tc>
                  <a:txBody>
                    <a:bodyPr/>
                    <a:lstStyle/>
                    <a:p>
                      <a:endParaRPr lang="de-DE" sz="800" dirty="0"/>
                    </a:p>
                  </a:txBody>
                  <a:tcPr marL="22453" marR="22453" marT="11227" marB="11227">
                    <a:lnL>
                      <a:noFill/>
                    </a:lnL>
                    <a:lnT>
                      <a:noFill/>
                    </a:lnT>
                    <a:solidFill>
                      <a:srgbClr val="FF0000"/>
                    </a:solidFill>
                  </a:tcPr>
                </a:tc>
              </a:tr>
              <a:tr h="144000">
                <a:tc>
                  <a:txBody>
                    <a:bodyPr/>
                    <a:lstStyle/>
                    <a:p>
                      <a:r>
                        <a:rPr lang="de-DE" sz="800"/>
                        <a:t>Bombardier-Rotax Motor</a:t>
                      </a:r>
                    </a:p>
                  </a:txBody>
                  <a:tcPr marL="22453" marR="22453" marT="11227" marB="11227" anchor="ctr">
                    <a:lnL>
                      <a:noFill/>
                    </a:lnL>
                    <a:lnR>
                      <a:noFill/>
                    </a:lnR>
                    <a:lnT>
                      <a:noFill/>
                    </a:lnT>
                    <a:lnB>
                      <a:noFill/>
                    </a:lnB>
                  </a:tcPr>
                </a:tc>
                <a:tc>
                  <a:txBody>
                    <a:bodyPr/>
                    <a:lstStyle/>
                    <a:p>
                      <a:r>
                        <a:rPr lang="de-DE" sz="800" dirty="0"/>
                        <a:t>914 F </a:t>
                      </a:r>
                    </a:p>
                  </a:txBody>
                  <a:tcPr marL="22453" marR="22453" marT="11227" marB="11227" anchor="ctr">
                    <a:lnL>
                      <a:noFill/>
                    </a:lnL>
                    <a:lnR>
                      <a:noFill/>
                    </a:lnR>
                    <a:lnB>
                      <a:noFill/>
                    </a:lnB>
                  </a:tcPr>
                </a:tc>
              </a:tr>
              <a:tr h="144000">
                <a:tc>
                  <a:txBody>
                    <a:bodyPr/>
                    <a:lstStyle/>
                    <a:p>
                      <a:r>
                        <a:rPr lang="de-DE" sz="800"/>
                        <a:t>Max. Startleistung (MTOP)</a:t>
                      </a:r>
                    </a:p>
                  </a:txBody>
                  <a:tcPr marL="22453" marR="22453" marT="11227" marB="11227" anchor="ctr">
                    <a:lnL>
                      <a:noFill/>
                    </a:lnL>
                    <a:lnR>
                      <a:noFill/>
                    </a:lnR>
                    <a:lnT>
                      <a:noFill/>
                    </a:lnT>
                    <a:lnB>
                      <a:noFill/>
                    </a:lnB>
                  </a:tcPr>
                </a:tc>
                <a:tc>
                  <a:txBody>
                    <a:bodyPr/>
                    <a:lstStyle/>
                    <a:p>
                      <a:r>
                        <a:rPr lang="de-DE" sz="800"/>
                        <a:t>115 PS</a:t>
                      </a:r>
                    </a:p>
                  </a:txBody>
                  <a:tcPr marL="22453" marR="22453" marT="11227" marB="11227" anchor="ctr">
                    <a:lnL>
                      <a:noFill/>
                    </a:lnL>
                    <a:lnR>
                      <a:noFill/>
                    </a:lnR>
                    <a:lnT>
                      <a:noFill/>
                    </a:lnT>
                    <a:lnB>
                      <a:noFill/>
                    </a:lnB>
                  </a:tcPr>
                </a:tc>
              </a:tr>
              <a:tr h="144000">
                <a:tc>
                  <a:txBody>
                    <a:bodyPr/>
                    <a:lstStyle/>
                    <a:p>
                      <a:r>
                        <a:rPr lang="de-DE" sz="800"/>
                        <a:t>Max. Dauerleistung (MCP)</a:t>
                      </a:r>
                    </a:p>
                  </a:txBody>
                  <a:tcPr marL="22453" marR="22453" marT="11227" marB="11227" anchor="ctr">
                    <a:lnL>
                      <a:noFill/>
                    </a:lnL>
                    <a:lnR>
                      <a:noFill/>
                    </a:lnR>
                    <a:lnT>
                      <a:noFill/>
                    </a:lnT>
                    <a:lnB>
                      <a:noFill/>
                    </a:lnB>
                  </a:tcPr>
                </a:tc>
                <a:tc>
                  <a:txBody>
                    <a:bodyPr/>
                    <a:lstStyle/>
                    <a:p>
                      <a:r>
                        <a:rPr lang="de-DE" sz="800"/>
                        <a:t>100 PS</a:t>
                      </a:r>
                    </a:p>
                  </a:txBody>
                  <a:tcPr marL="22453" marR="22453" marT="11227" marB="11227" anchor="ctr">
                    <a:lnL>
                      <a:noFill/>
                    </a:lnL>
                    <a:lnR>
                      <a:noFill/>
                    </a:lnR>
                    <a:lnT>
                      <a:noFill/>
                    </a:lnT>
                    <a:lnB>
                      <a:noFill/>
                    </a:lnB>
                  </a:tcPr>
                </a:tc>
              </a:tr>
              <a:tr h="144000">
                <a:tc>
                  <a:txBody>
                    <a:bodyPr/>
                    <a:lstStyle/>
                    <a:p>
                      <a:r>
                        <a:rPr lang="de-DE" sz="800"/>
                        <a:t>Tankvolumen Standard(2*45 l)</a:t>
                      </a:r>
                    </a:p>
                  </a:txBody>
                  <a:tcPr marL="22453" marR="22453" marT="11227" marB="11227" anchor="ctr">
                    <a:lnL>
                      <a:noFill/>
                    </a:lnL>
                    <a:lnR>
                      <a:noFill/>
                    </a:lnR>
                    <a:lnT>
                      <a:noFill/>
                    </a:lnT>
                    <a:lnB>
                      <a:noFill/>
                    </a:lnB>
                  </a:tcPr>
                </a:tc>
                <a:tc>
                  <a:txBody>
                    <a:bodyPr/>
                    <a:lstStyle/>
                    <a:p>
                      <a:r>
                        <a:rPr lang="de-DE" sz="800"/>
                        <a:t>90 l</a:t>
                      </a:r>
                    </a:p>
                  </a:txBody>
                  <a:tcPr marL="22453" marR="22453" marT="11227" marB="11227" anchor="ctr">
                    <a:lnL>
                      <a:noFill/>
                    </a:lnL>
                    <a:lnR>
                      <a:noFill/>
                    </a:lnR>
                    <a:lnT>
                      <a:noFill/>
                    </a:lnT>
                    <a:lnB>
                      <a:noFill/>
                    </a:lnB>
                  </a:tcPr>
                </a:tc>
              </a:tr>
              <a:tr h="144000">
                <a:tc>
                  <a:txBody>
                    <a:bodyPr/>
                    <a:lstStyle/>
                    <a:p>
                      <a:r>
                        <a:rPr lang="de-DE" sz="800"/>
                        <a:t>Tankvolumen Langstrecke(2*60 l)</a:t>
                      </a:r>
                    </a:p>
                  </a:txBody>
                  <a:tcPr marL="22453" marR="22453" marT="11227" marB="11227" anchor="ctr">
                    <a:lnL>
                      <a:noFill/>
                    </a:lnL>
                    <a:lnR>
                      <a:noFill/>
                    </a:lnR>
                    <a:lnT>
                      <a:noFill/>
                    </a:lnT>
                    <a:lnB>
                      <a:noFill/>
                    </a:lnB>
                  </a:tcPr>
                </a:tc>
                <a:tc>
                  <a:txBody>
                    <a:bodyPr/>
                    <a:lstStyle/>
                    <a:p>
                      <a:r>
                        <a:rPr lang="de-DE" sz="800"/>
                        <a:t>120 l</a:t>
                      </a:r>
                    </a:p>
                  </a:txBody>
                  <a:tcPr marL="22453" marR="22453" marT="11227" marB="11227" anchor="ctr">
                    <a:lnL>
                      <a:noFill/>
                    </a:lnL>
                    <a:lnR>
                      <a:noFill/>
                    </a:lnR>
                    <a:lnT>
                      <a:noFill/>
                    </a:lnT>
                    <a:lnB>
                      <a:noFill/>
                    </a:lnB>
                  </a:tcPr>
                </a:tc>
              </a:tr>
              <a:tr h="144000">
                <a:tc>
                  <a:txBody>
                    <a:bodyPr/>
                    <a:lstStyle/>
                    <a:p>
                      <a:endParaRPr lang="de-DE" sz="800"/>
                    </a:p>
                  </a:txBody>
                  <a:tcPr marL="22453" marR="22453" marT="11227" marB="11227" anchor="ctr">
                    <a:lnL>
                      <a:noFill/>
                    </a:lnL>
                    <a:lnR>
                      <a:noFill/>
                    </a:lnR>
                    <a:lnT>
                      <a:noFill/>
                    </a:lnT>
                    <a:lnB>
                      <a:noFill/>
                    </a:lnB>
                  </a:tcPr>
                </a:tc>
                <a:tc>
                  <a:txBody>
                    <a:bodyPr/>
                    <a:lstStyle/>
                    <a:p>
                      <a:endParaRPr lang="de-DE" sz="800" dirty="0"/>
                    </a:p>
                  </a:txBody>
                  <a:tcPr marL="22453" marR="22453" marT="11227" marB="11227">
                    <a:lnL>
                      <a:noFill/>
                    </a:lnL>
                    <a:lnT>
                      <a:noFill/>
                    </a:lnT>
                    <a:solidFill>
                      <a:srgbClr val="FF0000"/>
                    </a:solidFill>
                  </a:tcPr>
                </a:tc>
              </a:tr>
              <a:tr h="144000">
                <a:tc>
                  <a:txBody>
                    <a:bodyPr/>
                    <a:lstStyle/>
                    <a:p>
                      <a:r>
                        <a:rPr lang="de-DE" sz="800"/>
                        <a:t>Spannweite</a:t>
                      </a:r>
                    </a:p>
                  </a:txBody>
                  <a:tcPr marL="22453" marR="22453" marT="11227" marB="11227" anchor="ctr">
                    <a:lnL>
                      <a:noFill/>
                    </a:lnL>
                    <a:lnR>
                      <a:noFill/>
                    </a:lnR>
                    <a:lnT>
                      <a:noFill/>
                    </a:lnT>
                    <a:lnB>
                      <a:noFill/>
                    </a:lnB>
                  </a:tcPr>
                </a:tc>
                <a:tc>
                  <a:txBody>
                    <a:bodyPr/>
                    <a:lstStyle/>
                    <a:p>
                      <a:r>
                        <a:rPr lang="de-DE" sz="800"/>
                        <a:t>23,00 m</a:t>
                      </a:r>
                    </a:p>
                  </a:txBody>
                  <a:tcPr marL="22453" marR="22453" marT="11227" marB="11227" anchor="ctr">
                    <a:lnL>
                      <a:noFill/>
                    </a:lnL>
                    <a:lnR>
                      <a:noFill/>
                    </a:lnR>
                    <a:lnB>
                      <a:noFill/>
                    </a:lnB>
                  </a:tcPr>
                </a:tc>
              </a:tr>
              <a:tr h="144000">
                <a:tc>
                  <a:txBody>
                    <a:bodyPr/>
                    <a:lstStyle/>
                    <a:p>
                      <a:r>
                        <a:rPr lang="de-DE" sz="800" dirty="0"/>
                        <a:t>Restspannweite gefaltet</a:t>
                      </a:r>
                    </a:p>
                  </a:txBody>
                  <a:tcPr marL="22453" marR="22453" marT="11227" marB="11227" anchor="ctr">
                    <a:lnL>
                      <a:noFill/>
                    </a:lnL>
                    <a:lnR>
                      <a:noFill/>
                    </a:lnR>
                    <a:lnT>
                      <a:noFill/>
                    </a:lnT>
                    <a:lnB>
                      <a:noFill/>
                    </a:lnB>
                  </a:tcPr>
                </a:tc>
                <a:tc>
                  <a:txBody>
                    <a:bodyPr/>
                    <a:lstStyle/>
                    <a:p>
                      <a:r>
                        <a:rPr lang="de-DE" sz="800"/>
                        <a:t>11,20 m</a:t>
                      </a:r>
                    </a:p>
                  </a:txBody>
                  <a:tcPr marL="22453" marR="22453" marT="11227" marB="11227" anchor="ctr">
                    <a:lnL>
                      <a:noFill/>
                    </a:lnL>
                    <a:lnR>
                      <a:noFill/>
                    </a:lnR>
                    <a:lnT>
                      <a:noFill/>
                    </a:lnT>
                    <a:lnB>
                      <a:noFill/>
                    </a:lnB>
                  </a:tcPr>
                </a:tc>
              </a:tr>
              <a:tr h="144000">
                <a:tc>
                  <a:txBody>
                    <a:bodyPr/>
                    <a:lstStyle/>
                    <a:p>
                      <a:r>
                        <a:rPr lang="de-DE" sz="800"/>
                        <a:t>Flügelfläche</a:t>
                      </a:r>
                    </a:p>
                  </a:txBody>
                  <a:tcPr marL="22453" marR="22453" marT="11227" marB="11227" anchor="ctr">
                    <a:lnL>
                      <a:noFill/>
                    </a:lnL>
                    <a:lnR>
                      <a:noFill/>
                    </a:lnR>
                    <a:lnT>
                      <a:noFill/>
                    </a:lnT>
                    <a:lnB>
                      <a:noFill/>
                    </a:lnB>
                  </a:tcPr>
                </a:tc>
                <a:tc>
                  <a:txBody>
                    <a:bodyPr/>
                    <a:lstStyle/>
                    <a:p>
                      <a:r>
                        <a:rPr lang="de-DE" sz="800"/>
                        <a:t>18,70 m²</a:t>
                      </a:r>
                    </a:p>
                  </a:txBody>
                  <a:tcPr marL="22453" marR="22453" marT="11227" marB="11227" anchor="ctr">
                    <a:lnL>
                      <a:noFill/>
                    </a:lnL>
                    <a:lnR>
                      <a:noFill/>
                    </a:lnR>
                    <a:lnT>
                      <a:noFill/>
                    </a:lnT>
                    <a:lnB>
                      <a:noFill/>
                    </a:lnB>
                  </a:tcPr>
                </a:tc>
              </a:tr>
              <a:tr h="144000">
                <a:tc>
                  <a:txBody>
                    <a:bodyPr/>
                    <a:lstStyle/>
                    <a:p>
                      <a:r>
                        <a:rPr lang="de-DE" sz="800"/>
                        <a:t>Streckung</a:t>
                      </a:r>
                    </a:p>
                  </a:txBody>
                  <a:tcPr marL="22453" marR="22453" marT="11227" marB="11227" anchor="ctr">
                    <a:lnL>
                      <a:noFill/>
                    </a:lnL>
                    <a:lnR>
                      <a:noFill/>
                    </a:lnR>
                    <a:lnT>
                      <a:noFill/>
                    </a:lnT>
                    <a:lnB>
                      <a:noFill/>
                    </a:lnB>
                  </a:tcPr>
                </a:tc>
                <a:tc>
                  <a:txBody>
                    <a:bodyPr/>
                    <a:lstStyle/>
                    <a:p>
                      <a:r>
                        <a:rPr lang="de-DE" sz="800"/>
                        <a:t>28,3 </a:t>
                      </a:r>
                    </a:p>
                  </a:txBody>
                  <a:tcPr marL="22453" marR="22453" marT="11227" marB="11227" anchor="ctr">
                    <a:lnL>
                      <a:noFill/>
                    </a:lnL>
                    <a:lnR>
                      <a:noFill/>
                    </a:lnR>
                    <a:lnT>
                      <a:noFill/>
                    </a:lnT>
                    <a:lnB>
                      <a:noFill/>
                    </a:lnB>
                  </a:tcPr>
                </a:tc>
              </a:tr>
              <a:tr h="144000">
                <a:tc>
                  <a:txBody>
                    <a:bodyPr/>
                    <a:lstStyle/>
                    <a:p>
                      <a:r>
                        <a:rPr lang="de-DE" sz="800"/>
                        <a:t>Länge über alles</a:t>
                      </a:r>
                    </a:p>
                  </a:txBody>
                  <a:tcPr marL="22453" marR="22453" marT="11227" marB="11227" anchor="ctr">
                    <a:lnL>
                      <a:noFill/>
                    </a:lnL>
                    <a:lnR>
                      <a:noFill/>
                    </a:lnR>
                    <a:lnT>
                      <a:noFill/>
                    </a:lnT>
                    <a:lnB>
                      <a:noFill/>
                    </a:lnB>
                  </a:tcPr>
                </a:tc>
                <a:tc>
                  <a:txBody>
                    <a:bodyPr/>
                    <a:lstStyle/>
                    <a:p>
                      <a:r>
                        <a:rPr lang="de-DE" sz="800"/>
                        <a:t>8,42 m</a:t>
                      </a:r>
                    </a:p>
                  </a:txBody>
                  <a:tcPr marL="22453" marR="22453" marT="11227" marB="11227" anchor="ctr">
                    <a:lnL>
                      <a:noFill/>
                    </a:lnL>
                    <a:lnR>
                      <a:noFill/>
                    </a:lnR>
                    <a:lnT>
                      <a:noFill/>
                    </a:lnT>
                    <a:lnB>
                      <a:noFill/>
                    </a:lnB>
                  </a:tcPr>
                </a:tc>
              </a:tr>
              <a:tr h="144000">
                <a:tc>
                  <a:txBody>
                    <a:bodyPr/>
                    <a:lstStyle/>
                    <a:p>
                      <a:r>
                        <a:rPr lang="de-DE" sz="800" dirty="0"/>
                        <a:t>Höhe über alles</a:t>
                      </a:r>
                    </a:p>
                  </a:txBody>
                  <a:tcPr marL="22453" marR="22453" marT="11227" marB="11227" anchor="ctr">
                    <a:lnL>
                      <a:noFill/>
                    </a:lnL>
                    <a:lnR>
                      <a:noFill/>
                    </a:lnR>
                    <a:lnT>
                      <a:noFill/>
                    </a:lnT>
                    <a:lnB>
                      <a:noFill/>
                    </a:lnB>
                  </a:tcPr>
                </a:tc>
                <a:tc>
                  <a:txBody>
                    <a:bodyPr/>
                    <a:lstStyle/>
                    <a:p>
                      <a:r>
                        <a:rPr lang="de-DE" sz="800"/>
                        <a:t>1,80 m</a:t>
                      </a:r>
                    </a:p>
                  </a:txBody>
                  <a:tcPr marL="22453" marR="22453" marT="11227" marB="11227" anchor="ctr">
                    <a:lnL>
                      <a:noFill/>
                    </a:lnL>
                    <a:lnR>
                      <a:noFill/>
                    </a:lnR>
                    <a:lnT>
                      <a:noFill/>
                    </a:lnT>
                    <a:lnB>
                      <a:noFill/>
                    </a:lnB>
                  </a:tcPr>
                </a:tc>
              </a:tr>
              <a:tr h="144000">
                <a:tc>
                  <a:txBody>
                    <a:bodyPr/>
                    <a:lstStyle/>
                    <a:p>
                      <a:endParaRPr lang="de-DE" sz="800"/>
                    </a:p>
                  </a:txBody>
                  <a:tcPr marL="22453" marR="22453" marT="11227" marB="11227" anchor="ctr">
                    <a:lnL>
                      <a:noFill/>
                    </a:lnL>
                    <a:lnR>
                      <a:noFill/>
                    </a:lnR>
                    <a:lnT>
                      <a:noFill/>
                    </a:lnT>
                    <a:lnB>
                      <a:noFill/>
                    </a:lnB>
                  </a:tcPr>
                </a:tc>
                <a:tc>
                  <a:txBody>
                    <a:bodyPr/>
                    <a:lstStyle/>
                    <a:p>
                      <a:endParaRPr lang="de-DE" sz="800" dirty="0"/>
                    </a:p>
                  </a:txBody>
                  <a:tcPr marL="22453" marR="22453" marT="11227" marB="11227">
                    <a:lnL>
                      <a:noFill/>
                    </a:lnL>
                    <a:lnT>
                      <a:noFill/>
                    </a:lnT>
                    <a:solidFill>
                      <a:srgbClr val="FF0000"/>
                    </a:solidFill>
                  </a:tcPr>
                </a:tc>
              </a:tr>
              <a:tr h="144000">
                <a:tc>
                  <a:txBody>
                    <a:bodyPr/>
                    <a:lstStyle/>
                    <a:p>
                      <a:r>
                        <a:rPr lang="de-DE" sz="800" dirty="0"/>
                        <a:t>Fahrwerkstyp</a:t>
                      </a:r>
                    </a:p>
                  </a:txBody>
                  <a:tcPr marL="22453" marR="22453" marT="11227" marB="11227" anchor="ctr">
                    <a:lnL>
                      <a:noFill/>
                    </a:lnL>
                    <a:lnR>
                      <a:noFill/>
                    </a:lnR>
                    <a:lnT>
                      <a:noFill/>
                    </a:lnT>
                    <a:lnB>
                      <a:noFill/>
                    </a:lnB>
                  </a:tcPr>
                </a:tc>
                <a:tc>
                  <a:txBody>
                    <a:bodyPr/>
                    <a:lstStyle/>
                    <a:p>
                      <a:r>
                        <a:rPr lang="de-DE" sz="800"/>
                        <a:t>elektrisch einziehbar </a:t>
                      </a:r>
                    </a:p>
                  </a:txBody>
                  <a:tcPr marL="22453" marR="22453" marT="11227" marB="11227" anchor="ctr">
                    <a:lnL>
                      <a:noFill/>
                    </a:lnL>
                    <a:lnR>
                      <a:noFill/>
                    </a:lnR>
                    <a:lnB>
                      <a:noFill/>
                    </a:lnB>
                  </a:tcPr>
                </a:tc>
              </a:tr>
              <a:tr h="144000">
                <a:tc>
                  <a:txBody>
                    <a:bodyPr/>
                    <a:lstStyle/>
                    <a:p>
                      <a:r>
                        <a:rPr lang="de-DE" sz="800"/>
                        <a:t>Spurweite</a:t>
                      </a:r>
                    </a:p>
                  </a:txBody>
                  <a:tcPr marL="22453" marR="22453" marT="11227" marB="11227" anchor="ctr">
                    <a:lnL>
                      <a:noFill/>
                    </a:lnL>
                    <a:lnR>
                      <a:noFill/>
                    </a:lnR>
                    <a:lnT>
                      <a:noFill/>
                    </a:lnT>
                    <a:lnB>
                      <a:noFill/>
                    </a:lnB>
                  </a:tcPr>
                </a:tc>
                <a:tc>
                  <a:txBody>
                    <a:bodyPr/>
                    <a:lstStyle/>
                    <a:p>
                      <a:r>
                        <a:rPr lang="de-DE" sz="800"/>
                        <a:t>1,15 m</a:t>
                      </a:r>
                    </a:p>
                  </a:txBody>
                  <a:tcPr marL="22453" marR="22453" marT="11227" marB="11227" anchor="ctr">
                    <a:lnL>
                      <a:noFill/>
                    </a:lnL>
                    <a:lnR>
                      <a:noFill/>
                    </a:lnR>
                    <a:lnT>
                      <a:noFill/>
                    </a:lnT>
                    <a:lnB>
                      <a:noFill/>
                    </a:lnB>
                  </a:tcPr>
                </a:tc>
              </a:tr>
              <a:tr h="144000">
                <a:tc>
                  <a:txBody>
                    <a:bodyPr/>
                    <a:lstStyle/>
                    <a:p>
                      <a:r>
                        <a:rPr lang="de-DE" sz="800"/>
                        <a:t>Radstand</a:t>
                      </a:r>
                    </a:p>
                  </a:txBody>
                  <a:tcPr marL="22453" marR="22453" marT="11227" marB="11227" anchor="ctr">
                    <a:lnL>
                      <a:noFill/>
                    </a:lnL>
                    <a:lnR>
                      <a:noFill/>
                    </a:lnR>
                    <a:lnT>
                      <a:noFill/>
                    </a:lnT>
                    <a:lnB>
                      <a:noFill/>
                    </a:lnB>
                  </a:tcPr>
                </a:tc>
                <a:tc>
                  <a:txBody>
                    <a:bodyPr/>
                    <a:lstStyle/>
                    <a:p>
                      <a:r>
                        <a:rPr lang="de-DE" sz="800"/>
                        <a:t>5,40 m</a:t>
                      </a:r>
                    </a:p>
                  </a:txBody>
                  <a:tcPr marL="22453" marR="22453" marT="11227" marB="11227" anchor="ctr">
                    <a:lnL>
                      <a:noFill/>
                    </a:lnL>
                    <a:lnR>
                      <a:noFill/>
                    </a:lnR>
                    <a:lnT>
                      <a:noFill/>
                    </a:lnT>
                    <a:lnB>
                      <a:noFill/>
                    </a:lnB>
                  </a:tcPr>
                </a:tc>
              </a:tr>
              <a:tr h="144000">
                <a:tc>
                  <a:txBody>
                    <a:bodyPr/>
                    <a:lstStyle/>
                    <a:p>
                      <a:endParaRPr lang="de-DE" sz="800"/>
                    </a:p>
                  </a:txBody>
                  <a:tcPr marL="22453" marR="22453" marT="11227" marB="11227" anchor="ctr">
                    <a:lnL>
                      <a:noFill/>
                    </a:lnL>
                    <a:lnR>
                      <a:noFill/>
                    </a:lnR>
                    <a:lnT>
                      <a:noFill/>
                    </a:lnT>
                    <a:lnB>
                      <a:noFill/>
                    </a:lnB>
                  </a:tcPr>
                </a:tc>
                <a:tc>
                  <a:txBody>
                    <a:bodyPr/>
                    <a:lstStyle/>
                    <a:p>
                      <a:endParaRPr lang="de-DE" sz="800" dirty="0"/>
                    </a:p>
                  </a:txBody>
                  <a:tcPr marL="22453" marR="22453" marT="11227" marB="11227">
                    <a:lnL>
                      <a:noFill/>
                    </a:lnL>
                    <a:lnT>
                      <a:noFill/>
                    </a:lnT>
                    <a:solidFill>
                      <a:srgbClr val="FF0000"/>
                    </a:solidFill>
                  </a:tcPr>
                </a:tc>
              </a:tr>
              <a:tr h="144000">
                <a:tc>
                  <a:txBody>
                    <a:bodyPr/>
                    <a:lstStyle/>
                    <a:p>
                      <a:r>
                        <a:rPr lang="de-DE" sz="800"/>
                        <a:t>Gleitzahl</a:t>
                      </a:r>
                    </a:p>
                  </a:txBody>
                  <a:tcPr marL="22453" marR="22453" marT="11227" marB="11227" anchor="ctr">
                    <a:lnL>
                      <a:noFill/>
                    </a:lnL>
                    <a:lnR>
                      <a:noFill/>
                    </a:lnR>
                    <a:lnT>
                      <a:noFill/>
                    </a:lnT>
                    <a:lnB>
                      <a:noFill/>
                    </a:lnB>
                  </a:tcPr>
                </a:tc>
                <a:tc>
                  <a:txBody>
                    <a:bodyPr/>
                    <a:lstStyle/>
                    <a:p>
                      <a:r>
                        <a:rPr lang="de-DE" sz="800" dirty="0"/>
                        <a:t>bis 50 </a:t>
                      </a:r>
                    </a:p>
                  </a:txBody>
                  <a:tcPr marL="22453" marR="22453" marT="11227" marB="11227" anchor="ctr">
                    <a:lnL>
                      <a:noFill/>
                    </a:lnL>
                    <a:lnR>
                      <a:noFill/>
                    </a:lnR>
                    <a:lnB>
                      <a:noFill/>
                    </a:lnB>
                  </a:tcPr>
                </a:tc>
              </a:tr>
              <a:tr h="144000">
                <a:tc>
                  <a:txBody>
                    <a:bodyPr/>
                    <a:lstStyle/>
                    <a:p>
                      <a:r>
                        <a:rPr lang="de-DE" sz="800"/>
                        <a:t>Geschwindigkeit bei bester Gleitzahl</a:t>
                      </a:r>
                    </a:p>
                  </a:txBody>
                  <a:tcPr marL="22453" marR="22453" marT="11227" marB="11227" anchor="ctr">
                    <a:lnL>
                      <a:noFill/>
                    </a:lnL>
                    <a:lnR>
                      <a:noFill/>
                    </a:lnR>
                    <a:lnT>
                      <a:noFill/>
                    </a:lnT>
                    <a:lnB>
                      <a:noFill/>
                    </a:lnB>
                  </a:tcPr>
                </a:tc>
                <a:tc>
                  <a:txBody>
                    <a:bodyPr/>
                    <a:lstStyle/>
                    <a:p>
                      <a:r>
                        <a:rPr lang="de-DE" sz="800"/>
                        <a:t>107 km/h</a:t>
                      </a:r>
                    </a:p>
                  </a:txBody>
                  <a:tcPr marL="22453" marR="22453" marT="11227" marB="11227" anchor="ctr">
                    <a:lnL>
                      <a:noFill/>
                    </a:lnL>
                    <a:lnR>
                      <a:noFill/>
                    </a:lnR>
                    <a:lnT>
                      <a:noFill/>
                    </a:lnT>
                    <a:lnB>
                      <a:noFill/>
                    </a:lnB>
                  </a:tcPr>
                </a:tc>
              </a:tr>
              <a:tr h="144000">
                <a:tc>
                  <a:txBody>
                    <a:bodyPr/>
                    <a:lstStyle/>
                    <a:p>
                      <a:r>
                        <a:rPr lang="de-DE" sz="800"/>
                        <a:t>Min. Sinkgeschwindigkeit (Leergewicht + 70 kg)</a:t>
                      </a:r>
                    </a:p>
                  </a:txBody>
                  <a:tcPr marL="22453" marR="22453" marT="11227" marB="11227" anchor="ctr">
                    <a:lnL>
                      <a:noFill/>
                    </a:lnL>
                    <a:lnR>
                      <a:noFill/>
                    </a:lnR>
                    <a:lnT>
                      <a:noFill/>
                    </a:lnT>
                    <a:lnB>
                      <a:noFill/>
                    </a:lnB>
                  </a:tcPr>
                </a:tc>
                <a:tc>
                  <a:txBody>
                    <a:bodyPr/>
                    <a:lstStyle/>
                    <a:p>
                      <a:r>
                        <a:rPr lang="de-DE" sz="800"/>
                        <a:t>0,56 m/s</a:t>
                      </a:r>
                    </a:p>
                  </a:txBody>
                  <a:tcPr marL="22453" marR="22453" marT="11227" marB="11227" anchor="ctr">
                    <a:lnL>
                      <a:noFill/>
                    </a:lnL>
                    <a:lnR>
                      <a:noFill/>
                    </a:lnR>
                    <a:lnT>
                      <a:noFill/>
                    </a:lnT>
                    <a:lnB>
                      <a:noFill/>
                    </a:lnB>
                  </a:tcPr>
                </a:tc>
              </a:tr>
              <a:tr h="144000">
                <a:tc>
                  <a:txBody>
                    <a:bodyPr/>
                    <a:lstStyle/>
                    <a:p>
                      <a:r>
                        <a:rPr lang="de-DE" sz="800"/>
                        <a:t>Min. Flächenbelastung (Leergewicht + 70 kg)</a:t>
                      </a:r>
                    </a:p>
                  </a:txBody>
                  <a:tcPr marL="22453" marR="22453" marT="11227" marB="11227" anchor="ctr">
                    <a:lnL>
                      <a:noFill/>
                    </a:lnL>
                    <a:lnR>
                      <a:noFill/>
                    </a:lnR>
                    <a:lnT>
                      <a:noFill/>
                    </a:lnT>
                    <a:lnB>
                      <a:noFill/>
                    </a:lnB>
                  </a:tcPr>
                </a:tc>
                <a:tc>
                  <a:txBody>
                    <a:bodyPr/>
                    <a:lstStyle/>
                    <a:p>
                      <a:r>
                        <a:rPr lang="de-DE" sz="800"/>
                        <a:t>38,1 kg/m²</a:t>
                      </a:r>
                    </a:p>
                  </a:txBody>
                  <a:tcPr marL="22453" marR="22453" marT="11227" marB="11227" anchor="ctr">
                    <a:lnL>
                      <a:noFill/>
                    </a:lnL>
                    <a:lnR>
                      <a:noFill/>
                    </a:lnR>
                    <a:lnT>
                      <a:noFill/>
                    </a:lnT>
                    <a:lnB>
                      <a:noFill/>
                    </a:lnB>
                  </a:tcPr>
                </a:tc>
              </a:tr>
              <a:tr h="144000">
                <a:tc>
                  <a:txBody>
                    <a:bodyPr/>
                    <a:lstStyle/>
                    <a:p>
                      <a:r>
                        <a:rPr lang="de-DE" sz="800"/>
                        <a:t>Max. Flächenbelastung</a:t>
                      </a:r>
                    </a:p>
                  </a:txBody>
                  <a:tcPr marL="22453" marR="22453" marT="11227" marB="11227" anchor="ctr">
                    <a:lnL>
                      <a:noFill/>
                    </a:lnL>
                    <a:lnR>
                      <a:noFill/>
                    </a:lnR>
                    <a:lnT>
                      <a:noFill/>
                    </a:lnT>
                    <a:lnB>
                      <a:noFill/>
                    </a:lnB>
                  </a:tcPr>
                </a:tc>
                <a:tc>
                  <a:txBody>
                    <a:bodyPr/>
                    <a:lstStyle/>
                    <a:p>
                      <a:r>
                        <a:rPr lang="de-DE" sz="800"/>
                        <a:t>45,5 kg/m²</a:t>
                      </a:r>
                    </a:p>
                  </a:txBody>
                  <a:tcPr marL="22453" marR="22453" marT="11227" marB="11227" anchor="ctr">
                    <a:lnL>
                      <a:noFill/>
                    </a:lnL>
                    <a:lnR>
                      <a:noFill/>
                    </a:lnR>
                    <a:lnT>
                      <a:noFill/>
                    </a:lnT>
                    <a:lnB>
                      <a:noFill/>
                    </a:lnB>
                  </a:tcPr>
                </a:tc>
              </a:tr>
              <a:tr h="144000">
                <a:tc>
                  <a:txBody>
                    <a:bodyPr/>
                    <a:lstStyle/>
                    <a:p>
                      <a:endParaRPr lang="de-DE" sz="800"/>
                    </a:p>
                  </a:txBody>
                  <a:tcPr marL="22453" marR="22453" marT="11227" marB="11227" anchor="ctr">
                    <a:lnL>
                      <a:noFill/>
                    </a:lnL>
                    <a:lnR>
                      <a:noFill/>
                    </a:lnR>
                    <a:lnT>
                      <a:noFill/>
                    </a:lnT>
                    <a:lnB>
                      <a:noFill/>
                    </a:lnB>
                  </a:tcPr>
                </a:tc>
                <a:tc>
                  <a:txBody>
                    <a:bodyPr/>
                    <a:lstStyle/>
                    <a:p>
                      <a:endParaRPr lang="de-DE" sz="800" dirty="0"/>
                    </a:p>
                  </a:txBody>
                  <a:tcPr marL="22453" marR="22453" marT="11227" marB="11227">
                    <a:lnL>
                      <a:noFill/>
                    </a:lnL>
                    <a:lnT>
                      <a:noFill/>
                    </a:lnT>
                    <a:solidFill>
                      <a:srgbClr val="FF0000"/>
                    </a:solidFill>
                  </a:tcPr>
                </a:tc>
              </a:tr>
              <a:tr h="144000">
                <a:tc>
                  <a:txBody>
                    <a:bodyPr/>
                    <a:lstStyle/>
                    <a:p>
                      <a:r>
                        <a:rPr lang="de-DE" sz="800"/>
                        <a:t>Max. Steiggeschw. mit MTOP in MSL</a:t>
                      </a:r>
                    </a:p>
                  </a:txBody>
                  <a:tcPr marL="22453" marR="22453" marT="11227" marB="11227" anchor="ctr">
                    <a:lnL>
                      <a:noFill/>
                    </a:lnL>
                    <a:lnR>
                      <a:noFill/>
                    </a:lnR>
                    <a:lnT>
                      <a:noFill/>
                    </a:lnT>
                    <a:lnB>
                      <a:noFill/>
                    </a:lnB>
                  </a:tcPr>
                </a:tc>
                <a:tc>
                  <a:txBody>
                    <a:bodyPr/>
                    <a:lstStyle/>
                    <a:p>
                      <a:r>
                        <a:rPr lang="de-DE" sz="800"/>
                        <a:t>4,14 m/s</a:t>
                      </a:r>
                    </a:p>
                  </a:txBody>
                  <a:tcPr marL="22453" marR="22453" marT="11227" marB="11227" anchor="ctr">
                    <a:lnL>
                      <a:noFill/>
                    </a:lnL>
                    <a:lnR>
                      <a:noFill/>
                    </a:lnR>
                    <a:lnB>
                      <a:noFill/>
                    </a:lnB>
                  </a:tcPr>
                </a:tc>
              </a:tr>
              <a:tr h="144000">
                <a:tc>
                  <a:txBody>
                    <a:bodyPr/>
                    <a:lstStyle/>
                    <a:p>
                      <a:r>
                        <a:rPr lang="de-DE" sz="800"/>
                        <a:t>Steiggeschwindigkeit bei MCP in MSL</a:t>
                      </a:r>
                    </a:p>
                  </a:txBody>
                  <a:tcPr marL="22453" marR="22453" marT="11227" marB="11227" anchor="ctr">
                    <a:lnL>
                      <a:noFill/>
                    </a:lnL>
                    <a:lnR>
                      <a:noFill/>
                    </a:lnR>
                    <a:lnT>
                      <a:noFill/>
                    </a:lnT>
                    <a:lnB>
                      <a:noFill/>
                    </a:lnB>
                  </a:tcPr>
                </a:tc>
                <a:tc>
                  <a:txBody>
                    <a:bodyPr/>
                    <a:lstStyle/>
                    <a:p>
                      <a:r>
                        <a:rPr lang="de-DE" sz="800"/>
                        <a:t>3,5 m/s</a:t>
                      </a:r>
                    </a:p>
                  </a:txBody>
                  <a:tcPr marL="22453" marR="22453" marT="11227" marB="11227" anchor="ctr">
                    <a:lnL>
                      <a:noFill/>
                    </a:lnL>
                    <a:lnR>
                      <a:noFill/>
                    </a:lnR>
                    <a:lnT>
                      <a:noFill/>
                    </a:lnT>
                    <a:lnB>
                      <a:noFill/>
                    </a:lnB>
                  </a:tcPr>
                </a:tc>
              </a:tr>
              <a:tr h="144000">
                <a:tc>
                  <a:txBody>
                    <a:bodyPr/>
                    <a:lstStyle/>
                    <a:p>
                      <a:r>
                        <a:rPr lang="de-DE" sz="800"/>
                        <a:t>Reisegeschwindigkeit bei MCP in MSL</a:t>
                      </a:r>
                    </a:p>
                  </a:txBody>
                  <a:tcPr marL="22453" marR="22453" marT="11227" marB="11227" anchor="ctr">
                    <a:lnL>
                      <a:noFill/>
                    </a:lnL>
                    <a:lnR>
                      <a:noFill/>
                    </a:lnR>
                    <a:lnT>
                      <a:noFill/>
                    </a:lnT>
                    <a:lnB>
                      <a:noFill/>
                    </a:lnB>
                  </a:tcPr>
                </a:tc>
                <a:tc>
                  <a:txBody>
                    <a:bodyPr/>
                    <a:lstStyle/>
                    <a:p>
                      <a:r>
                        <a:rPr lang="de-DE" sz="800"/>
                        <a:t>228 km/h</a:t>
                      </a:r>
                    </a:p>
                  </a:txBody>
                  <a:tcPr marL="22453" marR="22453" marT="11227" marB="11227" anchor="ctr">
                    <a:lnL>
                      <a:noFill/>
                    </a:lnL>
                    <a:lnR>
                      <a:noFill/>
                    </a:lnR>
                    <a:lnT>
                      <a:noFill/>
                    </a:lnT>
                    <a:lnB>
                      <a:noFill/>
                    </a:lnB>
                  </a:tcPr>
                </a:tc>
              </a:tr>
              <a:tr h="144000">
                <a:tc>
                  <a:txBody>
                    <a:bodyPr/>
                    <a:lstStyle/>
                    <a:p>
                      <a:r>
                        <a:rPr lang="de-DE" sz="800"/>
                        <a:t>Reisegeschwindigkeit bei 55% MCP in MSL</a:t>
                      </a:r>
                    </a:p>
                  </a:txBody>
                  <a:tcPr marL="22453" marR="22453" marT="11227" marB="11227" anchor="ctr">
                    <a:lnL>
                      <a:noFill/>
                    </a:lnL>
                    <a:lnR>
                      <a:noFill/>
                    </a:lnR>
                    <a:lnT>
                      <a:noFill/>
                    </a:lnT>
                    <a:lnB>
                      <a:noFill/>
                    </a:lnB>
                  </a:tcPr>
                </a:tc>
                <a:tc>
                  <a:txBody>
                    <a:bodyPr/>
                    <a:lstStyle/>
                    <a:p>
                      <a:r>
                        <a:rPr lang="de-DE" sz="800"/>
                        <a:t>180 km/h</a:t>
                      </a:r>
                    </a:p>
                  </a:txBody>
                  <a:tcPr marL="22453" marR="22453" marT="11227" marB="11227" anchor="ctr">
                    <a:lnL>
                      <a:noFill/>
                    </a:lnL>
                    <a:lnR>
                      <a:noFill/>
                    </a:lnR>
                    <a:lnT>
                      <a:noFill/>
                    </a:lnT>
                    <a:lnB>
                      <a:noFill/>
                    </a:lnB>
                  </a:tcPr>
                </a:tc>
              </a:tr>
              <a:tr h="144000">
                <a:tc>
                  <a:txBody>
                    <a:bodyPr/>
                    <a:lstStyle/>
                    <a:p>
                      <a:r>
                        <a:rPr lang="de-DE" sz="800"/>
                        <a:t>Reisegeschwindigkeit bei MCP FL 100</a:t>
                      </a:r>
                    </a:p>
                  </a:txBody>
                  <a:tcPr marL="22453" marR="22453" marT="11227" marB="11227" anchor="ctr">
                    <a:lnL>
                      <a:noFill/>
                    </a:lnL>
                    <a:lnR>
                      <a:noFill/>
                    </a:lnR>
                    <a:lnT>
                      <a:noFill/>
                    </a:lnT>
                    <a:lnB>
                      <a:noFill/>
                    </a:lnB>
                  </a:tcPr>
                </a:tc>
                <a:tc>
                  <a:txBody>
                    <a:bodyPr/>
                    <a:lstStyle/>
                    <a:p>
                      <a:r>
                        <a:rPr lang="de-DE" sz="800"/>
                        <a:t>248 km/h</a:t>
                      </a:r>
                    </a:p>
                  </a:txBody>
                  <a:tcPr marL="22453" marR="22453" marT="11227" marB="11227" anchor="ctr">
                    <a:lnL>
                      <a:noFill/>
                    </a:lnL>
                    <a:lnR>
                      <a:noFill/>
                    </a:lnR>
                    <a:lnT>
                      <a:noFill/>
                    </a:lnT>
                    <a:lnB>
                      <a:noFill/>
                    </a:lnB>
                  </a:tcPr>
                </a:tc>
              </a:tr>
              <a:tr h="144000">
                <a:tc>
                  <a:txBody>
                    <a:bodyPr/>
                    <a:lstStyle/>
                    <a:p>
                      <a:r>
                        <a:rPr lang="de-DE" sz="800"/>
                        <a:t>Treibstoffverbrauch bei 55% MCP in MSL</a:t>
                      </a:r>
                    </a:p>
                  </a:txBody>
                  <a:tcPr marL="22453" marR="22453" marT="11227" marB="11227" anchor="ctr">
                    <a:lnL>
                      <a:noFill/>
                    </a:lnL>
                    <a:lnR>
                      <a:noFill/>
                    </a:lnR>
                    <a:lnT>
                      <a:noFill/>
                    </a:lnT>
                    <a:lnB>
                      <a:noFill/>
                    </a:lnB>
                  </a:tcPr>
                </a:tc>
                <a:tc>
                  <a:txBody>
                    <a:bodyPr/>
                    <a:lstStyle/>
                    <a:p>
                      <a:r>
                        <a:rPr lang="de-DE" sz="800"/>
                        <a:t>14,5 l/h</a:t>
                      </a:r>
                    </a:p>
                  </a:txBody>
                  <a:tcPr marL="22453" marR="22453" marT="11227" marB="11227" anchor="ctr">
                    <a:lnL>
                      <a:noFill/>
                    </a:lnL>
                    <a:lnR>
                      <a:noFill/>
                    </a:lnR>
                    <a:lnT>
                      <a:noFill/>
                    </a:lnT>
                    <a:lnB>
                      <a:noFill/>
                    </a:lnB>
                  </a:tcPr>
                </a:tc>
              </a:tr>
              <a:tr h="144000">
                <a:tc>
                  <a:txBody>
                    <a:bodyPr/>
                    <a:lstStyle/>
                    <a:p>
                      <a:r>
                        <a:rPr lang="de-DE" sz="800"/>
                        <a:t>Reichweite mit 2*60 l Tanks(Option)</a:t>
                      </a:r>
                    </a:p>
                  </a:txBody>
                  <a:tcPr marL="22453" marR="22453" marT="11227" marB="11227" anchor="ctr">
                    <a:lnL>
                      <a:noFill/>
                    </a:lnL>
                    <a:lnR>
                      <a:noFill/>
                    </a:lnR>
                    <a:lnT>
                      <a:noFill/>
                    </a:lnT>
                    <a:lnB>
                      <a:noFill/>
                    </a:lnB>
                  </a:tcPr>
                </a:tc>
                <a:tc>
                  <a:txBody>
                    <a:bodyPr/>
                    <a:lstStyle/>
                    <a:p>
                      <a:r>
                        <a:rPr lang="de-DE" sz="800" dirty="0"/>
                        <a:t>1720 km</a:t>
                      </a:r>
                    </a:p>
                  </a:txBody>
                  <a:tcPr marL="22453" marR="22453" marT="11227" marB="11227" anchor="ctr">
                    <a:lnL>
                      <a:noFill/>
                    </a:lnL>
                    <a:lnR>
                      <a:noFill/>
                    </a:lnR>
                    <a:lnT>
                      <a:noFill/>
                    </a:lnT>
                    <a:lnB>
                      <a:noFill/>
                    </a:lnB>
                  </a:tcPr>
                </a:tc>
              </a:tr>
            </a:tbl>
          </a:graphicData>
        </a:graphic>
      </p:graphicFrame>
      <p:pic>
        <p:nvPicPr>
          <p:cNvPr id="8193" name="Picture 1"/>
          <p:cNvPicPr>
            <a:picLocks noChangeAspect="1" noChangeArrowheads="1"/>
          </p:cNvPicPr>
          <p:nvPr/>
        </p:nvPicPr>
        <p:blipFill>
          <a:blip r:embed="rId3" cstate="print"/>
          <a:srcRect/>
          <a:stretch>
            <a:fillRect/>
          </a:stretch>
        </p:blipFill>
        <p:spPr bwMode="auto">
          <a:xfrm>
            <a:off x="1571604" y="1357298"/>
            <a:ext cx="14382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Bildschirmpräsentation (4:3)</PresentationFormat>
  <Paragraphs>220</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Larissa-Design</vt:lpstr>
      <vt:lpstr>Folie 1</vt:lpstr>
      <vt:lpstr>Folie 2</vt:lpstr>
      <vt:lpstr>Folie 3</vt:lpstr>
      <vt:lpstr>Folie 4</vt:lpstr>
      <vt:lpstr>Folie 5</vt:lpstr>
      <vt:lpstr>Folie 6</vt:lpstr>
      <vt:lpstr>Folie 7</vt:lpstr>
      <vt:lpstr>Folie 8</vt:lpstr>
      <vt:lpstr>Folie 9</vt:lpstr>
      <vt:lpstr>Folie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spiceCon Management GmbH</dc:creator>
  <cp:lastModifiedBy>spiceCon Management GmbH</cp:lastModifiedBy>
  <cp:revision>8</cp:revision>
  <dcterms:created xsi:type="dcterms:W3CDTF">2010-06-07T15:34:44Z</dcterms:created>
  <dcterms:modified xsi:type="dcterms:W3CDTF">2010-06-11T13:25:00Z</dcterms:modified>
</cp:coreProperties>
</file>