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2" r:id="rId2"/>
    <p:sldId id="274" r:id="rId3"/>
    <p:sldId id="256" r:id="rId4"/>
    <p:sldId id="265" r:id="rId5"/>
    <p:sldId id="267" r:id="rId6"/>
    <p:sldId id="259" r:id="rId7"/>
    <p:sldId id="269" r:id="rId8"/>
    <p:sldId id="268" r:id="rId9"/>
    <p:sldId id="273" r:id="rId10"/>
    <p:sldId id="264" r:id="rId1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8CC4E0-352F-4F44-BC12-6E5842B58D14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F5C3A6-1197-4115-A388-C970A30395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4779D6-EBEF-42C3-A32A-8CE0EC8A86C3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709761-8354-4F35-9A09-901B2CF6AA21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4779D6-EBEF-42C3-A32A-8CE0EC8A86C3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C946B4-6991-43DD-8BC0-E71317F132B8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F5C3A6-1197-4115-A388-C970A30395F1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F5C3A6-1197-4115-A388-C970A30395F1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7BE644-808A-49F0-9856-7B68C74F69D5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4779D6-EBEF-42C3-A32A-8CE0EC8A86C3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4779D6-EBEF-42C3-A32A-8CE0EC8A86C3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4779D6-EBEF-42C3-A32A-8CE0EC8A86C3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winkliges Dreiec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pieren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ihand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Gerade Verbindung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11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96CFBD7-DCE7-44E3-8ACD-CE269976108D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12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83DB6E1-FD3B-49DF-AF2D-ADB77742F4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E7D09-CC8A-4848-85FB-FAFC669ACE07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6050C-C430-4820-AB9B-DA0D47E7CE7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FD795-3077-4BCD-A27E-8CF7A88D4BD4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C5688-6100-488F-B4A6-AFCC100652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FA40-8406-47E0-95AB-E61A2BA12481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3E1D0-65D1-4568-B11C-8F2640E3F26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ingekerbter Richtungspfeil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Eingekerbter Richtungspfeil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15455A-5425-43B6-8C74-85B96A502700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2FD9A1-C8A2-4F78-8ED7-316969F4E88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278820-97B9-4EFA-B6D7-714A0DDDBD04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7455B9-82D4-4B28-AF8A-D2CA56D3ECC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D4AC21-E048-48E5-B02F-63F230EEA9F3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673573-B280-4315-8AA9-956EBE536E1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CF5920-1ED5-40A3-95F1-8A01B1B23848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1DA4BB-F41A-4DCA-A488-44BBD65BCE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B7AC6-0AFC-4E91-A0B2-0054B97E3480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FC358-E303-4E95-A053-B00F176B9FB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B433A2-FDE1-4653-9C88-1744B944458A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D77313-43B6-4D41-AA3B-0A697C56351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ihand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echtwinkliges Dreiec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Gerade Verbindung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ingekerbter Richtungspfeil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Eingekerbter Richtungspfeil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1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F68DE65-C122-43C7-91DB-C7077F047BF1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12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8538324-1105-4878-BE35-3355FAAE6DB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033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A453C9-F5A2-40B9-9C74-BD2571B63226}" type="datetimeFigureOut">
              <a:rPr lang="de-DE"/>
              <a:pPr>
                <a:defRPr/>
              </a:pPr>
              <a:t>08.06.2011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F36501B-27B9-4F9B-81AA-351967A26D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67" r:id="rId2"/>
    <p:sldLayoutId id="2147483972" r:id="rId3"/>
    <p:sldLayoutId id="2147483973" r:id="rId4"/>
    <p:sldLayoutId id="2147483974" r:id="rId5"/>
    <p:sldLayoutId id="2147483975" r:id="rId6"/>
    <p:sldLayoutId id="2147483968" r:id="rId7"/>
    <p:sldLayoutId id="2147483976" r:id="rId8"/>
    <p:sldLayoutId id="2147483977" r:id="rId9"/>
    <p:sldLayoutId id="2147483969" r:id="rId10"/>
    <p:sldLayoutId id="21474839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sp>
        <p:nvSpPr>
          <p:cNvPr id="2050" name="Titel 6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158190" cy="164307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General </a:t>
            </a:r>
            <a:r>
              <a:rPr lang="de-DE" sz="3200" dirty="0" err="1" smtClean="0"/>
              <a:t>Aviation</a:t>
            </a:r>
            <a:r>
              <a:rPr lang="de-DE" sz="3200" dirty="0" smtClean="0"/>
              <a:t> in China:</a:t>
            </a:r>
            <a:br>
              <a:rPr lang="de-DE" sz="3200" dirty="0" smtClean="0"/>
            </a:br>
            <a:r>
              <a:rPr lang="de-DE" sz="3200" dirty="0" smtClean="0"/>
              <a:t>Chancen für eine chinesisch-deutsche Partnerschaft</a:t>
            </a:r>
            <a:br>
              <a:rPr lang="de-DE" sz="3200" dirty="0" smtClean="0"/>
            </a:br>
            <a:endParaRPr lang="de-DE" sz="3200" dirty="0" smtClean="0"/>
          </a:p>
        </p:txBody>
      </p:sp>
      <p:pic>
        <p:nvPicPr>
          <p:cNvPr id="15365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pic>
        <p:nvPicPr>
          <p:cNvPr id="16387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1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04963" y="2157413"/>
            <a:ext cx="59340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feld 11"/>
          <p:cNvSpPr txBox="1">
            <a:spLocks noChangeArrowheads="1"/>
          </p:cNvSpPr>
          <p:nvPr/>
        </p:nvSpPr>
        <p:spPr bwMode="auto">
          <a:xfrm>
            <a:off x="1785938" y="2428875"/>
            <a:ext cx="5786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/>
            <a:r>
              <a:rPr lang="en-GB" sz="2400">
                <a:solidFill>
                  <a:srgbClr val="FFFFFF"/>
                </a:solidFill>
              </a:rPr>
              <a:t>Kontakt:</a:t>
            </a:r>
          </a:p>
          <a:p>
            <a:pPr marL="266700" indent="-266700"/>
            <a:r>
              <a:rPr lang="en-GB" sz="2400">
                <a:solidFill>
                  <a:srgbClr val="FFFFFF"/>
                </a:solidFill>
              </a:rPr>
              <a:t>office@bbaa.de</a:t>
            </a:r>
          </a:p>
          <a:p>
            <a:pPr marL="266700" indent="-266700"/>
            <a:r>
              <a:rPr lang="en-GB" sz="2400">
                <a:solidFill>
                  <a:srgbClr val="FFFFFF"/>
                </a:solidFill>
              </a:rPr>
              <a:t>www.bbaa.de</a:t>
            </a:r>
            <a:endParaRPr lang="de-DE" sz="2400">
              <a:solidFill>
                <a:srgbClr val="FFFFFF"/>
              </a:solidFill>
            </a:endParaRPr>
          </a:p>
        </p:txBody>
      </p:sp>
      <p:sp>
        <p:nvSpPr>
          <p:cNvPr id="16390" name="Textfeld 4"/>
          <p:cNvSpPr txBox="1">
            <a:spLocks noChangeArrowheads="1"/>
          </p:cNvSpPr>
          <p:nvPr/>
        </p:nvSpPr>
        <p:spPr bwMode="auto">
          <a:xfrm>
            <a:off x="6286500" y="5572125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>
                <a:solidFill>
                  <a:srgbClr val="000000"/>
                </a:solidFill>
              </a:rPr>
              <a:t>© BBAA</a:t>
            </a:r>
          </a:p>
        </p:txBody>
      </p:sp>
      <p:sp>
        <p:nvSpPr>
          <p:cNvPr id="9" name="Titel 6"/>
          <p:cNvSpPr txBox="1"/>
          <p:nvPr/>
        </p:nvSpPr>
        <p:spPr>
          <a:xfrm>
            <a:off x="428625" y="1643063"/>
            <a:ext cx="8229600" cy="500062"/>
          </a:xfrm>
          <a:prstGeom prst="rect">
            <a:avLst/>
          </a:prstGeom>
          <a:noFill/>
          <a:ln>
            <a:noFill/>
          </a:ln>
        </p:spPr>
        <p:txBody>
          <a:bodyPr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kern="0" dirty="0" err="1">
                <a:solidFill>
                  <a:srgbClr val="464646"/>
                </a:solidFill>
                <a:effectLst>
                  <a:outerShdw dist="25402" dir="5400000">
                    <a:srgbClr val="000000"/>
                  </a:outerShdw>
                </a:effectLst>
                <a:latin typeface="Lucida Sans Unicode"/>
              </a:rPr>
              <a:t>Vielen</a:t>
            </a:r>
            <a:r>
              <a:rPr lang="en-GB" sz="2800" b="1" kern="0" dirty="0">
                <a:solidFill>
                  <a:srgbClr val="464646"/>
                </a:solidFill>
                <a:effectLst>
                  <a:outerShdw dist="25402" dir="5400000">
                    <a:srgbClr val="000000"/>
                  </a:outerShdw>
                </a:effectLst>
                <a:latin typeface="Lucida Sans Unicode"/>
              </a:rPr>
              <a:t> Dank für </a:t>
            </a:r>
            <a:r>
              <a:rPr lang="en-GB" sz="2800" b="1" kern="0" dirty="0" err="1">
                <a:solidFill>
                  <a:srgbClr val="464646"/>
                </a:solidFill>
                <a:effectLst>
                  <a:outerShdw dist="25402" dir="5400000">
                    <a:srgbClr val="000000"/>
                  </a:outerShdw>
                </a:effectLst>
                <a:latin typeface="Lucida Sans Unicode"/>
              </a:rPr>
              <a:t>Ihre</a:t>
            </a:r>
            <a:r>
              <a:rPr lang="en-GB" sz="2800" b="1" kern="0" dirty="0">
                <a:solidFill>
                  <a:srgbClr val="464646"/>
                </a:solidFill>
                <a:effectLst>
                  <a:outerShdw dist="25402" dir="5400000">
                    <a:srgbClr val="000000"/>
                  </a:outerShdw>
                </a:effectLst>
                <a:latin typeface="Lucida Sans Unicode"/>
              </a:rPr>
              <a:t> </a:t>
            </a:r>
            <a:r>
              <a:rPr lang="en-GB" sz="2800" b="1" kern="0" dirty="0" err="1">
                <a:solidFill>
                  <a:srgbClr val="464646"/>
                </a:solidFill>
                <a:effectLst>
                  <a:outerShdw dist="25402" dir="5400000">
                    <a:srgbClr val="000000"/>
                  </a:outerShdw>
                </a:effectLst>
                <a:latin typeface="Lucida Sans Unicode"/>
              </a:rPr>
              <a:t>Aufmerksamkeit</a:t>
            </a:r>
            <a:r>
              <a:rPr lang="en-GB" sz="2800" b="1" kern="0" dirty="0">
                <a:solidFill>
                  <a:srgbClr val="464646"/>
                </a:solidFill>
                <a:effectLst>
                  <a:outerShdw dist="25402" dir="5400000">
                    <a:srgbClr val="000000"/>
                  </a:outerShdw>
                </a:effectLst>
                <a:latin typeface="Lucida Sans Unicode"/>
              </a:rPr>
              <a:t> !</a:t>
            </a:r>
            <a:endParaRPr lang="de-DE" sz="2800" b="1" kern="0" dirty="0">
              <a:solidFill>
                <a:srgbClr val="464646"/>
              </a:solidFill>
              <a:effectLst>
                <a:outerShdw dist="25402" dir="5400000">
                  <a:srgbClr val="000000"/>
                </a:outerShdw>
              </a:effectLst>
              <a:latin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sp>
        <p:nvSpPr>
          <p:cNvPr id="2050" name="Titel 6"/>
          <p:cNvSpPr>
            <a:spLocks noGrp="1"/>
          </p:cNvSpPr>
          <p:nvPr>
            <p:ph type="title"/>
          </p:nvPr>
        </p:nvSpPr>
        <p:spPr>
          <a:xfrm>
            <a:off x="357158" y="1571612"/>
            <a:ext cx="8158190" cy="164307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General </a:t>
            </a:r>
            <a:r>
              <a:rPr lang="de-DE" sz="3200" dirty="0" err="1" smtClean="0"/>
              <a:t>Aviation</a:t>
            </a:r>
            <a:r>
              <a:rPr lang="de-DE" sz="3200" dirty="0" smtClean="0"/>
              <a:t> in China:</a:t>
            </a:r>
            <a:br>
              <a:rPr lang="de-DE" sz="3200" dirty="0" smtClean="0"/>
            </a:br>
            <a:r>
              <a:rPr lang="de-DE" sz="3200" dirty="0" smtClean="0"/>
              <a:t>Chancen für eine chinesisch-deutsche Partnerschaft</a:t>
            </a:r>
            <a:br>
              <a:rPr lang="de-DE" sz="3200" dirty="0" smtClean="0"/>
            </a:br>
            <a:endParaRPr lang="de-DE" sz="3200" dirty="0" smtClean="0"/>
          </a:p>
        </p:txBody>
      </p:sp>
      <p:pic>
        <p:nvPicPr>
          <p:cNvPr id="15365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hteck 5"/>
          <p:cNvSpPr/>
          <p:nvPr/>
        </p:nvSpPr>
        <p:spPr>
          <a:xfrm>
            <a:off x="1071538" y="3284984"/>
            <a:ext cx="4572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>
                <a:latin typeface="Calibri" pitchFamily="34" charset="0"/>
              </a:rPr>
              <a:t>Übersicht</a:t>
            </a:r>
          </a:p>
          <a:p>
            <a:endParaRPr lang="de-DE" sz="2000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de-DE" sz="2000" dirty="0" smtClean="0">
                <a:latin typeface="Calibri" pitchFamily="34" charset="0"/>
              </a:rPr>
              <a:t>Die Berlin-Brandenburg Aerospace </a:t>
            </a:r>
            <a:r>
              <a:rPr lang="de-DE" sz="2000" dirty="0" err="1" smtClean="0">
                <a:latin typeface="Calibri" pitchFamily="34" charset="0"/>
              </a:rPr>
              <a:t>Alliance</a:t>
            </a:r>
            <a:endParaRPr lang="de-DE" sz="2000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de-DE" sz="2000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de-DE" sz="2000" dirty="0" smtClean="0">
                <a:latin typeface="Calibri" pitchFamily="34" charset="0"/>
              </a:rPr>
              <a:t>Bereiche  der Kooperationsmöglichkeiten</a:t>
            </a:r>
          </a:p>
          <a:p>
            <a:pPr lvl="1">
              <a:buFont typeface="Arial" charset="0"/>
              <a:buChar char="•"/>
            </a:pPr>
            <a:r>
              <a:rPr lang="de-DE" sz="2000" dirty="0" smtClean="0">
                <a:latin typeface="Calibri" pitchFamily="34" charset="0"/>
              </a:rPr>
              <a:t>General </a:t>
            </a:r>
            <a:r>
              <a:rPr lang="de-DE" sz="2000" dirty="0" err="1" smtClean="0">
                <a:latin typeface="Calibri" pitchFamily="34" charset="0"/>
              </a:rPr>
              <a:t>Aviation</a:t>
            </a:r>
            <a:endParaRPr lang="de-DE" sz="2000" dirty="0" smtClean="0"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r>
              <a:rPr lang="de-DE" sz="2000" dirty="0" smtClean="0">
                <a:latin typeface="Calibri" pitchFamily="34" charset="0"/>
              </a:rPr>
              <a:t>Kleine und mittlere Flugzeuge</a:t>
            </a:r>
          </a:p>
          <a:p>
            <a:pPr lvl="1">
              <a:buFont typeface="Arial" charset="0"/>
              <a:buChar char="•"/>
            </a:pPr>
            <a:r>
              <a:rPr lang="de-DE" sz="2000" dirty="0" smtClean="0">
                <a:latin typeface="Calibri" pitchFamily="34" charset="0"/>
              </a:rPr>
              <a:t>Ertüchtigung von Flugplätzen</a:t>
            </a:r>
            <a:endParaRPr lang="de-DE" sz="2000" dirty="0" smtClean="0"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de-DE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sp>
        <p:nvSpPr>
          <p:cNvPr id="2050" name="Titel 6"/>
          <p:cNvSpPr>
            <a:spLocks noGrp="1"/>
          </p:cNvSpPr>
          <p:nvPr>
            <p:ph type="title"/>
          </p:nvPr>
        </p:nvSpPr>
        <p:spPr>
          <a:xfrm>
            <a:off x="428625" y="150018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Berlin-Brandenburg Aerospace </a:t>
            </a:r>
            <a:r>
              <a:rPr lang="de-DE" sz="3200" dirty="0" err="1" smtClean="0"/>
              <a:t>Alliance</a:t>
            </a:r>
            <a:r>
              <a:rPr lang="de-DE" sz="3200" dirty="0" smtClean="0"/>
              <a:t>:</a:t>
            </a:r>
          </a:p>
        </p:txBody>
      </p:sp>
      <p:sp>
        <p:nvSpPr>
          <p:cNvPr id="9220" name="Textfeld 11"/>
          <p:cNvSpPr txBox="1">
            <a:spLocks noChangeArrowheads="1"/>
          </p:cNvSpPr>
          <p:nvPr/>
        </p:nvSpPr>
        <p:spPr bwMode="auto">
          <a:xfrm>
            <a:off x="785813" y="3071813"/>
            <a:ext cx="81438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de-DE" sz="2000"/>
              <a:t> Wirtschaftsvereinigung für die Interessen der Luft- und Raumfahrt in </a:t>
            </a:r>
          </a:p>
          <a:p>
            <a:r>
              <a:rPr lang="de-DE" sz="2000"/>
              <a:t>   der deutschen Hauptstadtregion</a:t>
            </a:r>
          </a:p>
          <a:p>
            <a:pPr>
              <a:buFont typeface="Arial" charset="0"/>
              <a:buChar char="•"/>
            </a:pPr>
            <a:r>
              <a:rPr lang="de-DE" sz="2000"/>
              <a:t> 1998: Gründung der BBAA mit 11 Partnern</a:t>
            </a:r>
          </a:p>
          <a:p>
            <a:pPr>
              <a:buFont typeface="Arial" charset="0"/>
              <a:buChar char="•"/>
            </a:pPr>
            <a:r>
              <a:rPr lang="de-DE" sz="2000"/>
              <a:t> 2010: mit über 100 Mitgliedsunternehmen vertritt der Verband  </a:t>
            </a:r>
          </a:p>
          <a:p>
            <a:r>
              <a:rPr lang="de-DE" sz="2000"/>
              <a:t>   die Mehrheit aller rund 16.500 Beschäftigten (davon über 5000 </a:t>
            </a:r>
          </a:p>
          <a:p>
            <a:r>
              <a:rPr lang="de-DE" sz="2000"/>
              <a:t>   Industriearbeitsplätze) der Aerospacebranche und Dienstleister in  </a:t>
            </a:r>
          </a:p>
          <a:p>
            <a:r>
              <a:rPr lang="de-DE" sz="2000"/>
              <a:t>   der Region</a:t>
            </a:r>
          </a:p>
          <a:p>
            <a:pPr>
              <a:buFont typeface="Arial" charset="0"/>
              <a:buChar char="•"/>
            </a:pPr>
            <a:r>
              <a:rPr lang="de-DE" sz="2000"/>
              <a:t> Konsolidierter Jahresumsatz: &gt; 2 Mrd. Euro</a:t>
            </a:r>
          </a:p>
        </p:txBody>
      </p:sp>
      <p:pic>
        <p:nvPicPr>
          <p:cNvPr id="9221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292612"/>
          </a:xfrm>
        </p:spPr>
        <p:txBody>
          <a:bodyPr/>
          <a:lstStyle/>
          <a:p>
            <a:r>
              <a:rPr lang="de-DE" dirty="0" smtClean="0"/>
              <a:t>Berlin-Brandenburg	3. Luftfahrt-Standort in Deutschland (neben München/Süd-Bayern und Hamburg/Bremen)</a:t>
            </a:r>
          </a:p>
          <a:p>
            <a:r>
              <a:rPr lang="de-DE" dirty="0" smtClean="0"/>
              <a:t>140 Unternehmen in der Branche, davon ca. 80% in Brandenburg</a:t>
            </a:r>
          </a:p>
          <a:p>
            <a:r>
              <a:rPr lang="de-DE" dirty="0" smtClean="0"/>
              <a:t>Insgesamt ca. 5000 industrielle  Arbeitsplätze, 16.500 insgesamt</a:t>
            </a:r>
          </a:p>
          <a:p>
            <a:pPr>
              <a:buNone/>
            </a:pPr>
            <a:r>
              <a:rPr lang="de-DE" dirty="0" smtClean="0"/>
              <a:t>	darunter 3600 LH, 1500 </a:t>
            </a:r>
            <a:r>
              <a:rPr lang="de-DE" dirty="0" err="1" smtClean="0"/>
              <a:t>Berl</a:t>
            </a:r>
            <a:r>
              <a:rPr lang="de-DE" dirty="0" smtClean="0"/>
              <a:t>. </a:t>
            </a:r>
            <a:r>
              <a:rPr lang="de-DE" dirty="0" smtClean="0"/>
              <a:t>Flughäfen</a:t>
            </a:r>
          </a:p>
          <a:p>
            <a:r>
              <a:rPr lang="de-DE" dirty="0" smtClean="0"/>
              <a:t>Wissenschaft und Forschung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Zahlen, Daten, Fakten</a:t>
            </a:r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292744"/>
          </a:xfrm>
        </p:spPr>
        <p:txBody>
          <a:bodyPr/>
          <a:lstStyle/>
          <a:p>
            <a:r>
              <a:rPr lang="de-DE" dirty="0" smtClean="0"/>
              <a:t>Kompetenzbündelung im Triebwerksbau und in der Triebwerksreparatur (RR, MTU, P&amp;W)</a:t>
            </a:r>
          </a:p>
          <a:p>
            <a:r>
              <a:rPr lang="de-DE" dirty="0" smtClean="0"/>
              <a:t>„Luftfahrtzeuge“ Platz 2 der Exportgüter BBs</a:t>
            </a:r>
          </a:p>
          <a:p>
            <a:r>
              <a:rPr lang="de-DE" dirty="0" smtClean="0"/>
              <a:t>Triebwerksprogramme: TP 400, V2500</a:t>
            </a:r>
            <a:r>
              <a:rPr lang="de-DE" dirty="0" smtClean="0"/>
              <a:t>, BR700</a:t>
            </a:r>
            <a:endParaRPr lang="de-DE" dirty="0" smtClean="0"/>
          </a:p>
          <a:p>
            <a:r>
              <a:rPr lang="de-DE" dirty="0" smtClean="0"/>
              <a:t>Produktion von Kleinflugzeugen (Stemme, </a:t>
            </a:r>
            <a:r>
              <a:rPr lang="de-DE" dirty="0" err="1" smtClean="0"/>
              <a:t>Aquila</a:t>
            </a:r>
            <a:r>
              <a:rPr lang="de-DE" dirty="0" smtClean="0"/>
              <a:t>)</a:t>
            </a:r>
          </a:p>
          <a:p>
            <a:r>
              <a:rPr lang="de-DE" dirty="0" smtClean="0"/>
              <a:t>Unternehmen der Region involviert in A380, A350, A400M, B787 (Software, Triebwerke, Kommunikation, Sanitärausrüstung, etc.)</a:t>
            </a:r>
          </a:p>
          <a:p>
            <a:r>
              <a:rPr lang="de-DE" dirty="0" smtClean="0"/>
              <a:t>Forschungs- und Wissenschaftseinrichtungen (TUB, BTU, THW, DLR, PYCO, etc.)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pic>
        <p:nvPicPr>
          <p:cNvPr id="13315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38" y="1928813"/>
            <a:ext cx="68580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6"/>
          <p:cNvSpPr>
            <a:spLocks noGrp="1"/>
          </p:cNvSpPr>
          <p:nvPr>
            <p:ph type="title"/>
          </p:nvPr>
        </p:nvSpPr>
        <p:spPr>
          <a:xfrm>
            <a:off x="571472" y="1071546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Aerospace Network Berlin-Brandenburg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sp>
        <p:nvSpPr>
          <p:cNvPr id="2050" name="Titel 6"/>
          <p:cNvSpPr>
            <a:spLocks noGrp="1"/>
          </p:cNvSpPr>
          <p:nvPr>
            <p:ph type="title"/>
          </p:nvPr>
        </p:nvSpPr>
        <p:spPr>
          <a:xfrm>
            <a:off x="357158" y="1571612"/>
            <a:ext cx="8158190" cy="164307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General </a:t>
            </a:r>
            <a:r>
              <a:rPr lang="de-DE" sz="3200" dirty="0" err="1" smtClean="0"/>
              <a:t>Aviation</a:t>
            </a:r>
            <a:r>
              <a:rPr lang="de-DE" sz="3200" dirty="0" smtClean="0"/>
              <a:t> in China:</a:t>
            </a:r>
            <a:br>
              <a:rPr lang="de-DE" sz="3200" dirty="0" smtClean="0"/>
            </a:br>
            <a:r>
              <a:rPr lang="de-DE" sz="3200" dirty="0" smtClean="0"/>
              <a:t>Chancen für eine chinesisch-deutsche Partnerschaft</a:t>
            </a:r>
            <a:br>
              <a:rPr lang="de-DE" sz="3200" dirty="0" smtClean="0"/>
            </a:br>
            <a:endParaRPr lang="de-DE" sz="3200" dirty="0" smtClean="0"/>
          </a:p>
        </p:txBody>
      </p:sp>
      <p:sp>
        <p:nvSpPr>
          <p:cNvPr id="15364" name="Textfeld 5"/>
          <p:cNvSpPr txBox="1">
            <a:spLocks noChangeArrowheads="1"/>
          </p:cNvSpPr>
          <p:nvPr/>
        </p:nvSpPr>
        <p:spPr bwMode="auto">
          <a:xfrm>
            <a:off x="1000100" y="2928934"/>
            <a:ext cx="67421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600" dirty="0" smtClean="0"/>
              <a:t>Die Berlin-Brandenburg Aerospace </a:t>
            </a:r>
            <a:r>
              <a:rPr lang="de-DE" sz="1600" dirty="0" err="1" smtClean="0"/>
              <a:t>Alliance</a:t>
            </a:r>
            <a:endParaRPr lang="de-DE" sz="1600" dirty="0" smtClean="0"/>
          </a:p>
          <a:p>
            <a:endParaRPr lang="de-DE" sz="1600" dirty="0"/>
          </a:p>
        </p:txBody>
      </p:sp>
      <p:pic>
        <p:nvPicPr>
          <p:cNvPr id="15365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hteck 5"/>
          <p:cNvSpPr/>
          <p:nvPr/>
        </p:nvSpPr>
        <p:spPr>
          <a:xfrm>
            <a:off x="1071538" y="328612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Triebwerkstechnik</a:t>
            </a: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Maintenance </a:t>
            </a:r>
            <a:r>
              <a:rPr lang="de-DE" dirty="0" err="1" smtClean="0">
                <a:latin typeface="Calibri" pitchFamily="34" charset="0"/>
              </a:rPr>
              <a:t>Repair</a:t>
            </a:r>
            <a:r>
              <a:rPr lang="de-DE" dirty="0" smtClean="0">
                <a:latin typeface="Calibri" pitchFamily="34" charset="0"/>
              </a:rPr>
              <a:t> </a:t>
            </a:r>
            <a:r>
              <a:rPr lang="de-DE" dirty="0" err="1" smtClean="0">
                <a:latin typeface="Calibri" pitchFamily="34" charset="0"/>
              </a:rPr>
              <a:t>Overhaul</a:t>
            </a:r>
            <a:endParaRPr lang="de-DE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Leichtbau/ Flugzeugbau </a:t>
            </a: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Software/ Konstruktion/ Engineering</a:t>
            </a: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Flughafenentwicklung/ Flugbetrieb</a:t>
            </a: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Fachkräfte/ Personal/ Bildung</a:t>
            </a: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Raumfahrt</a:t>
            </a: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Wissenschaft/ Netzwerke/ Medien</a:t>
            </a: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Calibri" pitchFamily="34" charset="0"/>
              </a:rPr>
              <a:t> Sonstige Dienstleister</a:t>
            </a:r>
            <a:endParaRPr lang="de-DE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sp>
        <p:nvSpPr>
          <p:cNvPr id="2050" name="Titel 6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Chinesisch-deutsche Partnerschaft</a:t>
            </a:r>
            <a:br>
              <a:rPr lang="de-DE" sz="3200" dirty="0" smtClean="0"/>
            </a:br>
            <a:r>
              <a:rPr lang="de-DE" sz="3200" dirty="0" smtClean="0"/>
              <a:t>Beispiel: deutsche Hauptstadtregion</a:t>
            </a:r>
            <a:br>
              <a:rPr lang="de-DE" sz="3200" dirty="0" smtClean="0"/>
            </a:br>
            <a:r>
              <a:rPr lang="de-DE" sz="3200" dirty="0" smtClean="0"/>
              <a:t>Berlin-Brandenburg</a:t>
            </a:r>
          </a:p>
        </p:txBody>
      </p:sp>
      <p:sp>
        <p:nvSpPr>
          <p:cNvPr id="15364" name="Textfeld 5"/>
          <p:cNvSpPr txBox="1">
            <a:spLocks noChangeArrowheads="1"/>
          </p:cNvSpPr>
          <p:nvPr/>
        </p:nvSpPr>
        <p:spPr bwMode="auto">
          <a:xfrm>
            <a:off x="785786" y="3000372"/>
            <a:ext cx="742955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de-DE" dirty="0" smtClean="0"/>
              <a:t>General </a:t>
            </a:r>
            <a:r>
              <a:rPr lang="de-DE" dirty="0" err="1" smtClean="0"/>
              <a:t>Aviation</a:t>
            </a:r>
            <a:r>
              <a:rPr lang="de-DE" dirty="0" smtClean="0"/>
              <a:t> in China:  </a:t>
            </a:r>
            <a:endParaRPr lang="de-DE" dirty="0" smtClean="0"/>
          </a:p>
          <a:p>
            <a:pPr lvl="1"/>
            <a:r>
              <a:rPr lang="de-DE" dirty="0" smtClean="0"/>
              <a:t>Chancen </a:t>
            </a:r>
            <a:r>
              <a:rPr lang="de-DE" dirty="0" smtClean="0"/>
              <a:t>für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Private Sportfliegerei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Geschäftsfliegerei (Business </a:t>
            </a:r>
            <a:r>
              <a:rPr lang="de-DE" dirty="0" err="1" smtClean="0"/>
              <a:t>Aviation</a:t>
            </a:r>
            <a:r>
              <a:rPr lang="de-DE" dirty="0" smtClean="0"/>
              <a:t>)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Produktion und Vertrieb Flugzeuge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Flugplätze (incl. </a:t>
            </a:r>
            <a:r>
              <a:rPr lang="de-DE" dirty="0" err="1" smtClean="0"/>
              <a:t>Benchmarking</a:t>
            </a:r>
            <a:r>
              <a:rPr lang="de-DE" dirty="0" smtClean="0"/>
              <a:t>)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Services (MRO, Flugschulen, Hotels, </a:t>
            </a:r>
            <a:r>
              <a:rPr lang="de-DE" dirty="0" err="1" smtClean="0"/>
              <a:t>Rent</a:t>
            </a:r>
            <a:r>
              <a:rPr lang="de-DE" dirty="0" smtClean="0"/>
              <a:t> a Car, …)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Aus- und Weiterbildung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Stark expandierender Markt</a:t>
            </a:r>
            <a:endParaRPr lang="de-DE" dirty="0"/>
          </a:p>
        </p:txBody>
      </p:sp>
      <p:pic>
        <p:nvPicPr>
          <p:cNvPr id="15365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nhaltsplatzhalter 5" descr="A380_BBA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42875"/>
            <a:ext cx="2900362" cy="1071563"/>
          </a:xfrm>
        </p:spPr>
      </p:pic>
      <p:sp>
        <p:nvSpPr>
          <p:cNvPr id="2050" name="Titel 6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Chinesisch-deutsche Partnerschaft</a:t>
            </a:r>
            <a:br>
              <a:rPr lang="de-DE" sz="3200" dirty="0" smtClean="0"/>
            </a:br>
            <a:r>
              <a:rPr lang="de-DE" sz="3200" dirty="0" smtClean="0"/>
              <a:t>Beispiel: deutsche Hauptstadtregion</a:t>
            </a:r>
            <a:br>
              <a:rPr lang="de-DE" sz="3200" dirty="0" smtClean="0"/>
            </a:br>
            <a:r>
              <a:rPr lang="de-DE" sz="3200" dirty="0" smtClean="0"/>
              <a:t>Berlin-Brandenburg</a:t>
            </a:r>
          </a:p>
        </p:txBody>
      </p:sp>
      <p:sp>
        <p:nvSpPr>
          <p:cNvPr id="15364" name="Textfeld 5"/>
          <p:cNvSpPr txBox="1">
            <a:spLocks noChangeArrowheads="1"/>
          </p:cNvSpPr>
          <p:nvPr/>
        </p:nvSpPr>
        <p:spPr bwMode="auto">
          <a:xfrm>
            <a:off x="785786" y="3000372"/>
            <a:ext cx="742955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de-DE" dirty="0" smtClean="0"/>
              <a:t>Vorschläge:</a:t>
            </a:r>
          </a:p>
          <a:p>
            <a:pPr>
              <a:buFont typeface="Arial" charset="0"/>
              <a:buChar char="•"/>
            </a:pPr>
            <a:endParaRPr lang="de-DE" dirty="0" smtClean="0"/>
          </a:p>
          <a:p>
            <a:pPr lvl="1">
              <a:buFont typeface="Arial" charset="0"/>
              <a:buChar char="•"/>
            </a:pPr>
            <a:r>
              <a:rPr lang="de-DE" dirty="0" smtClean="0"/>
              <a:t>Produktion, Vertrieb, Weiterentwicklung von Flugzeugen für die      General </a:t>
            </a:r>
            <a:r>
              <a:rPr lang="de-DE" dirty="0" err="1" smtClean="0"/>
              <a:t>Aviation</a:t>
            </a:r>
            <a:r>
              <a:rPr lang="de-DE" dirty="0" smtClean="0"/>
              <a:t> 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In China für den asiatischen Markt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Partnerschaft mit deutschen Unternehmen</a:t>
            </a:r>
          </a:p>
          <a:p>
            <a:pPr lvl="1">
              <a:buFont typeface="Arial" charset="0"/>
              <a:buChar char="•"/>
            </a:pPr>
            <a:r>
              <a:rPr lang="de-DE" dirty="0" err="1" smtClean="0"/>
              <a:t>Identifkation</a:t>
            </a:r>
            <a:r>
              <a:rPr lang="de-DE" dirty="0" smtClean="0"/>
              <a:t> und Ausbau von Flugplätzen für die General </a:t>
            </a:r>
            <a:r>
              <a:rPr lang="de-DE" dirty="0" err="1" smtClean="0"/>
              <a:t>Aviation</a:t>
            </a:r>
            <a:endParaRPr lang="de-DE" dirty="0" smtClean="0"/>
          </a:p>
          <a:p>
            <a:pPr lvl="2">
              <a:buFont typeface="Arial" charset="0"/>
              <a:buChar char="•"/>
            </a:pPr>
            <a:r>
              <a:rPr lang="de-DE" dirty="0" err="1" smtClean="0"/>
              <a:t>Benchmarking</a:t>
            </a:r>
            <a:r>
              <a:rPr lang="de-DE" dirty="0" smtClean="0"/>
              <a:t> zwischen Standorten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Consulting</a:t>
            </a:r>
          </a:p>
          <a:p>
            <a:pPr lvl="2">
              <a:buFont typeface="Arial" charset="0"/>
              <a:buChar char="•"/>
            </a:pPr>
            <a:r>
              <a:rPr lang="de-DE" dirty="0" smtClean="0"/>
              <a:t>Service</a:t>
            </a:r>
          </a:p>
          <a:p>
            <a:pPr lvl="2">
              <a:buFont typeface="Arial" charset="0"/>
              <a:buChar char="•"/>
            </a:pPr>
            <a:endParaRPr lang="de-DE" dirty="0" smtClean="0"/>
          </a:p>
          <a:p>
            <a:pPr lvl="2">
              <a:buFont typeface="Arial" charset="0"/>
              <a:buChar char="•"/>
            </a:pPr>
            <a:r>
              <a:rPr lang="de-DE" dirty="0" smtClean="0"/>
              <a:t>Kooperation </a:t>
            </a:r>
            <a:r>
              <a:rPr lang="de-DE" dirty="0" smtClean="0"/>
              <a:t>in Wissenschaft und Forschung</a:t>
            </a:r>
          </a:p>
        </p:txBody>
      </p:sp>
      <p:pic>
        <p:nvPicPr>
          <p:cNvPr id="15365" name="Grafik 6" descr="2x05 KopieBBAA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163" y="142875"/>
            <a:ext cx="258921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338</Words>
  <Application>Microsoft Office PowerPoint</Application>
  <PresentationFormat>Bildschirmpräsentation (4:3)</PresentationFormat>
  <Paragraphs>82</Paragraphs>
  <Slides>10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Deimos</vt:lpstr>
      <vt:lpstr>General Aviation in China: Chancen für eine chinesisch-deutsche Partnerschaft </vt:lpstr>
      <vt:lpstr>General Aviation in China: Chancen für eine chinesisch-deutsche Partnerschaft </vt:lpstr>
      <vt:lpstr>Berlin-Brandenburg Aerospace Alliance:</vt:lpstr>
      <vt:lpstr>Zahlen, Daten, Fakten</vt:lpstr>
      <vt:lpstr>Folie 5</vt:lpstr>
      <vt:lpstr>Aerospace Network Berlin-Brandenburg</vt:lpstr>
      <vt:lpstr>General Aviation in China: Chancen für eine chinesisch-deutsche Partnerschaft </vt:lpstr>
      <vt:lpstr>Chinesisch-deutsche Partnerschaft Beispiel: deutsche Hauptstadtregion Berlin-Brandenburg</vt:lpstr>
      <vt:lpstr>Chinesisch-deutsche Partnerschaft Beispiel: deutsche Hauptstadtregion Berlin-Brandenburg</vt:lpstr>
      <vt:lpstr>Folie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BBAA</dc:creator>
  <cp:lastModifiedBy>admin</cp:lastModifiedBy>
  <cp:revision>74</cp:revision>
  <dcterms:created xsi:type="dcterms:W3CDTF">2009-05-29T12:16:03Z</dcterms:created>
  <dcterms:modified xsi:type="dcterms:W3CDTF">2011-06-09T14:07:21Z</dcterms:modified>
</cp:coreProperties>
</file>