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9" r:id="rId3"/>
    <p:sldId id="263" r:id="rId4"/>
    <p:sldId id="267" r:id="rId5"/>
    <p:sldId id="270" r:id="rId6"/>
    <p:sldId id="268" r:id="rId7"/>
    <p:sldId id="262" r:id="rId8"/>
  </p:sldIdLst>
  <p:sldSz cx="9144000" cy="6858000" type="screen4x3"/>
  <p:notesSz cx="6781800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F4FF"/>
    <a:srgbClr val="4FE6FF"/>
    <a:srgbClr val="00AFCA"/>
    <a:srgbClr val="FFECAF"/>
    <a:srgbClr val="FFC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 showGuides="1">
      <p:cViewPr varScale="1">
        <p:scale>
          <a:sx n="104" d="100"/>
          <a:sy n="104" d="100"/>
        </p:scale>
        <p:origin x="-1110" y="-96"/>
      </p:cViewPr>
      <p:guideLst>
        <p:guide orient="horz" pos="867"/>
        <p:guide orient="horz" pos="4156"/>
        <p:guide pos="1587"/>
        <p:guide pos="295"/>
        <p:guide pos="35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Diagramm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608763777206E-2"/>
          <c:y val="5.0925899413238163E-2"/>
          <c:w val="0.96944444444444444"/>
          <c:h val="0.949074074074074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'[Diagramm in Microsoft PowerPoint]Tabelle1'!$A$1</c:f>
              <c:strCache>
                <c:ptCount val="1"/>
                <c:pt idx="0">
                  <c:v> </c:v>
                </c:pt>
              </c:strCache>
            </c:strRef>
          </c:tx>
          <c:invertIfNegative val="0"/>
          <c:val>
            <c:numRef>
              <c:f>'[Diagramm in Microsoft PowerPoint]Tabelle1'!$A$2:$A$12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'[Diagramm in Microsoft PowerPoint]Tabelle1'!$B$1</c:f>
              <c:strCache>
                <c:ptCount val="1"/>
                <c:pt idx="0">
                  <c:v>Woran denkt
 man beim Wort "Kasachstan" ?</c:v>
                </c:pt>
              </c:strCache>
            </c:strRef>
          </c:tx>
          <c:spPr>
            <a:solidFill>
              <a:srgbClr val="00AFCA"/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rgbClr val="FFCA21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CA21"/>
              </a:solidFill>
            </c:spPr>
          </c:dPt>
          <c:val>
            <c:numRef>
              <c:f>'[Diagramm in Microsoft PowerPoint]Tabelle1'!$B$2:$B$12</c:f>
              <c:numCache>
                <c:formatCode>0%</c:formatCode>
                <c:ptCount val="11"/>
                <c:pt idx="0">
                  <c:v>0.28999999999999998</c:v>
                </c:pt>
                <c:pt idx="1">
                  <c:v>0.05</c:v>
                </c:pt>
                <c:pt idx="2">
                  <c:v>0.06</c:v>
                </c:pt>
                <c:pt idx="3">
                  <c:v>0.03</c:v>
                </c:pt>
                <c:pt idx="4">
                  <c:v>0.04</c:v>
                </c:pt>
                <c:pt idx="5">
                  <c:v>0.08</c:v>
                </c:pt>
                <c:pt idx="6">
                  <c:v>0.09</c:v>
                </c:pt>
                <c:pt idx="7">
                  <c:v>0.1</c:v>
                </c:pt>
                <c:pt idx="8">
                  <c:v>0.12</c:v>
                </c:pt>
                <c:pt idx="9">
                  <c:v>0.17</c:v>
                </c:pt>
                <c:pt idx="10">
                  <c:v>0.31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007040"/>
        <c:axId val="70135808"/>
      </c:barChart>
      <c:catAx>
        <c:axId val="70007040"/>
        <c:scaling>
          <c:orientation val="minMax"/>
        </c:scaling>
        <c:delete val="1"/>
        <c:axPos val="l"/>
        <c:majorTickMark val="out"/>
        <c:minorTickMark val="none"/>
        <c:tickLblPos val="nextTo"/>
        <c:crossAx val="70135808"/>
        <c:crosses val="autoZero"/>
        <c:auto val="1"/>
        <c:lblAlgn val="ctr"/>
        <c:lblOffset val="100"/>
        <c:noMultiLvlLbl val="0"/>
      </c:catAx>
      <c:valAx>
        <c:axId val="70135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007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430A8-32AE-4DDC-A137-3A0C71C29496}" type="datetimeFigureOut">
              <a:rPr lang="de-DE" smtClean="0"/>
              <a:t>25.03.2014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B02BC-09B4-43DD-8614-52407056B7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363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88900" cmpd="thinThick">
            <a:solidFill>
              <a:srgbClr val="00AFC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dirty="0" smtClean="0"/>
              <a:t>Hier steht der Titel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1276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528" y="260648"/>
            <a:ext cx="8445624" cy="1080120"/>
          </a:xfrm>
        </p:spPr>
        <p:txBody>
          <a:bodyPr>
            <a:normAutofit/>
          </a:bodyPr>
          <a:lstStyle>
            <a:lvl1pPr algn="l"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dirty="0" smtClean="0"/>
              <a:t>Hier steht ein Titel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4848" y="1600200"/>
            <a:ext cx="8301608" cy="4565650"/>
          </a:xfrm>
        </p:spPr>
        <p:txBody>
          <a:bodyPr/>
          <a:lstStyle>
            <a:lvl1pPr marL="0" indent="0"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Hier steht ein Untertitel</a:t>
            </a:r>
            <a:br>
              <a:rPr lang="de-DE" dirty="0" smtClean="0"/>
            </a:br>
            <a:endParaRPr lang="de-DE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Und ein Text</a:t>
            </a:r>
          </a:p>
          <a:p>
            <a:pPr lvl="1"/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50168" y="6356350"/>
            <a:ext cx="2133600" cy="365125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E9CE98B-56AC-493F-990C-348520028583}" type="datetime1">
              <a:rPr lang="de-DE" smtClean="0"/>
              <a:pPr/>
              <a:t>25.03.2014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624228" y="6356350"/>
            <a:ext cx="2133600" cy="365125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0327D9-58C4-45D2-A86A-0C840410223F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0" y="1052736"/>
            <a:ext cx="8676456" cy="0"/>
          </a:xfrm>
          <a:prstGeom prst="line">
            <a:avLst/>
          </a:prstGeom>
          <a:ln w="88900" cmpd="thinThick">
            <a:solidFill>
              <a:srgbClr val="00AF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jgabel\Desktop\Flag_of_Kazakhsta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32" y="368660"/>
            <a:ext cx="684077" cy="61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917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528" y="260648"/>
            <a:ext cx="8445624" cy="1080120"/>
          </a:xfrm>
        </p:spPr>
        <p:txBody>
          <a:bodyPr>
            <a:normAutofit/>
          </a:bodyPr>
          <a:lstStyle>
            <a:lvl1pPr algn="l"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dirty="0" smtClean="0"/>
              <a:t>Hier steht ein Titel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4848" y="1600200"/>
            <a:ext cx="4989240" cy="4565650"/>
          </a:xfrm>
        </p:spPr>
        <p:txBody>
          <a:bodyPr/>
          <a:lstStyle>
            <a:lvl1pPr marL="0" indent="0"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Hier steht ein Untertitel</a:t>
            </a:r>
            <a:br>
              <a:rPr lang="de-DE" dirty="0" smtClean="0"/>
            </a:br>
            <a:endParaRPr lang="de-DE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Und ein Text</a:t>
            </a:r>
          </a:p>
          <a:p>
            <a:pPr lvl="1"/>
            <a:endParaRPr lang="de-DE" dirty="0" smtClean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0" y="1052736"/>
            <a:ext cx="8676456" cy="0"/>
          </a:xfrm>
          <a:prstGeom prst="line">
            <a:avLst/>
          </a:prstGeom>
          <a:ln w="88900" cmpd="thinThick">
            <a:solidFill>
              <a:srgbClr val="00AF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5472100" y="1592796"/>
            <a:ext cx="3203588" cy="4573054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de-DE" dirty="0" smtClean="0"/>
              <a:t>Hier Bild einfügen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350168" y="6356350"/>
            <a:ext cx="2133600" cy="365125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E9CE98B-56AC-493F-990C-348520028583}" type="datetime1">
              <a:rPr lang="de-DE" smtClean="0"/>
              <a:pPr/>
              <a:t>25.03.2014</a:t>
            </a:fld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624228" y="6356350"/>
            <a:ext cx="2133600" cy="365125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0327D9-58C4-45D2-A86A-0C840410223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Picture 2" descr="C:\Users\jgabel\Desktop\Flag_of_Kazakhsta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32" y="368660"/>
            <a:ext cx="684077" cy="61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44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528" y="260648"/>
            <a:ext cx="8445624" cy="1080120"/>
          </a:xfrm>
        </p:spPr>
        <p:txBody>
          <a:bodyPr>
            <a:normAutofit/>
          </a:bodyPr>
          <a:lstStyle>
            <a:lvl1pPr algn="l"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dirty="0" smtClean="0"/>
              <a:t>Hier steht ein Titel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4848" y="1600200"/>
            <a:ext cx="8301608" cy="4525963"/>
          </a:xfrm>
        </p:spPr>
        <p:txBody>
          <a:bodyPr/>
          <a:lstStyle>
            <a:lvl1pPr marL="0" indent="0"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82563" marR="0" indent="-182563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AFCA"/>
              </a:buClr>
              <a:buSzTx/>
              <a:buFont typeface="Wingdings" panose="05000000000000000000" pitchFamily="2" charset="2"/>
              <a:buChar char="§"/>
              <a:tabLst>
                <a:tab pos="182563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Hier steht ein Untertitel</a:t>
            </a:r>
            <a:br>
              <a:rPr lang="de-DE" dirty="0" smtClean="0"/>
            </a:br>
            <a:endParaRPr lang="de-DE" dirty="0" smtClean="0"/>
          </a:p>
          <a:p>
            <a:pPr lvl="1"/>
            <a:r>
              <a:rPr lang="de-DE" dirty="0" smtClean="0"/>
              <a:t>Und eine Aufzählung</a:t>
            </a:r>
          </a:p>
          <a:p>
            <a:pPr lvl="1"/>
            <a:r>
              <a:rPr lang="de-DE" dirty="0" smtClean="0"/>
              <a:t>Und eine Aufzählung</a:t>
            </a: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0" y="1052736"/>
            <a:ext cx="8676456" cy="0"/>
          </a:xfrm>
          <a:prstGeom prst="line">
            <a:avLst/>
          </a:prstGeom>
          <a:ln w="88900" cmpd="thinThick">
            <a:solidFill>
              <a:srgbClr val="00AF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350168" y="6356350"/>
            <a:ext cx="2133600" cy="365125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E9CE98B-56AC-493F-990C-348520028583}" type="datetime1">
              <a:rPr lang="de-DE" smtClean="0"/>
              <a:pPr/>
              <a:t>25.03.2014</a:t>
            </a:fld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624228" y="6356350"/>
            <a:ext cx="2133600" cy="365125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0327D9-58C4-45D2-A86A-0C840410223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Picture 2" descr="C:\Users\jgabel\Desktop\Flag_of_Kazakhsta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32" y="368660"/>
            <a:ext cx="684077" cy="61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61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3E096-C63E-40EB-A57B-54223B48B70B}" type="datetime1">
              <a:rPr lang="de-DE" smtClean="0"/>
              <a:t>25.03.2014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327D9-58C4-45D2-A86A-0C84041022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10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1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//upload.wikimedia.org/wikipedia/commons/8/8f/Emblem_of_Kazakhstan.sv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hyperlink" Target="//upload.wikimedia.org/wikipedia/commons/d/d3/Flag_of_Kazakhstan.sv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91580" y="2744382"/>
            <a:ext cx="7772400" cy="1008653"/>
          </a:xfrm>
        </p:spPr>
        <p:txBody>
          <a:bodyPr anchor="t">
            <a:normAutofit fontScale="90000"/>
          </a:bodyPr>
          <a:lstStyle/>
          <a:p>
            <a:r>
              <a:rPr lang="de-DE" sz="2800" dirty="0" err="1" smtClean="0">
                <a:solidFill>
                  <a:schemeClr val="tx1"/>
                </a:solidFill>
              </a:rPr>
              <a:t>Nowruz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>
                <a:solidFill>
                  <a:schemeClr val="tx1"/>
                </a:solidFill>
              </a:rPr>
              <a:t>Wirtschaftsforum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25. März </a:t>
            </a:r>
            <a:r>
              <a:rPr lang="de-DE" sz="2800" dirty="0" smtClean="0">
                <a:solidFill>
                  <a:schemeClr val="tx1"/>
                </a:solidFill>
              </a:rPr>
              <a:t>2014</a:t>
            </a:r>
            <a:br>
              <a:rPr lang="de-DE" sz="2800" dirty="0" smtClean="0">
                <a:solidFill>
                  <a:schemeClr val="tx1"/>
                </a:solidFill>
              </a:rPr>
            </a:b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5877272"/>
            <a:ext cx="6400800" cy="720080"/>
          </a:xfrm>
        </p:spPr>
        <p:txBody>
          <a:bodyPr>
            <a:normAutofit/>
          </a:bodyPr>
          <a:lstStyle/>
          <a:p>
            <a:r>
              <a:rPr lang="de-DE" sz="1600" dirty="0" smtClean="0"/>
              <a:t>Honorarkonsul Dr. Johann Killinger</a:t>
            </a:r>
            <a:endParaRPr lang="de-DE" sz="1600" dirty="0"/>
          </a:p>
        </p:txBody>
      </p:sp>
      <p:pic>
        <p:nvPicPr>
          <p:cNvPr id="5" name="Picture 2" descr="C:\Users\jgabel\Desktop\Flag_of_Kazakhst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482729"/>
            <a:ext cx="1800199" cy="157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665895" y="1988840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sz="1200" b="1" dirty="0" smtClean="0"/>
              <a:t>Honorarkonsulat der Republik Kasachstan</a:t>
            </a:r>
            <a:endParaRPr lang="de-DE" sz="12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1907704" y="4149080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Kasachstan</a:t>
            </a: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b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 Land mit </a:t>
            </a:r>
            <a:r>
              <a:rPr lang="de-DE" sz="1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vielversprechenden Zukunftschancen</a:t>
            </a: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9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E98B-56AC-493F-990C-348520028583}" type="datetime1">
              <a:rPr lang="de-DE" smtClean="0"/>
              <a:pPr/>
              <a:t>25.03.2014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27D9-58C4-45D2-A86A-0C840410223F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58"/>
          <a:stretch/>
        </p:blipFill>
        <p:spPr>
          <a:xfrm>
            <a:off x="3493417" y="1195738"/>
            <a:ext cx="5182271" cy="219957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2"/>
          <a:stretch/>
        </p:blipFill>
        <p:spPr>
          <a:xfrm>
            <a:off x="5208306" y="3476810"/>
            <a:ext cx="3478220" cy="312083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59"/>
          <a:stretch/>
        </p:blipFill>
        <p:spPr>
          <a:xfrm>
            <a:off x="468313" y="3476811"/>
            <a:ext cx="4652327" cy="312083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7" y="1196752"/>
            <a:ext cx="2932768" cy="2199576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323528" y="232780"/>
            <a:ext cx="8445624" cy="936104"/>
          </a:xfrm>
        </p:spPr>
        <p:txBody>
          <a:bodyPr>
            <a:normAutofit/>
          </a:bodyPr>
          <a:lstStyle/>
          <a:p>
            <a:r>
              <a:rPr lang="de-DE" sz="2600" dirty="0" smtClean="0"/>
              <a:t>Impressionen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16572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32780"/>
            <a:ext cx="8445624" cy="936104"/>
          </a:xfrm>
        </p:spPr>
        <p:txBody>
          <a:bodyPr>
            <a:normAutofit/>
          </a:bodyPr>
          <a:lstStyle/>
          <a:p>
            <a:r>
              <a:rPr lang="de-DE" sz="2600" dirty="0" smtClean="0"/>
              <a:t>Geografische Lage</a:t>
            </a:r>
            <a:endParaRPr lang="de-DE" sz="2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E98B-56AC-493F-990C-348520028583}" type="datetime1">
              <a:rPr lang="de-DE" smtClean="0"/>
              <a:pPr/>
              <a:t>25.03.2014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27D9-58C4-45D2-A86A-0C840410223F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pic>
        <p:nvPicPr>
          <p:cNvPr id="8" name="Bild 2" descr="http://www.weltkarte.com/uploads/pics/karte-kauskasus-zentral-asien_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89401"/>
            <a:ext cx="8100900" cy="48279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/>
          <p:cNvSpPr/>
          <p:nvPr/>
        </p:nvSpPr>
        <p:spPr>
          <a:xfrm>
            <a:off x="575556" y="1583652"/>
            <a:ext cx="2088232" cy="45005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2563" indent="-182563">
              <a:buClr>
                <a:srgbClr val="00AFCA"/>
              </a:buClr>
              <a:buFont typeface="Wingdings" panose="05000000000000000000" pitchFamily="2" charset="2"/>
              <a:buChar char="Ø"/>
            </a:pPr>
            <a:r>
              <a:rPr lang="de-DE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Günstige </a:t>
            </a:r>
            <a:r>
              <a:rPr lang="de-DE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geogra</a:t>
            </a:r>
            <a:r>
              <a:rPr lang="de-DE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-fische </a:t>
            </a:r>
            <a:r>
              <a:rPr lang="de-DE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Lage</a:t>
            </a:r>
          </a:p>
          <a:p>
            <a:pPr>
              <a:buClr>
                <a:srgbClr val="00AFCA"/>
              </a:buClr>
            </a:pPr>
            <a:r>
              <a:rPr lang="de-DE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de-DE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2563" indent="-182563">
              <a:buClr>
                <a:srgbClr val="00AFCA"/>
              </a:buClr>
              <a:buFont typeface="Wingdings" panose="05000000000000000000" pitchFamily="2" charset="2"/>
              <a:buChar char="Ø"/>
            </a:pPr>
            <a:r>
              <a:rPr lang="de-DE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 2.724.900 </a:t>
            </a:r>
            <a:r>
              <a:rPr lang="de-DE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km² </a:t>
            </a:r>
            <a:r>
              <a:rPr lang="de-DE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neuntgrößtes </a:t>
            </a:r>
            <a:r>
              <a:rPr lang="de-DE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</a:t>
            </a:r>
          </a:p>
          <a:p>
            <a:pPr>
              <a:buClr>
                <a:srgbClr val="00AFCA"/>
              </a:buClr>
            </a:pPr>
            <a:endParaRPr lang="de-DE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2563" indent="-182563">
              <a:buClr>
                <a:srgbClr val="00AFCA"/>
              </a:buClr>
              <a:buFont typeface="Wingdings" panose="05000000000000000000" pitchFamily="2" charset="2"/>
              <a:buChar char="Ø"/>
            </a:pPr>
            <a:r>
              <a:rPr lang="de-DE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Zählt </a:t>
            </a:r>
            <a:r>
              <a:rPr lang="de-DE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 rohstoff-reichsten </a:t>
            </a:r>
            <a:r>
              <a:rPr lang="de-DE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Ländern (Öl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Gas, Erz, Kohle, </a:t>
            </a:r>
            <a:r>
              <a:rPr lang="de-DE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Agrar</a:t>
            </a:r>
            <a:r>
              <a:rPr lang="de-DE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buClr>
                <a:srgbClr val="00AFCA"/>
              </a:buClr>
            </a:pPr>
            <a:endParaRPr lang="de-DE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2563" lvl="1" indent="-182563">
              <a:buClr>
                <a:srgbClr val="00AFCA"/>
              </a:buClr>
              <a:buFont typeface="Wingdings" panose="05000000000000000000" pitchFamily="2" charset="2"/>
              <a:buChar char="Ø"/>
            </a:pPr>
            <a:r>
              <a:rPr lang="de-DE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Nachhaltiges Wirtschaftswachs-</a:t>
            </a:r>
            <a:r>
              <a:rPr lang="de-DE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tum</a:t>
            </a:r>
            <a:r>
              <a:rPr lang="de-DE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von 5</a:t>
            </a:r>
            <a:r>
              <a:rPr lang="de-DE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%+</a:t>
            </a:r>
          </a:p>
          <a:p>
            <a:pPr marL="0" lvl="1">
              <a:buClr>
                <a:srgbClr val="00AFCA"/>
              </a:buClr>
            </a:pPr>
            <a:endParaRPr lang="de-DE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2563" lvl="1" indent="-182563">
              <a:buClr>
                <a:srgbClr val="00AFCA"/>
              </a:buClr>
              <a:buFont typeface="Wingdings" panose="05000000000000000000" pitchFamily="2" charset="2"/>
              <a:buChar char="Ø"/>
            </a:pPr>
            <a:r>
              <a:rPr lang="de-DE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Seit Jahrzehnten politisch stabil</a:t>
            </a:r>
            <a:endParaRPr lang="de-DE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29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E98B-56AC-493F-990C-348520028583}" type="datetime1">
              <a:rPr lang="de-DE" smtClean="0"/>
              <a:pPr/>
              <a:t>25.03.2014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27D9-58C4-45D2-A86A-0C840410223F}" type="slidenum">
              <a:rPr lang="de-DE" smtClean="0"/>
              <a:pPr/>
              <a:t>4</a:t>
            </a:fld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084007"/>
              </p:ext>
            </p:extLst>
          </p:nvPr>
        </p:nvGraphicFramePr>
        <p:xfrm>
          <a:off x="467545" y="1372788"/>
          <a:ext cx="3852428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575"/>
                <a:gridCol w="2327853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e-DE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Eckdaten Kasachstan</a:t>
                      </a:r>
                      <a:endParaRPr lang="de-DE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00AF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Hauptstadt</a:t>
                      </a:r>
                      <a:endParaRPr lang="de-DE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4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Astana</a:t>
                      </a:r>
                      <a:endParaRPr lang="de-DE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4FE6FF"/>
                    </a:solidFill>
                  </a:tcPr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Präsident</a:t>
                      </a:r>
                      <a:endParaRPr lang="de-DE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B3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Nursultan</a:t>
                      </a:r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Abishuly</a:t>
                      </a:r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Nazarbayev</a:t>
                      </a:r>
                      <a:endParaRPr lang="en-US" sz="1200" b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B3F4FF"/>
                    </a:solidFill>
                  </a:tcPr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Staatsform</a:t>
                      </a:r>
                      <a:endParaRPr lang="de-DE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4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Republik</a:t>
                      </a:r>
                      <a:endParaRPr lang="de-DE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4FE6FF"/>
                    </a:solidFill>
                  </a:tcPr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Verwaltung</a:t>
                      </a:r>
                      <a:endParaRPr lang="de-DE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B3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 Provinzen</a:t>
                      </a:r>
                      <a:endParaRPr lang="de-DE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B3F4FF"/>
                    </a:solidFill>
                  </a:tcPr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Angrenzende</a:t>
                      </a:r>
                      <a:r>
                        <a:rPr lang="de-DE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Länder</a:t>
                      </a:r>
                      <a:endParaRPr lang="de-DE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4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Russland, Usbekistan, China,</a:t>
                      </a:r>
                      <a:r>
                        <a:rPr lang="de-DE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Kirgistan, Turkmenistan</a:t>
                      </a:r>
                      <a:endParaRPr lang="de-DE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4FE6FF"/>
                    </a:solidFill>
                  </a:tcPr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Fläche</a:t>
                      </a:r>
                      <a:endParaRPr lang="de-DE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B3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2.724.900</a:t>
                      </a:r>
                      <a:r>
                        <a:rPr lang="de-DE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km2</a:t>
                      </a:r>
                      <a:endParaRPr lang="de-DE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B3F4FF"/>
                    </a:solidFill>
                  </a:tcPr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Bevölkerung</a:t>
                      </a:r>
                      <a:endParaRPr lang="de-DE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4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16,9 Mio., davon 55% Stadtbevölkerung</a:t>
                      </a:r>
                      <a:endParaRPr lang="de-DE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4FE6FF"/>
                    </a:solidFill>
                  </a:tcPr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Binnenmarkt</a:t>
                      </a:r>
                      <a:endParaRPr lang="de-DE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B3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Zollunion</a:t>
                      </a:r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mit</a:t>
                      </a:r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Russland</a:t>
                      </a:r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und </a:t>
                      </a:r>
                      <a:r>
                        <a:rPr lang="en-US" sz="1200" b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Weißrussland</a:t>
                      </a:r>
                      <a:endParaRPr lang="en-US" sz="1200" b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B3F4FF"/>
                    </a:solidFill>
                  </a:tcPr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Altersstruktur</a:t>
                      </a:r>
                      <a:r>
                        <a:rPr lang="de-DE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(2012)</a:t>
                      </a:r>
                      <a:endParaRPr lang="de-DE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4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0–14 </a:t>
                      </a:r>
                      <a:r>
                        <a:rPr lang="en-US" sz="1200" b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Jahre</a:t>
                      </a:r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24,4%, 15–64 </a:t>
                      </a:r>
                      <a:r>
                        <a:rPr lang="en-US" sz="1200" b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Jahre</a:t>
                      </a:r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68.7%, 65 +: 6,7%</a:t>
                      </a:r>
                    </a:p>
                  </a:txBody>
                  <a:tcPr>
                    <a:solidFill>
                      <a:srgbClr val="4FE6FF"/>
                    </a:solidFill>
                  </a:tcPr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Sprachen</a:t>
                      </a:r>
                      <a:endParaRPr lang="de-DE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B3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Kasachisch</a:t>
                      </a:r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en-US" sz="1200" b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Russisch</a:t>
                      </a:r>
                      <a:endParaRPr lang="en-US" sz="1200" b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B3F4FF"/>
                    </a:solidFill>
                  </a:tcPr>
                </a:tc>
              </a:tr>
            </a:tbl>
          </a:graphicData>
        </a:graphic>
      </p:graphicFrame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23528" y="232780"/>
            <a:ext cx="8445624" cy="936104"/>
          </a:xfrm>
        </p:spPr>
        <p:txBody>
          <a:bodyPr>
            <a:normAutofit/>
          </a:bodyPr>
          <a:lstStyle/>
          <a:p>
            <a:r>
              <a:rPr lang="de-DE" sz="2600" dirty="0" smtClean="0"/>
              <a:t>Daten und Fakten</a:t>
            </a:r>
            <a:endParaRPr lang="de-DE" sz="26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1" t="-1" r="19249" b="522"/>
          <a:stretch/>
        </p:blipFill>
        <p:spPr>
          <a:xfrm>
            <a:off x="4407408" y="1375219"/>
            <a:ext cx="4269048" cy="42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9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261467"/>
              </p:ext>
            </p:extLst>
          </p:nvPr>
        </p:nvGraphicFramePr>
        <p:xfrm>
          <a:off x="467788" y="1369531"/>
          <a:ext cx="518371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952"/>
                <a:gridCol w="3419760"/>
              </a:tblGrid>
              <a:tr h="273600">
                <a:tc gridSpan="2">
                  <a:txBody>
                    <a:bodyPr/>
                    <a:lstStyle/>
                    <a:p>
                      <a:r>
                        <a:rPr lang="de-DE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Eckdaten Kasachstan</a:t>
                      </a:r>
                      <a:endParaRPr lang="en-US" sz="1200" b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00AF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Nominales BIP (2012)</a:t>
                      </a:r>
                      <a:endParaRPr lang="de-DE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4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 </a:t>
                      </a:r>
                      <a:r>
                        <a:rPr lang="en-US" sz="1200" b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Mrd</a:t>
                      </a:r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en-US" sz="12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US-Dollar</a:t>
                      </a:r>
                      <a:endParaRPr lang="en-US" sz="1200" b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4FE6FF"/>
                    </a:solidFill>
                  </a:tcPr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BIP-Wachstum (2012)</a:t>
                      </a:r>
                      <a:endParaRPr lang="de-DE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B3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5%</a:t>
                      </a:r>
                    </a:p>
                  </a:txBody>
                  <a:tcPr>
                    <a:solidFill>
                      <a:srgbClr val="B3F4FF"/>
                    </a:solidFill>
                  </a:tcPr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BIP pro Kopf (2012)</a:t>
                      </a:r>
                      <a:endParaRPr lang="de-DE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4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12.259 US-Dollar</a:t>
                      </a:r>
                    </a:p>
                  </a:txBody>
                  <a:tcPr>
                    <a:solidFill>
                      <a:srgbClr val="4FE6FF"/>
                    </a:solidFill>
                  </a:tcPr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Staatsverschuldung</a:t>
                      </a:r>
                      <a:endParaRPr lang="de-DE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B3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12,2%</a:t>
                      </a:r>
                    </a:p>
                  </a:txBody>
                  <a:tcPr>
                    <a:solidFill>
                      <a:srgbClr val="B3F4FF"/>
                    </a:solidFill>
                  </a:tcPr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Verteilung</a:t>
                      </a:r>
                      <a:r>
                        <a:rPr lang="de-DE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Wirtschaftssektoren (2012)</a:t>
                      </a:r>
                      <a:endParaRPr lang="de-DE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4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Dienstleistungen</a:t>
                      </a:r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56,9%, </a:t>
                      </a:r>
                      <a:r>
                        <a:rPr lang="en-US" sz="1200" b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Industrie</a:t>
                      </a:r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37,9%, </a:t>
                      </a:r>
                      <a:r>
                        <a:rPr lang="en-US" sz="1200" b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Landwirtschaft</a:t>
                      </a:r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37,9%</a:t>
                      </a:r>
                    </a:p>
                  </a:txBody>
                  <a:tcPr>
                    <a:solidFill>
                      <a:srgbClr val="4FE6FF"/>
                    </a:solidFill>
                  </a:tcPr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Arbeitslosenquote</a:t>
                      </a:r>
                      <a:endParaRPr lang="de-DE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B3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5,3%</a:t>
                      </a:r>
                    </a:p>
                  </a:txBody>
                  <a:tcPr>
                    <a:solidFill>
                      <a:srgbClr val="B3F4FF"/>
                    </a:solidFill>
                  </a:tcPr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Körperschaftssteuer</a:t>
                      </a:r>
                      <a:endParaRPr lang="de-DE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4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20%</a:t>
                      </a:r>
                    </a:p>
                  </a:txBody>
                  <a:tcPr>
                    <a:solidFill>
                      <a:srgbClr val="4FE6FF"/>
                    </a:solidFill>
                  </a:tcPr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Einkommenssteuer</a:t>
                      </a:r>
                      <a:endParaRPr lang="de-DE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B3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10%</a:t>
                      </a:r>
                    </a:p>
                  </a:txBody>
                  <a:tcPr>
                    <a:solidFill>
                      <a:srgbClr val="B3F4FF"/>
                    </a:solidFill>
                  </a:tcPr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Mehrwertststeuer</a:t>
                      </a:r>
                      <a:endParaRPr lang="de-DE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4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12%</a:t>
                      </a:r>
                    </a:p>
                  </a:txBody>
                  <a:tcPr>
                    <a:solidFill>
                      <a:srgbClr val="4FE6FF"/>
                    </a:solidFill>
                  </a:tcPr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Währung</a:t>
                      </a:r>
                      <a:endParaRPr lang="de-DE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B3F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Kasachische</a:t>
                      </a:r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Tenge</a:t>
                      </a:r>
                      <a:endParaRPr lang="en-US" sz="1200" b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B3F4FF"/>
                    </a:solidFill>
                  </a:tcPr>
                </a:tc>
              </a:tr>
              <a:tr h="27360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Zukunftssektoren</a:t>
                      </a:r>
                      <a:endParaRPr lang="de-DE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4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Metall</a:t>
                      </a:r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200" b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Bergbau</a:t>
                      </a:r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en-US" sz="1200" b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Biotechnologie</a:t>
                      </a:r>
                      <a:r>
                        <a:rPr lang="en-US" sz="12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lang="en-US" sz="12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Immobilienwirtschaft</a:t>
                      </a:r>
                      <a:r>
                        <a:rPr lang="en-US" sz="12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en-US" sz="1200" b="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Energiebeschaffung</a:t>
                      </a:r>
                      <a:r>
                        <a:rPr lang="en-US" sz="12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und –transport, </a:t>
                      </a:r>
                      <a:r>
                        <a:rPr lang="en-US" sz="1200" b="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Automobilbau</a:t>
                      </a:r>
                      <a:endParaRPr lang="en-US" sz="1200" b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4FE6FF"/>
                    </a:solidFill>
                  </a:tcPr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E98B-56AC-493F-990C-348520028583}" type="datetime1">
              <a:rPr lang="de-DE" smtClean="0"/>
              <a:pPr/>
              <a:t>25.03.2014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27D9-58C4-45D2-A86A-0C840410223F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23528" y="232780"/>
            <a:ext cx="8445624" cy="936104"/>
          </a:xfrm>
        </p:spPr>
        <p:txBody>
          <a:bodyPr>
            <a:normAutofit/>
          </a:bodyPr>
          <a:lstStyle/>
          <a:p>
            <a:r>
              <a:rPr lang="de-DE" sz="2600" dirty="0" smtClean="0"/>
              <a:t>Daten und Fakten</a:t>
            </a:r>
            <a:endParaRPr lang="de-DE" sz="2600" dirty="0"/>
          </a:p>
        </p:txBody>
      </p:sp>
      <p:pic>
        <p:nvPicPr>
          <p:cNvPr id="1026" name="Picture 2" descr="File:Emblem of Kazakhstan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754" y="1376363"/>
            <a:ext cx="2556694" cy="255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Flag of Kazakhstan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64" y="4445660"/>
            <a:ext cx="2664296" cy="133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53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28"/>
          <p:cNvSpPr txBox="1"/>
          <p:nvPr/>
        </p:nvSpPr>
        <p:spPr>
          <a:xfrm>
            <a:off x="359532" y="2431921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054350" algn="l"/>
              </a:tabLst>
            </a:pP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Rohstoffreiches Land	31%	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Was fällt Ihnen zu Kasachstan ein?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50168" y="6340239"/>
            <a:ext cx="7318176" cy="365125"/>
          </a:xfrm>
        </p:spPr>
        <p:txBody>
          <a:bodyPr/>
          <a:lstStyle/>
          <a:p>
            <a:r>
              <a:rPr lang="de-DE" dirty="0" smtClean="0"/>
              <a:t>Quelle: Ernst &amp; Young, </a:t>
            </a:r>
            <a:r>
              <a:rPr lang="de-DE" dirty="0" err="1" smtClean="0"/>
              <a:t>Attractiveness</a:t>
            </a:r>
            <a:r>
              <a:rPr lang="de-DE" dirty="0" smtClean="0"/>
              <a:t> </a:t>
            </a:r>
            <a:r>
              <a:rPr lang="de-DE" dirty="0" err="1" smtClean="0"/>
              <a:t>survey</a:t>
            </a:r>
            <a:r>
              <a:rPr lang="de-DE" dirty="0"/>
              <a:t>,</a:t>
            </a:r>
            <a:r>
              <a:rPr lang="de-DE" dirty="0" smtClean="0"/>
              <a:t> </a:t>
            </a:r>
            <a:r>
              <a:rPr lang="de-DE" dirty="0" err="1" smtClean="0"/>
              <a:t>Kazakhstan</a:t>
            </a:r>
            <a:r>
              <a:rPr lang="de-DE" dirty="0" smtClean="0"/>
              <a:t> 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27D9-58C4-45D2-A86A-0C840410223F}" type="slidenum">
              <a:rPr lang="de-DE" smtClean="0"/>
              <a:pPr/>
              <a:t>6</a:t>
            </a:fld>
            <a:endParaRPr lang="de-DE" dirty="0"/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637311"/>
              </p:ext>
            </p:extLst>
          </p:nvPr>
        </p:nvGraphicFramePr>
        <p:xfrm>
          <a:off x="3923420" y="2312876"/>
          <a:ext cx="5220580" cy="349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" name="Gerade Verbindung 14"/>
          <p:cNvCxnSpPr/>
          <p:nvPr/>
        </p:nvCxnSpPr>
        <p:spPr>
          <a:xfrm>
            <a:off x="468313" y="2744924"/>
            <a:ext cx="770408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467544" y="3068960"/>
            <a:ext cx="770408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67544" y="3356992"/>
            <a:ext cx="770408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467544" y="3645024"/>
            <a:ext cx="770408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467544" y="3942200"/>
            <a:ext cx="770408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467544" y="4257092"/>
            <a:ext cx="770408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467544" y="4545124"/>
            <a:ext cx="770408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467544" y="4869160"/>
            <a:ext cx="770408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467544" y="5157192"/>
            <a:ext cx="770408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467544" y="5481228"/>
            <a:ext cx="770408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467544" y="2420888"/>
            <a:ext cx="770408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467544" y="5805264"/>
            <a:ext cx="770408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3959932" y="2420888"/>
            <a:ext cx="0" cy="33843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359532" y="2791961"/>
            <a:ext cx="3852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054350" algn="l"/>
              </a:tabLst>
            </a:pP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Schell wachsende Wirtschaft	17%	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359532" y="3068960"/>
            <a:ext cx="3852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054350" algn="l"/>
              </a:tabLst>
            </a:pP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Stabile politische Lage	12%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59532" y="3368025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054350" algn="l"/>
              </a:tabLst>
            </a:pP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Geografische Lage	10%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359531" y="3665201"/>
            <a:ext cx="396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054350" algn="l"/>
              </a:tabLst>
            </a:pP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Zollunion mit Russland/Weißrussland 	9%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359532" y="3980093"/>
            <a:ext cx="5112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054350" algn="l"/>
              </a:tabLst>
            </a:pP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Hohe Kaufkraft 	8%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359532" y="4274628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054350" algn="l"/>
              </a:tabLst>
            </a:pP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Investitionsfreundlich 	4%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359532" y="4581128"/>
            <a:ext cx="5004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054350" algn="l"/>
              </a:tabLst>
            </a:pP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Forschungs- und innovationsfreudig 	3%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359532" y="4880193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054350" algn="l"/>
              </a:tabLst>
            </a:pP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Binnen- und Entwicklungsland 	6%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359532" y="5204229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054350" algn="l"/>
              </a:tabLst>
            </a:pP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WTO-Kandidat 	5%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359532" y="5492261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054350" algn="l"/>
              </a:tabLst>
            </a:pP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Keine Angabe 	29%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Titel 1"/>
          <p:cNvSpPr>
            <a:spLocks noGrp="1"/>
          </p:cNvSpPr>
          <p:nvPr>
            <p:ph type="title"/>
          </p:nvPr>
        </p:nvSpPr>
        <p:spPr>
          <a:xfrm>
            <a:off x="323528" y="232780"/>
            <a:ext cx="8445624" cy="936104"/>
          </a:xfrm>
        </p:spPr>
        <p:txBody>
          <a:bodyPr>
            <a:normAutofit/>
          </a:bodyPr>
          <a:lstStyle/>
          <a:p>
            <a:r>
              <a:rPr lang="de-DE" sz="2600" dirty="0" smtClean="0"/>
              <a:t>Kasachstan ist weitgehend unbekannt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366713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U:\01 Buss Group\01_Mitarbeiter\Portraits_Personen\Killinger, Johann\2013_für Internet\Dr_Johann_Killinger_bearbeit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66" y="1354179"/>
            <a:ext cx="2268600" cy="22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Kontakt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4848" y="3825044"/>
            <a:ext cx="8301608" cy="2340806"/>
          </a:xfrm>
        </p:spPr>
        <p:txBody>
          <a:bodyPr>
            <a:normAutofit fontScale="85000" lnSpcReduction="10000"/>
          </a:bodyPr>
          <a:lstStyle/>
          <a:p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Dr. Johann Killinger</a:t>
            </a:r>
          </a:p>
          <a:p>
            <a:pPr lvl="1"/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Honorarkonsul der Republik Kasachstan</a:t>
            </a:r>
          </a:p>
          <a:p>
            <a:pPr lvl="1"/>
            <a:endParaRPr lang="de-DE" dirty="0"/>
          </a:p>
          <a:p>
            <a:pPr lvl="1"/>
            <a:r>
              <a:rPr lang="de-DE" dirty="0" smtClean="0"/>
              <a:t>Am Sandtorkai 48</a:t>
            </a:r>
          </a:p>
          <a:p>
            <a:pPr lvl="1"/>
            <a:r>
              <a:rPr lang="de-DE" dirty="0" smtClean="0"/>
              <a:t>20457 Hamburg</a:t>
            </a:r>
          </a:p>
          <a:p>
            <a:pPr lvl="1"/>
            <a:r>
              <a:rPr lang="de-DE" dirty="0" smtClean="0"/>
              <a:t>Phone: +49 40 3198-1296</a:t>
            </a:r>
          </a:p>
          <a:p>
            <a:pPr lvl="1"/>
            <a:r>
              <a:rPr lang="de-DE" dirty="0" smtClean="0"/>
              <a:t>Fax:     +49 40 3198-9-1296</a:t>
            </a:r>
          </a:p>
          <a:p>
            <a:pPr lvl="1"/>
            <a:r>
              <a:rPr lang="de-DE" u="sng" dirty="0" smtClean="0"/>
              <a:t>honorarkonsul-hamburg@buss-group.de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F133-5B18-463D-A594-57862561AA6F}" type="datetime1">
              <a:rPr lang="de-DE" smtClean="0"/>
              <a:t>25.03.2014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27D9-58C4-45D2-A86A-0C840410223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30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Microsoft Office PowerPoint</Application>
  <PresentationFormat>Bildschirmpräsentation (4:3)</PresentationFormat>
  <Paragraphs>95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</vt:lpstr>
      <vt:lpstr>Nowruz Wirtschaftsforum 25. März 2014 </vt:lpstr>
      <vt:lpstr>Impressionen</vt:lpstr>
      <vt:lpstr>Geografische Lage</vt:lpstr>
      <vt:lpstr>Daten und Fakten</vt:lpstr>
      <vt:lpstr>Daten und Fakten</vt:lpstr>
      <vt:lpstr>Kasachstan ist weitgehend unbekannt</vt:lpstr>
      <vt:lpstr>Kontakt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Gabel, Jenny</dc:creator>
  <cp:lastModifiedBy>adissel</cp:lastModifiedBy>
  <cp:revision>122</cp:revision>
  <cp:lastPrinted>2014-03-25T11:08:14Z</cp:lastPrinted>
  <dcterms:created xsi:type="dcterms:W3CDTF">2014-03-19T08:23:13Z</dcterms:created>
  <dcterms:modified xsi:type="dcterms:W3CDTF">2014-03-25T11:13:05Z</dcterms:modified>
</cp:coreProperties>
</file>