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5"/>
  </p:notesMasterIdLst>
  <p:sldIdLst>
    <p:sldId id="256" r:id="rId2"/>
    <p:sldId id="267" r:id="rId3"/>
    <p:sldId id="264" r:id="rId4"/>
    <p:sldId id="265" r:id="rId5"/>
    <p:sldId id="299" r:id="rId6"/>
    <p:sldId id="300" r:id="rId7"/>
    <p:sldId id="281" r:id="rId8"/>
    <p:sldId id="301" r:id="rId9"/>
    <p:sldId id="282" r:id="rId10"/>
    <p:sldId id="275" r:id="rId11"/>
    <p:sldId id="303" r:id="rId12"/>
    <p:sldId id="284" r:id="rId13"/>
    <p:sldId id="304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1890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5671E-988F-4F78-9191-F5F5DE9C03D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1EB74A4-9804-4936-98A5-AF3FD1DA6B1D}">
      <dgm:prSet phldrT="[Text]" custT="1"/>
      <dgm:spPr/>
      <dgm:t>
        <a:bodyPr/>
        <a:lstStyle/>
        <a:p>
          <a:r>
            <a:rPr lang="de-DE" sz="1600" b="1" dirty="0" smtClean="0"/>
            <a:t>Mongolei </a:t>
          </a:r>
        </a:p>
        <a:p>
          <a:r>
            <a:rPr lang="de-DE" sz="1600" b="1" dirty="0" smtClean="0"/>
            <a:t>= eines der 10 rohstoffreichsten Länder der Welt</a:t>
          </a:r>
          <a:endParaRPr lang="de-DE" sz="1600" b="1" dirty="0"/>
        </a:p>
      </dgm:t>
    </dgm:pt>
    <dgm:pt modelId="{B92C203F-BC95-408D-B612-84E5BAC92050}" type="parTrans" cxnId="{C05518D7-4A59-4230-98DF-D78A01880F6A}">
      <dgm:prSet/>
      <dgm:spPr/>
      <dgm:t>
        <a:bodyPr/>
        <a:lstStyle/>
        <a:p>
          <a:endParaRPr lang="de-DE"/>
        </a:p>
      </dgm:t>
    </dgm:pt>
    <dgm:pt modelId="{AB697263-F6E2-4DC2-84AE-B757DFE61094}" type="sibTrans" cxnId="{C05518D7-4A59-4230-98DF-D78A01880F6A}">
      <dgm:prSet/>
      <dgm:spPr/>
      <dgm:t>
        <a:bodyPr/>
        <a:lstStyle/>
        <a:p>
          <a:endParaRPr lang="de-DE"/>
        </a:p>
      </dgm:t>
    </dgm:pt>
    <dgm:pt modelId="{56DE70DF-3FA9-4F9A-B053-0B0A6207C7C1}">
      <dgm:prSet phldrT="[Text]" custT="1"/>
      <dgm:spPr/>
      <dgm:t>
        <a:bodyPr/>
        <a:lstStyle/>
        <a:p>
          <a:r>
            <a:rPr lang="de-DE" sz="1400" dirty="0" smtClean="0"/>
            <a:t>große Vorkommen an Kohle, Kupfer, Gold, Silber, Seltene Erden, etc.</a:t>
          </a:r>
          <a:endParaRPr lang="de-DE" sz="1400" dirty="0"/>
        </a:p>
      </dgm:t>
    </dgm:pt>
    <dgm:pt modelId="{468DF739-6B85-42DB-BC90-FF20D1731788}" type="parTrans" cxnId="{77BD8058-E0DA-4487-811E-C6023E852436}">
      <dgm:prSet/>
      <dgm:spPr/>
      <dgm:t>
        <a:bodyPr/>
        <a:lstStyle/>
        <a:p>
          <a:endParaRPr lang="de-DE"/>
        </a:p>
      </dgm:t>
    </dgm:pt>
    <dgm:pt modelId="{5216096F-4B5F-41DF-BDCC-1F2B3E351803}" type="sibTrans" cxnId="{77BD8058-E0DA-4487-811E-C6023E852436}">
      <dgm:prSet/>
      <dgm:spPr/>
      <dgm:t>
        <a:bodyPr/>
        <a:lstStyle/>
        <a:p>
          <a:endParaRPr lang="de-DE"/>
        </a:p>
      </dgm:t>
    </dgm:pt>
    <dgm:pt modelId="{50281331-CB31-4682-AE26-020AF92DAC12}">
      <dgm:prSet phldrT="[Text]" custT="1"/>
      <dgm:spPr/>
      <dgm:t>
        <a:bodyPr/>
        <a:lstStyle/>
        <a:p>
          <a:r>
            <a:rPr lang="de-DE" sz="1400" dirty="0" smtClean="0"/>
            <a:t>Wert der zehn größten Vorkommen: 2.700 Mrd. US $</a:t>
          </a:r>
          <a:endParaRPr lang="de-DE" sz="1400" dirty="0"/>
        </a:p>
      </dgm:t>
    </dgm:pt>
    <dgm:pt modelId="{284B27D6-CB29-4599-BB0B-977073D4ED93}" type="parTrans" cxnId="{1D42388F-641C-4E57-9658-456360C31464}">
      <dgm:prSet/>
      <dgm:spPr/>
      <dgm:t>
        <a:bodyPr/>
        <a:lstStyle/>
        <a:p>
          <a:endParaRPr lang="de-DE"/>
        </a:p>
      </dgm:t>
    </dgm:pt>
    <dgm:pt modelId="{689E36E0-9E03-4873-B573-B630FF22D68C}" type="sibTrans" cxnId="{1D42388F-641C-4E57-9658-456360C31464}">
      <dgm:prSet/>
      <dgm:spPr/>
      <dgm:t>
        <a:bodyPr/>
        <a:lstStyle/>
        <a:p>
          <a:endParaRPr lang="de-DE"/>
        </a:p>
      </dgm:t>
    </dgm:pt>
    <dgm:pt modelId="{3AA9358C-DCF7-4684-BDD5-BB949F8144B2}">
      <dgm:prSet phldrT="[Text]" custT="1"/>
      <dgm:spPr/>
      <dgm:t>
        <a:bodyPr/>
        <a:lstStyle/>
        <a:p>
          <a:r>
            <a:rPr lang="de-DE" sz="1400" dirty="0" smtClean="0"/>
            <a:t>größtes unberührtes Kohlevorkommen der Welt</a:t>
          </a:r>
          <a:endParaRPr lang="de-DE" sz="1400" dirty="0"/>
        </a:p>
      </dgm:t>
    </dgm:pt>
    <dgm:pt modelId="{1B9196DE-1769-474B-BC7E-BC5674AB7FD6}" type="parTrans" cxnId="{E4C4BF26-AC20-41C0-8C23-09D2ABF19E8D}">
      <dgm:prSet/>
      <dgm:spPr/>
      <dgm:t>
        <a:bodyPr/>
        <a:lstStyle/>
        <a:p>
          <a:endParaRPr lang="de-DE"/>
        </a:p>
      </dgm:t>
    </dgm:pt>
    <dgm:pt modelId="{56510983-9B5C-4E02-BA27-3DE569D22B2A}" type="sibTrans" cxnId="{E4C4BF26-AC20-41C0-8C23-09D2ABF19E8D}">
      <dgm:prSet/>
      <dgm:spPr/>
      <dgm:t>
        <a:bodyPr/>
        <a:lstStyle/>
        <a:p>
          <a:endParaRPr lang="de-DE"/>
        </a:p>
      </dgm:t>
    </dgm:pt>
    <dgm:pt modelId="{B04A3EB3-3CF2-413F-9448-26DE3BDD199E}">
      <dgm:prSet phldrT="[Text]" custT="1"/>
      <dgm:spPr/>
      <dgm:t>
        <a:bodyPr/>
        <a:lstStyle/>
        <a:p>
          <a:r>
            <a:rPr lang="de-DE" sz="1400" dirty="0" smtClean="0"/>
            <a:t>Goldvorkommen </a:t>
          </a:r>
          <a:r>
            <a:rPr lang="de-DE" sz="1400" dirty="0" err="1" smtClean="0"/>
            <a:t>i.H.v</a:t>
          </a:r>
          <a:r>
            <a:rPr lang="de-DE" sz="1400" dirty="0" smtClean="0"/>
            <a:t>. 4.000 Tonnen</a:t>
          </a:r>
          <a:endParaRPr lang="de-DE" sz="1400" dirty="0"/>
        </a:p>
      </dgm:t>
    </dgm:pt>
    <dgm:pt modelId="{FBD7E6A0-B008-4AFC-9F88-49659F5682BC}" type="parTrans" cxnId="{13D8AD16-85C0-4546-A190-BD0AE43B4DDF}">
      <dgm:prSet/>
      <dgm:spPr/>
      <dgm:t>
        <a:bodyPr/>
        <a:lstStyle/>
        <a:p>
          <a:endParaRPr lang="de-DE"/>
        </a:p>
      </dgm:t>
    </dgm:pt>
    <dgm:pt modelId="{B8C84A60-CA77-4541-939D-54665BE36BD9}" type="sibTrans" cxnId="{13D8AD16-85C0-4546-A190-BD0AE43B4DDF}">
      <dgm:prSet/>
      <dgm:spPr/>
      <dgm:t>
        <a:bodyPr/>
        <a:lstStyle/>
        <a:p>
          <a:endParaRPr lang="de-DE"/>
        </a:p>
      </dgm:t>
    </dgm:pt>
    <dgm:pt modelId="{43352270-9896-420B-970A-D6D7CA7B65B9}">
      <dgm:prSet phldrT="[Text]"/>
      <dgm:spPr/>
      <dgm:t>
        <a:bodyPr/>
        <a:lstStyle/>
        <a:p>
          <a:endParaRPr lang="de-DE" sz="1200" dirty="0"/>
        </a:p>
      </dgm:t>
    </dgm:pt>
    <dgm:pt modelId="{78B5A942-83BF-4B66-9151-872166CD4295}" type="parTrans" cxnId="{8AF1D31C-86FB-426A-8042-08111603E7C5}">
      <dgm:prSet/>
      <dgm:spPr/>
      <dgm:t>
        <a:bodyPr/>
        <a:lstStyle/>
        <a:p>
          <a:endParaRPr lang="de-DE"/>
        </a:p>
      </dgm:t>
    </dgm:pt>
    <dgm:pt modelId="{5AD8332E-5136-44E0-A007-0C7DF9551767}" type="sibTrans" cxnId="{8AF1D31C-86FB-426A-8042-08111603E7C5}">
      <dgm:prSet/>
      <dgm:spPr/>
      <dgm:t>
        <a:bodyPr/>
        <a:lstStyle/>
        <a:p>
          <a:endParaRPr lang="de-DE"/>
        </a:p>
      </dgm:t>
    </dgm:pt>
    <dgm:pt modelId="{1E617DDA-BCE9-4F03-942D-66AAE16A921C}" type="pres">
      <dgm:prSet presAssocID="{0E35671E-988F-4F78-9191-F5F5DE9C03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7535CB9-2153-47BB-B6B5-3A89F9499BE8}" type="pres">
      <dgm:prSet presAssocID="{B1EB74A4-9804-4936-98A5-AF3FD1DA6B1D}" presName="parentText" presStyleLbl="node1" presStyleIdx="0" presStyleCnt="1" custScaleX="100000" custScaleY="7074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78D6D4D-BD5D-4424-A476-E79E0A409B25}" type="pres">
      <dgm:prSet presAssocID="{B1EB74A4-9804-4936-98A5-AF3FD1DA6B1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053218C-BF3B-435F-B2E1-23AE48CFE2C0}" type="presOf" srcId="{3AA9358C-DCF7-4684-BDD5-BB949F8144B2}" destId="{F78D6D4D-BD5D-4424-A476-E79E0A409B25}" srcOrd="0" destOrd="3" presId="urn:microsoft.com/office/officeart/2005/8/layout/vList2"/>
    <dgm:cxn modelId="{F57CDC05-C99F-467E-B1A0-2F903F5CF05C}" type="presOf" srcId="{B04A3EB3-3CF2-413F-9448-26DE3BDD199E}" destId="{F78D6D4D-BD5D-4424-A476-E79E0A409B25}" srcOrd="0" destOrd="4" presId="urn:microsoft.com/office/officeart/2005/8/layout/vList2"/>
    <dgm:cxn modelId="{1D42388F-641C-4E57-9658-456360C31464}" srcId="{B1EB74A4-9804-4936-98A5-AF3FD1DA6B1D}" destId="{50281331-CB31-4682-AE26-020AF92DAC12}" srcOrd="2" destOrd="0" parTransId="{284B27D6-CB29-4599-BB0B-977073D4ED93}" sibTransId="{689E36E0-9E03-4873-B573-B630FF22D68C}"/>
    <dgm:cxn modelId="{13D8AD16-85C0-4546-A190-BD0AE43B4DDF}" srcId="{B1EB74A4-9804-4936-98A5-AF3FD1DA6B1D}" destId="{B04A3EB3-3CF2-413F-9448-26DE3BDD199E}" srcOrd="4" destOrd="0" parTransId="{FBD7E6A0-B008-4AFC-9F88-49659F5682BC}" sibTransId="{B8C84A60-CA77-4541-939D-54665BE36BD9}"/>
    <dgm:cxn modelId="{4F5A1692-BC93-46C1-85B6-E39FBEAD419A}" type="presOf" srcId="{0E35671E-988F-4F78-9191-F5F5DE9C03DB}" destId="{1E617DDA-BCE9-4F03-942D-66AAE16A921C}" srcOrd="0" destOrd="0" presId="urn:microsoft.com/office/officeart/2005/8/layout/vList2"/>
    <dgm:cxn modelId="{BFC4A626-00FD-4E8C-9DE2-36D5E362C535}" type="presOf" srcId="{43352270-9896-420B-970A-D6D7CA7B65B9}" destId="{F78D6D4D-BD5D-4424-A476-E79E0A409B25}" srcOrd="0" destOrd="0" presId="urn:microsoft.com/office/officeart/2005/8/layout/vList2"/>
    <dgm:cxn modelId="{8AF1D31C-86FB-426A-8042-08111603E7C5}" srcId="{B1EB74A4-9804-4936-98A5-AF3FD1DA6B1D}" destId="{43352270-9896-420B-970A-D6D7CA7B65B9}" srcOrd="0" destOrd="0" parTransId="{78B5A942-83BF-4B66-9151-872166CD4295}" sibTransId="{5AD8332E-5136-44E0-A007-0C7DF9551767}"/>
    <dgm:cxn modelId="{E4C4BF26-AC20-41C0-8C23-09D2ABF19E8D}" srcId="{B1EB74A4-9804-4936-98A5-AF3FD1DA6B1D}" destId="{3AA9358C-DCF7-4684-BDD5-BB949F8144B2}" srcOrd="3" destOrd="0" parTransId="{1B9196DE-1769-474B-BC7E-BC5674AB7FD6}" sibTransId="{56510983-9B5C-4E02-BA27-3DE569D22B2A}"/>
    <dgm:cxn modelId="{CD5F77AA-C58E-4CD2-8510-395DC28DD59F}" type="presOf" srcId="{50281331-CB31-4682-AE26-020AF92DAC12}" destId="{F78D6D4D-BD5D-4424-A476-E79E0A409B25}" srcOrd="0" destOrd="2" presId="urn:microsoft.com/office/officeart/2005/8/layout/vList2"/>
    <dgm:cxn modelId="{61BF8063-275E-4532-863E-C86A38622C57}" type="presOf" srcId="{B1EB74A4-9804-4936-98A5-AF3FD1DA6B1D}" destId="{07535CB9-2153-47BB-B6B5-3A89F9499BE8}" srcOrd="0" destOrd="0" presId="urn:microsoft.com/office/officeart/2005/8/layout/vList2"/>
    <dgm:cxn modelId="{8BE3FBDF-DEB0-4ED1-9F2D-8CFDDE46A2AA}" type="presOf" srcId="{56DE70DF-3FA9-4F9A-B053-0B0A6207C7C1}" destId="{F78D6D4D-BD5D-4424-A476-E79E0A409B25}" srcOrd="0" destOrd="1" presId="urn:microsoft.com/office/officeart/2005/8/layout/vList2"/>
    <dgm:cxn modelId="{C05518D7-4A59-4230-98DF-D78A01880F6A}" srcId="{0E35671E-988F-4F78-9191-F5F5DE9C03DB}" destId="{B1EB74A4-9804-4936-98A5-AF3FD1DA6B1D}" srcOrd="0" destOrd="0" parTransId="{B92C203F-BC95-408D-B612-84E5BAC92050}" sibTransId="{AB697263-F6E2-4DC2-84AE-B757DFE61094}"/>
    <dgm:cxn modelId="{77BD8058-E0DA-4487-811E-C6023E852436}" srcId="{B1EB74A4-9804-4936-98A5-AF3FD1DA6B1D}" destId="{56DE70DF-3FA9-4F9A-B053-0B0A6207C7C1}" srcOrd="1" destOrd="0" parTransId="{468DF739-6B85-42DB-BC90-FF20D1731788}" sibTransId="{5216096F-4B5F-41DF-BDCC-1F2B3E351803}"/>
    <dgm:cxn modelId="{CAE3E4DC-2E00-404D-A0E6-570E02B2FC8A}" type="presParOf" srcId="{1E617DDA-BCE9-4F03-942D-66AAE16A921C}" destId="{07535CB9-2153-47BB-B6B5-3A89F9499BE8}" srcOrd="0" destOrd="0" presId="urn:microsoft.com/office/officeart/2005/8/layout/vList2"/>
    <dgm:cxn modelId="{A491B1ED-B10D-43FF-AAE7-005EED820C54}" type="presParOf" srcId="{1E617DDA-BCE9-4F03-942D-66AAE16A921C}" destId="{F78D6D4D-BD5D-4424-A476-E79E0A409B2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35671E-988F-4F78-9191-F5F5DE9C03D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1EB74A4-9804-4936-98A5-AF3FD1DA6B1D}">
      <dgm:prSet phldrT="[Text]" custT="1"/>
      <dgm:spPr/>
      <dgm:t>
        <a:bodyPr/>
        <a:lstStyle/>
        <a:p>
          <a:r>
            <a:rPr lang="de-DE" sz="1600" b="1" dirty="0" smtClean="0"/>
            <a:t>Mongolei </a:t>
          </a:r>
        </a:p>
        <a:p>
          <a:r>
            <a:rPr lang="de-DE" sz="1600" b="1" dirty="0" smtClean="0"/>
            <a:t>= </a:t>
          </a:r>
          <a:r>
            <a:rPr lang="de-DE" sz="1600" b="1" dirty="0" smtClean="0"/>
            <a:t>eine </a:t>
          </a:r>
          <a:r>
            <a:rPr lang="de-DE" sz="1600" b="1" dirty="0" smtClean="0"/>
            <a:t>der am schnellsten wachsenden Volkswirtschaften der Welt</a:t>
          </a:r>
          <a:endParaRPr lang="de-DE" sz="1600" b="1" dirty="0"/>
        </a:p>
      </dgm:t>
    </dgm:pt>
    <dgm:pt modelId="{B92C203F-BC95-408D-B612-84E5BAC92050}" type="parTrans" cxnId="{C05518D7-4A59-4230-98DF-D78A01880F6A}">
      <dgm:prSet/>
      <dgm:spPr/>
      <dgm:t>
        <a:bodyPr/>
        <a:lstStyle/>
        <a:p>
          <a:endParaRPr lang="de-DE"/>
        </a:p>
      </dgm:t>
    </dgm:pt>
    <dgm:pt modelId="{AB697263-F6E2-4DC2-84AE-B757DFE61094}" type="sibTrans" cxnId="{C05518D7-4A59-4230-98DF-D78A01880F6A}">
      <dgm:prSet/>
      <dgm:spPr/>
      <dgm:t>
        <a:bodyPr/>
        <a:lstStyle/>
        <a:p>
          <a:endParaRPr lang="de-DE"/>
        </a:p>
      </dgm:t>
    </dgm:pt>
    <dgm:pt modelId="{50281331-CB31-4682-AE26-020AF92DAC12}">
      <dgm:prSet phldrT="[Text]" custT="1"/>
      <dgm:spPr/>
      <dgm:t>
        <a:bodyPr/>
        <a:lstStyle/>
        <a:p>
          <a:r>
            <a:rPr lang="de-DE" sz="1400" dirty="0" smtClean="0"/>
            <a:t> Wirtschaftsboom in 2011 mit einem Wachstum von bis zu 17,5 %</a:t>
          </a:r>
          <a:endParaRPr lang="de-DE" sz="1400" dirty="0"/>
        </a:p>
      </dgm:t>
    </dgm:pt>
    <dgm:pt modelId="{284B27D6-CB29-4599-BB0B-977073D4ED93}" type="parTrans" cxnId="{1D42388F-641C-4E57-9658-456360C31464}">
      <dgm:prSet/>
      <dgm:spPr/>
      <dgm:t>
        <a:bodyPr/>
        <a:lstStyle/>
        <a:p>
          <a:endParaRPr lang="de-DE"/>
        </a:p>
      </dgm:t>
    </dgm:pt>
    <dgm:pt modelId="{689E36E0-9E03-4873-B573-B630FF22D68C}" type="sibTrans" cxnId="{1D42388F-641C-4E57-9658-456360C31464}">
      <dgm:prSet/>
      <dgm:spPr/>
      <dgm:t>
        <a:bodyPr/>
        <a:lstStyle/>
        <a:p>
          <a:endParaRPr lang="de-DE"/>
        </a:p>
      </dgm:t>
    </dgm:pt>
    <dgm:pt modelId="{B04A3EB3-3CF2-413F-9448-26DE3BDD199E}">
      <dgm:prSet phldrT="[Text]" custT="1"/>
      <dgm:spPr/>
      <dgm:t>
        <a:bodyPr/>
        <a:lstStyle/>
        <a:p>
          <a:r>
            <a:rPr lang="de-DE" sz="1400" dirty="0" smtClean="0"/>
            <a:t> getragen von fast allen Wirtschaftssektoren</a:t>
          </a:r>
          <a:endParaRPr lang="de-DE" sz="1400" dirty="0"/>
        </a:p>
      </dgm:t>
    </dgm:pt>
    <dgm:pt modelId="{FBD7E6A0-B008-4AFC-9F88-49659F5682BC}" type="parTrans" cxnId="{13D8AD16-85C0-4546-A190-BD0AE43B4DDF}">
      <dgm:prSet/>
      <dgm:spPr/>
      <dgm:t>
        <a:bodyPr/>
        <a:lstStyle/>
        <a:p>
          <a:endParaRPr lang="de-DE"/>
        </a:p>
      </dgm:t>
    </dgm:pt>
    <dgm:pt modelId="{B8C84A60-CA77-4541-939D-54665BE36BD9}" type="sibTrans" cxnId="{13D8AD16-85C0-4546-A190-BD0AE43B4DDF}">
      <dgm:prSet/>
      <dgm:spPr/>
      <dgm:t>
        <a:bodyPr/>
        <a:lstStyle/>
        <a:p>
          <a:endParaRPr lang="de-DE"/>
        </a:p>
      </dgm:t>
    </dgm:pt>
    <dgm:pt modelId="{43352270-9896-420B-970A-D6D7CA7B65B9}">
      <dgm:prSet phldrT="[Text]"/>
      <dgm:spPr/>
      <dgm:t>
        <a:bodyPr/>
        <a:lstStyle/>
        <a:p>
          <a:endParaRPr lang="de-DE" sz="1300" dirty="0"/>
        </a:p>
      </dgm:t>
    </dgm:pt>
    <dgm:pt modelId="{78B5A942-83BF-4B66-9151-872166CD4295}" type="parTrans" cxnId="{8AF1D31C-86FB-426A-8042-08111603E7C5}">
      <dgm:prSet/>
      <dgm:spPr/>
      <dgm:t>
        <a:bodyPr/>
        <a:lstStyle/>
        <a:p>
          <a:endParaRPr lang="de-DE"/>
        </a:p>
      </dgm:t>
    </dgm:pt>
    <dgm:pt modelId="{5AD8332E-5136-44E0-A007-0C7DF9551767}" type="sibTrans" cxnId="{8AF1D31C-86FB-426A-8042-08111603E7C5}">
      <dgm:prSet/>
      <dgm:spPr/>
      <dgm:t>
        <a:bodyPr/>
        <a:lstStyle/>
        <a:p>
          <a:endParaRPr lang="de-DE"/>
        </a:p>
      </dgm:t>
    </dgm:pt>
    <dgm:pt modelId="{56DE70DF-3FA9-4F9A-B053-0B0A6207C7C1}">
      <dgm:prSet phldrT="[Text]" custT="1"/>
      <dgm:spPr/>
      <dgm:t>
        <a:bodyPr/>
        <a:lstStyle/>
        <a:p>
          <a:r>
            <a:rPr lang="de-DE" sz="1400" smtClean="0"/>
            <a:t> grundsätzlich starkes </a:t>
          </a:r>
          <a:r>
            <a:rPr lang="de-DE" sz="1400" dirty="0" smtClean="0"/>
            <a:t>Wachstum der mongolischen Wirtschaft</a:t>
          </a:r>
          <a:endParaRPr lang="de-DE" sz="1400" dirty="0"/>
        </a:p>
      </dgm:t>
    </dgm:pt>
    <dgm:pt modelId="{5216096F-4B5F-41DF-BDCC-1F2B3E351803}" type="sibTrans" cxnId="{77BD8058-E0DA-4487-811E-C6023E852436}">
      <dgm:prSet/>
      <dgm:spPr/>
      <dgm:t>
        <a:bodyPr/>
        <a:lstStyle/>
        <a:p>
          <a:endParaRPr lang="de-DE"/>
        </a:p>
      </dgm:t>
    </dgm:pt>
    <dgm:pt modelId="{468DF739-6B85-42DB-BC90-FF20D1731788}" type="parTrans" cxnId="{77BD8058-E0DA-4487-811E-C6023E852436}">
      <dgm:prSet/>
      <dgm:spPr/>
      <dgm:t>
        <a:bodyPr/>
        <a:lstStyle/>
        <a:p>
          <a:endParaRPr lang="de-DE"/>
        </a:p>
      </dgm:t>
    </dgm:pt>
    <dgm:pt modelId="{1E617DDA-BCE9-4F03-942D-66AAE16A921C}" type="pres">
      <dgm:prSet presAssocID="{0E35671E-988F-4F78-9191-F5F5DE9C03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7535CB9-2153-47BB-B6B5-3A89F9499BE8}" type="pres">
      <dgm:prSet presAssocID="{B1EB74A4-9804-4936-98A5-AF3FD1DA6B1D}" presName="parentText" presStyleLbl="node1" presStyleIdx="0" presStyleCnt="1" custScaleX="100000" custScaleY="76838" custLinFactNeighborX="103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78D6D4D-BD5D-4424-A476-E79E0A409B25}" type="pres">
      <dgm:prSet presAssocID="{B1EB74A4-9804-4936-98A5-AF3FD1DA6B1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9A81069-F5DE-4140-8E8F-247E2D364602}" type="presOf" srcId="{50281331-CB31-4682-AE26-020AF92DAC12}" destId="{F78D6D4D-BD5D-4424-A476-E79E0A409B25}" srcOrd="0" destOrd="2" presId="urn:microsoft.com/office/officeart/2005/8/layout/vList2"/>
    <dgm:cxn modelId="{1D42388F-641C-4E57-9658-456360C31464}" srcId="{B1EB74A4-9804-4936-98A5-AF3FD1DA6B1D}" destId="{50281331-CB31-4682-AE26-020AF92DAC12}" srcOrd="2" destOrd="0" parTransId="{284B27D6-CB29-4599-BB0B-977073D4ED93}" sibTransId="{689E36E0-9E03-4873-B573-B630FF22D68C}"/>
    <dgm:cxn modelId="{13D8AD16-85C0-4546-A190-BD0AE43B4DDF}" srcId="{B1EB74A4-9804-4936-98A5-AF3FD1DA6B1D}" destId="{B04A3EB3-3CF2-413F-9448-26DE3BDD199E}" srcOrd="3" destOrd="0" parTransId="{FBD7E6A0-B008-4AFC-9F88-49659F5682BC}" sibTransId="{B8C84A60-CA77-4541-939D-54665BE36BD9}"/>
    <dgm:cxn modelId="{85C808FD-80C8-4FEA-B77F-BE6D91762062}" type="presOf" srcId="{B1EB74A4-9804-4936-98A5-AF3FD1DA6B1D}" destId="{07535CB9-2153-47BB-B6B5-3A89F9499BE8}" srcOrd="0" destOrd="0" presId="urn:microsoft.com/office/officeart/2005/8/layout/vList2"/>
    <dgm:cxn modelId="{8AF1D31C-86FB-426A-8042-08111603E7C5}" srcId="{B1EB74A4-9804-4936-98A5-AF3FD1DA6B1D}" destId="{43352270-9896-420B-970A-D6D7CA7B65B9}" srcOrd="0" destOrd="0" parTransId="{78B5A942-83BF-4B66-9151-872166CD4295}" sibTransId="{5AD8332E-5136-44E0-A007-0C7DF9551767}"/>
    <dgm:cxn modelId="{4E647C8E-190C-476E-8D2B-F5ED308DFFCB}" type="presOf" srcId="{0E35671E-988F-4F78-9191-F5F5DE9C03DB}" destId="{1E617DDA-BCE9-4F03-942D-66AAE16A921C}" srcOrd="0" destOrd="0" presId="urn:microsoft.com/office/officeart/2005/8/layout/vList2"/>
    <dgm:cxn modelId="{42F2D457-EB82-4180-B82A-2E7DD614791D}" type="presOf" srcId="{B04A3EB3-3CF2-413F-9448-26DE3BDD199E}" destId="{F78D6D4D-BD5D-4424-A476-E79E0A409B25}" srcOrd="0" destOrd="3" presId="urn:microsoft.com/office/officeart/2005/8/layout/vList2"/>
    <dgm:cxn modelId="{0D164EB2-C2B7-4CBE-B02C-7B8D1BB6C7B6}" type="presOf" srcId="{43352270-9896-420B-970A-D6D7CA7B65B9}" destId="{F78D6D4D-BD5D-4424-A476-E79E0A409B25}" srcOrd="0" destOrd="0" presId="urn:microsoft.com/office/officeart/2005/8/layout/vList2"/>
    <dgm:cxn modelId="{E6A38E78-7E8B-4D0B-9F3C-8679C96F1F59}" type="presOf" srcId="{56DE70DF-3FA9-4F9A-B053-0B0A6207C7C1}" destId="{F78D6D4D-BD5D-4424-A476-E79E0A409B25}" srcOrd="0" destOrd="1" presId="urn:microsoft.com/office/officeart/2005/8/layout/vList2"/>
    <dgm:cxn modelId="{C05518D7-4A59-4230-98DF-D78A01880F6A}" srcId="{0E35671E-988F-4F78-9191-F5F5DE9C03DB}" destId="{B1EB74A4-9804-4936-98A5-AF3FD1DA6B1D}" srcOrd="0" destOrd="0" parTransId="{B92C203F-BC95-408D-B612-84E5BAC92050}" sibTransId="{AB697263-F6E2-4DC2-84AE-B757DFE61094}"/>
    <dgm:cxn modelId="{77BD8058-E0DA-4487-811E-C6023E852436}" srcId="{B1EB74A4-9804-4936-98A5-AF3FD1DA6B1D}" destId="{56DE70DF-3FA9-4F9A-B053-0B0A6207C7C1}" srcOrd="1" destOrd="0" parTransId="{468DF739-6B85-42DB-BC90-FF20D1731788}" sibTransId="{5216096F-4B5F-41DF-BDCC-1F2B3E351803}"/>
    <dgm:cxn modelId="{67724577-2C77-47E1-87F5-EAC263208623}" type="presParOf" srcId="{1E617DDA-BCE9-4F03-942D-66AAE16A921C}" destId="{07535CB9-2153-47BB-B6B5-3A89F9499BE8}" srcOrd="0" destOrd="0" presId="urn:microsoft.com/office/officeart/2005/8/layout/vList2"/>
    <dgm:cxn modelId="{0935BAE8-CCAB-4414-AEE9-984B79B70007}" type="presParOf" srcId="{1E617DDA-BCE9-4F03-942D-66AAE16A921C}" destId="{F78D6D4D-BD5D-4424-A476-E79E0A409B2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35671E-988F-4F78-9191-F5F5DE9C03D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1EB74A4-9804-4936-98A5-AF3FD1DA6B1D}">
      <dgm:prSet phldrT="[Text]" custT="1"/>
      <dgm:spPr/>
      <dgm:t>
        <a:bodyPr/>
        <a:lstStyle/>
        <a:p>
          <a:r>
            <a:rPr lang="de-DE" sz="1400" b="1" dirty="0" smtClean="0"/>
            <a:t>Ulan Bator </a:t>
          </a:r>
        </a:p>
        <a:p>
          <a:r>
            <a:rPr lang="de-DE" sz="1400" b="1" dirty="0" smtClean="0"/>
            <a:t>= Asiens Hotspot in Sachen Immobilienentwicklung</a:t>
          </a:r>
          <a:endParaRPr lang="de-DE" sz="1400" b="1" dirty="0"/>
        </a:p>
      </dgm:t>
    </dgm:pt>
    <dgm:pt modelId="{B92C203F-BC95-408D-B612-84E5BAC92050}" type="parTrans" cxnId="{C05518D7-4A59-4230-98DF-D78A01880F6A}">
      <dgm:prSet/>
      <dgm:spPr/>
      <dgm:t>
        <a:bodyPr/>
        <a:lstStyle/>
        <a:p>
          <a:endParaRPr lang="de-DE"/>
        </a:p>
      </dgm:t>
    </dgm:pt>
    <dgm:pt modelId="{AB697263-F6E2-4DC2-84AE-B757DFE61094}" type="sibTrans" cxnId="{C05518D7-4A59-4230-98DF-D78A01880F6A}">
      <dgm:prSet/>
      <dgm:spPr/>
      <dgm:t>
        <a:bodyPr/>
        <a:lstStyle/>
        <a:p>
          <a:endParaRPr lang="de-DE"/>
        </a:p>
      </dgm:t>
    </dgm:pt>
    <dgm:pt modelId="{56DE70DF-3FA9-4F9A-B053-0B0A6207C7C1}">
      <dgm:prSet phldrT="[Text]" custT="1"/>
      <dgm:spPr/>
      <dgm:t>
        <a:bodyPr/>
        <a:lstStyle/>
        <a:p>
          <a:r>
            <a:rPr lang="de-DE" sz="1100" dirty="0" smtClean="0"/>
            <a:t>  </a:t>
          </a:r>
          <a:r>
            <a:rPr lang="de-DE" sz="1300" dirty="0" smtClean="0"/>
            <a:t>moderne, gläserne Hochhäuser</a:t>
          </a:r>
          <a:endParaRPr lang="de-DE" sz="1300" dirty="0"/>
        </a:p>
      </dgm:t>
    </dgm:pt>
    <dgm:pt modelId="{468DF739-6B85-42DB-BC90-FF20D1731788}" type="parTrans" cxnId="{77BD8058-E0DA-4487-811E-C6023E852436}">
      <dgm:prSet/>
      <dgm:spPr/>
      <dgm:t>
        <a:bodyPr/>
        <a:lstStyle/>
        <a:p>
          <a:endParaRPr lang="de-DE"/>
        </a:p>
      </dgm:t>
    </dgm:pt>
    <dgm:pt modelId="{5216096F-4B5F-41DF-BDCC-1F2B3E351803}" type="sibTrans" cxnId="{77BD8058-E0DA-4487-811E-C6023E852436}">
      <dgm:prSet/>
      <dgm:spPr/>
      <dgm:t>
        <a:bodyPr/>
        <a:lstStyle/>
        <a:p>
          <a:endParaRPr lang="de-DE"/>
        </a:p>
      </dgm:t>
    </dgm:pt>
    <dgm:pt modelId="{50281331-CB31-4682-AE26-020AF92DAC12}">
      <dgm:prSet phldrT="[Text]" custT="1"/>
      <dgm:spPr/>
      <dgm:t>
        <a:bodyPr/>
        <a:lstStyle/>
        <a:p>
          <a:r>
            <a:rPr lang="de-DE" sz="1300" dirty="0" smtClean="0"/>
            <a:t> große Shoppingcenter</a:t>
          </a:r>
          <a:endParaRPr lang="de-DE" sz="1300" dirty="0"/>
        </a:p>
      </dgm:t>
    </dgm:pt>
    <dgm:pt modelId="{284B27D6-CB29-4599-BB0B-977073D4ED93}" type="parTrans" cxnId="{1D42388F-641C-4E57-9658-456360C31464}">
      <dgm:prSet/>
      <dgm:spPr/>
      <dgm:t>
        <a:bodyPr/>
        <a:lstStyle/>
        <a:p>
          <a:endParaRPr lang="de-DE"/>
        </a:p>
      </dgm:t>
    </dgm:pt>
    <dgm:pt modelId="{689E36E0-9E03-4873-B573-B630FF22D68C}" type="sibTrans" cxnId="{1D42388F-641C-4E57-9658-456360C31464}">
      <dgm:prSet/>
      <dgm:spPr/>
      <dgm:t>
        <a:bodyPr/>
        <a:lstStyle/>
        <a:p>
          <a:endParaRPr lang="de-DE"/>
        </a:p>
      </dgm:t>
    </dgm:pt>
    <dgm:pt modelId="{3AA9358C-DCF7-4684-BDD5-BB949F8144B2}">
      <dgm:prSet phldrT="[Text]" custT="1"/>
      <dgm:spPr/>
      <dgm:t>
        <a:bodyPr/>
        <a:lstStyle/>
        <a:p>
          <a:r>
            <a:rPr lang="de-DE" sz="1300" dirty="0" smtClean="0"/>
            <a:t> luxuriöse Villen und Wohnhäuser</a:t>
          </a:r>
          <a:endParaRPr lang="de-DE" sz="1300" dirty="0"/>
        </a:p>
      </dgm:t>
    </dgm:pt>
    <dgm:pt modelId="{1B9196DE-1769-474B-BC7E-BC5674AB7FD6}" type="parTrans" cxnId="{E4C4BF26-AC20-41C0-8C23-09D2ABF19E8D}">
      <dgm:prSet/>
      <dgm:spPr/>
      <dgm:t>
        <a:bodyPr/>
        <a:lstStyle/>
        <a:p>
          <a:endParaRPr lang="de-DE"/>
        </a:p>
      </dgm:t>
    </dgm:pt>
    <dgm:pt modelId="{56510983-9B5C-4E02-BA27-3DE569D22B2A}" type="sibTrans" cxnId="{E4C4BF26-AC20-41C0-8C23-09D2ABF19E8D}">
      <dgm:prSet/>
      <dgm:spPr/>
      <dgm:t>
        <a:bodyPr/>
        <a:lstStyle/>
        <a:p>
          <a:endParaRPr lang="de-DE"/>
        </a:p>
      </dgm:t>
    </dgm:pt>
    <dgm:pt modelId="{B04A3EB3-3CF2-413F-9448-26DE3BDD199E}">
      <dgm:prSet phldrT="[Text]" custT="1"/>
      <dgm:spPr/>
      <dgm:t>
        <a:bodyPr/>
        <a:lstStyle/>
        <a:p>
          <a:r>
            <a:rPr lang="de-DE" sz="1300" dirty="0" smtClean="0"/>
            <a:t> Designerläden</a:t>
          </a:r>
          <a:endParaRPr lang="de-DE" sz="1300" dirty="0"/>
        </a:p>
      </dgm:t>
    </dgm:pt>
    <dgm:pt modelId="{FBD7E6A0-B008-4AFC-9F88-49659F5682BC}" type="parTrans" cxnId="{13D8AD16-85C0-4546-A190-BD0AE43B4DDF}">
      <dgm:prSet/>
      <dgm:spPr/>
      <dgm:t>
        <a:bodyPr/>
        <a:lstStyle/>
        <a:p>
          <a:endParaRPr lang="de-DE"/>
        </a:p>
      </dgm:t>
    </dgm:pt>
    <dgm:pt modelId="{B8C84A60-CA77-4541-939D-54665BE36BD9}" type="sibTrans" cxnId="{13D8AD16-85C0-4546-A190-BD0AE43B4DDF}">
      <dgm:prSet/>
      <dgm:spPr/>
      <dgm:t>
        <a:bodyPr/>
        <a:lstStyle/>
        <a:p>
          <a:endParaRPr lang="de-DE"/>
        </a:p>
      </dgm:t>
    </dgm:pt>
    <dgm:pt modelId="{43352270-9896-420B-970A-D6D7CA7B65B9}">
      <dgm:prSet phldrT="[Text]"/>
      <dgm:spPr/>
      <dgm:t>
        <a:bodyPr/>
        <a:lstStyle/>
        <a:p>
          <a:endParaRPr lang="de-DE" sz="1100" dirty="0"/>
        </a:p>
      </dgm:t>
    </dgm:pt>
    <dgm:pt modelId="{78B5A942-83BF-4B66-9151-872166CD4295}" type="parTrans" cxnId="{8AF1D31C-86FB-426A-8042-08111603E7C5}">
      <dgm:prSet/>
      <dgm:spPr/>
      <dgm:t>
        <a:bodyPr/>
        <a:lstStyle/>
        <a:p>
          <a:endParaRPr lang="de-DE"/>
        </a:p>
      </dgm:t>
    </dgm:pt>
    <dgm:pt modelId="{5AD8332E-5136-44E0-A007-0C7DF9551767}" type="sibTrans" cxnId="{8AF1D31C-86FB-426A-8042-08111603E7C5}">
      <dgm:prSet/>
      <dgm:spPr/>
      <dgm:t>
        <a:bodyPr/>
        <a:lstStyle/>
        <a:p>
          <a:endParaRPr lang="de-DE"/>
        </a:p>
      </dgm:t>
    </dgm:pt>
    <dgm:pt modelId="{1E617DDA-BCE9-4F03-942D-66AAE16A921C}" type="pres">
      <dgm:prSet presAssocID="{0E35671E-988F-4F78-9191-F5F5DE9C03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7535CB9-2153-47BB-B6B5-3A89F9499BE8}" type="pres">
      <dgm:prSet presAssocID="{B1EB74A4-9804-4936-98A5-AF3FD1DA6B1D}" presName="parentText" presStyleLbl="node1" presStyleIdx="0" presStyleCnt="1" custScaleX="100000" custScaleY="4726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78D6D4D-BD5D-4424-A476-E79E0A409B25}" type="pres">
      <dgm:prSet presAssocID="{B1EB74A4-9804-4936-98A5-AF3FD1DA6B1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3D8AD16-85C0-4546-A190-BD0AE43B4DDF}" srcId="{B1EB74A4-9804-4936-98A5-AF3FD1DA6B1D}" destId="{B04A3EB3-3CF2-413F-9448-26DE3BDD199E}" srcOrd="4" destOrd="0" parTransId="{FBD7E6A0-B008-4AFC-9F88-49659F5682BC}" sibTransId="{B8C84A60-CA77-4541-939D-54665BE36BD9}"/>
    <dgm:cxn modelId="{C05518D7-4A59-4230-98DF-D78A01880F6A}" srcId="{0E35671E-988F-4F78-9191-F5F5DE9C03DB}" destId="{B1EB74A4-9804-4936-98A5-AF3FD1DA6B1D}" srcOrd="0" destOrd="0" parTransId="{B92C203F-BC95-408D-B612-84E5BAC92050}" sibTransId="{AB697263-F6E2-4DC2-84AE-B757DFE61094}"/>
    <dgm:cxn modelId="{AE1D5E3A-CE81-4948-8032-FF6898C49EB6}" type="presOf" srcId="{B04A3EB3-3CF2-413F-9448-26DE3BDD199E}" destId="{F78D6D4D-BD5D-4424-A476-E79E0A409B25}" srcOrd="0" destOrd="4" presId="urn:microsoft.com/office/officeart/2005/8/layout/vList2"/>
    <dgm:cxn modelId="{A6CB2C90-086A-407A-B6BC-99CB3B86D662}" type="presOf" srcId="{0E35671E-988F-4F78-9191-F5F5DE9C03DB}" destId="{1E617DDA-BCE9-4F03-942D-66AAE16A921C}" srcOrd="0" destOrd="0" presId="urn:microsoft.com/office/officeart/2005/8/layout/vList2"/>
    <dgm:cxn modelId="{1D42388F-641C-4E57-9658-456360C31464}" srcId="{B1EB74A4-9804-4936-98A5-AF3FD1DA6B1D}" destId="{50281331-CB31-4682-AE26-020AF92DAC12}" srcOrd="2" destOrd="0" parTransId="{284B27D6-CB29-4599-BB0B-977073D4ED93}" sibTransId="{689E36E0-9E03-4873-B573-B630FF22D68C}"/>
    <dgm:cxn modelId="{CB2AEE14-4EDA-4E4A-887C-B1F922D2A8FE}" type="presOf" srcId="{B1EB74A4-9804-4936-98A5-AF3FD1DA6B1D}" destId="{07535CB9-2153-47BB-B6B5-3A89F9499BE8}" srcOrd="0" destOrd="0" presId="urn:microsoft.com/office/officeart/2005/8/layout/vList2"/>
    <dgm:cxn modelId="{77BD8058-E0DA-4487-811E-C6023E852436}" srcId="{B1EB74A4-9804-4936-98A5-AF3FD1DA6B1D}" destId="{56DE70DF-3FA9-4F9A-B053-0B0A6207C7C1}" srcOrd="1" destOrd="0" parTransId="{468DF739-6B85-42DB-BC90-FF20D1731788}" sibTransId="{5216096F-4B5F-41DF-BDCC-1F2B3E351803}"/>
    <dgm:cxn modelId="{8AF1D31C-86FB-426A-8042-08111603E7C5}" srcId="{B1EB74A4-9804-4936-98A5-AF3FD1DA6B1D}" destId="{43352270-9896-420B-970A-D6D7CA7B65B9}" srcOrd="0" destOrd="0" parTransId="{78B5A942-83BF-4B66-9151-872166CD4295}" sibTransId="{5AD8332E-5136-44E0-A007-0C7DF9551767}"/>
    <dgm:cxn modelId="{89566277-F3E8-47E3-851D-F07086C60139}" type="presOf" srcId="{3AA9358C-DCF7-4684-BDD5-BB949F8144B2}" destId="{F78D6D4D-BD5D-4424-A476-E79E0A409B25}" srcOrd="0" destOrd="3" presId="urn:microsoft.com/office/officeart/2005/8/layout/vList2"/>
    <dgm:cxn modelId="{8896D886-05CE-4668-9976-6B46E6289ED9}" type="presOf" srcId="{43352270-9896-420B-970A-D6D7CA7B65B9}" destId="{F78D6D4D-BD5D-4424-A476-E79E0A409B25}" srcOrd="0" destOrd="0" presId="urn:microsoft.com/office/officeart/2005/8/layout/vList2"/>
    <dgm:cxn modelId="{5FCE1EF4-908D-4459-9901-60D091AC1822}" type="presOf" srcId="{50281331-CB31-4682-AE26-020AF92DAC12}" destId="{F78D6D4D-BD5D-4424-A476-E79E0A409B25}" srcOrd="0" destOrd="2" presId="urn:microsoft.com/office/officeart/2005/8/layout/vList2"/>
    <dgm:cxn modelId="{E4C4BF26-AC20-41C0-8C23-09D2ABF19E8D}" srcId="{B1EB74A4-9804-4936-98A5-AF3FD1DA6B1D}" destId="{3AA9358C-DCF7-4684-BDD5-BB949F8144B2}" srcOrd="3" destOrd="0" parTransId="{1B9196DE-1769-474B-BC7E-BC5674AB7FD6}" sibTransId="{56510983-9B5C-4E02-BA27-3DE569D22B2A}"/>
    <dgm:cxn modelId="{18BFADF4-1161-40AB-8126-3DC3166409E6}" type="presOf" srcId="{56DE70DF-3FA9-4F9A-B053-0B0A6207C7C1}" destId="{F78D6D4D-BD5D-4424-A476-E79E0A409B25}" srcOrd="0" destOrd="1" presId="urn:microsoft.com/office/officeart/2005/8/layout/vList2"/>
    <dgm:cxn modelId="{CAB45B4D-FA3C-45A4-B090-D4AE2A0A9A88}" type="presParOf" srcId="{1E617DDA-BCE9-4F03-942D-66AAE16A921C}" destId="{07535CB9-2153-47BB-B6B5-3A89F9499BE8}" srcOrd="0" destOrd="0" presId="urn:microsoft.com/office/officeart/2005/8/layout/vList2"/>
    <dgm:cxn modelId="{EDF2A507-83F2-45A2-97AA-60937D2CC023}" type="presParOf" srcId="{1E617DDA-BCE9-4F03-942D-66AAE16A921C}" destId="{F78D6D4D-BD5D-4424-A476-E79E0A409B2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35671E-988F-4F78-9191-F5F5DE9C03D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DE70DF-3FA9-4F9A-B053-0B0A6207C7C1}">
      <dgm:prSet phldrT="[Text]" custT="1"/>
      <dgm:spPr/>
      <dgm:t>
        <a:bodyPr/>
        <a:lstStyle/>
        <a:p>
          <a:r>
            <a:rPr lang="de-DE" sz="1400" dirty="0" smtClean="0"/>
            <a:t> </a:t>
          </a:r>
          <a:r>
            <a:rPr lang="de-DE" sz="1600" b="1" dirty="0" smtClean="0"/>
            <a:t>angewiesen auf ausländisches </a:t>
          </a:r>
          <a:r>
            <a:rPr lang="de-DE" sz="1600" b="1" dirty="0" err="1" smtClean="0"/>
            <a:t>Know-How</a:t>
          </a:r>
          <a:r>
            <a:rPr lang="de-DE" sz="1600" b="1" dirty="0" smtClean="0"/>
            <a:t> und Investitionen</a:t>
          </a:r>
          <a:endParaRPr lang="de-DE" sz="1600" b="1" dirty="0"/>
        </a:p>
      </dgm:t>
    </dgm:pt>
    <dgm:pt modelId="{5216096F-4B5F-41DF-BDCC-1F2B3E351803}" type="sibTrans" cxnId="{77BD8058-E0DA-4487-811E-C6023E852436}">
      <dgm:prSet/>
      <dgm:spPr/>
      <dgm:t>
        <a:bodyPr/>
        <a:lstStyle/>
        <a:p>
          <a:endParaRPr lang="de-DE"/>
        </a:p>
      </dgm:t>
    </dgm:pt>
    <dgm:pt modelId="{468DF739-6B85-42DB-BC90-FF20D1731788}" type="parTrans" cxnId="{77BD8058-E0DA-4487-811E-C6023E852436}">
      <dgm:prSet/>
      <dgm:spPr/>
      <dgm:t>
        <a:bodyPr/>
        <a:lstStyle/>
        <a:p>
          <a:endParaRPr lang="de-DE"/>
        </a:p>
      </dgm:t>
    </dgm:pt>
    <dgm:pt modelId="{2E3E87A4-EB8F-4BDC-940E-1906EAD5F41A}">
      <dgm:prSet phldrT="[Text]" custT="1"/>
      <dgm:spPr/>
      <dgm:t>
        <a:bodyPr/>
        <a:lstStyle/>
        <a:p>
          <a:r>
            <a:rPr lang="de-DE" sz="1300" smtClean="0"/>
            <a:t>Verschärfung der Investitionsgesetze</a:t>
          </a:r>
          <a:endParaRPr lang="de-DE" sz="1300" b="1" dirty="0" smtClean="0"/>
        </a:p>
      </dgm:t>
    </dgm:pt>
    <dgm:pt modelId="{018A908B-E621-4027-B2DE-EDE1749A5DFE}" type="parTrans" cxnId="{2E2CA111-4F03-4331-A848-9A9BA01674C7}">
      <dgm:prSet/>
      <dgm:spPr/>
      <dgm:t>
        <a:bodyPr/>
        <a:lstStyle/>
        <a:p>
          <a:endParaRPr lang="de-DE"/>
        </a:p>
      </dgm:t>
    </dgm:pt>
    <dgm:pt modelId="{E65835A8-B3A3-49A7-8C55-33634B2EC6AD}" type="sibTrans" cxnId="{2E2CA111-4F03-4331-A848-9A9BA01674C7}">
      <dgm:prSet/>
      <dgm:spPr/>
      <dgm:t>
        <a:bodyPr/>
        <a:lstStyle/>
        <a:p>
          <a:endParaRPr lang="de-DE"/>
        </a:p>
      </dgm:t>
    </dgm:pt>
    <dgm:pt modelId="{4D2A38A1-7B1A-4F39-8052-B95E9617940E}">
      <dgm:prSet phldrT="[Text]" custT="1"/>
      <dgm:spPr/>
      <dgm:t>
        <a:bodyPr/>
        <a:lstStyle/>
        <a:p>
          <a:r>
            <a:rPr lang="de-DE" sz="1600" b="1" dirty="0" smtClean="0"/>
            <a:t>2012: Rückgang der Investitionen um 60 %</a:t>
          </a:r>
        </a:p>
      </dgm:t>
    </dgm:pt>
    <dgm:pt modelId="{42ED5CA8-4334-4F6B-A5F9-75921BFA46E9}" type="parTrans" cxnId="{941C674B-E0EA-446C-AC52-E8CB1BAE3D65}">
      <dgm:prSet/>
      <dgm:spPr/>
      <dgm:t>
        <a:bodyPr/>
        <a:lstStyle/>
        <a:p>
          <a:endParaRPr lang="de-DE"/>
        </a:p>
      </dgm:t>
    </dgm:pt>
    <dgm:pt modelId="{DC644C05-C72A-4586-AC20-E568202F0F3D}" type="sibTrans" cxnId="{941C674B-E0EA-446C-AC52-E8CB1BAE3D65}">
      <dgm:prSet/>
      <dgm:spPr/>
      <dgm:t>
        <a:bodyPr/>
        <a:lstStyle/>
        <a:p>
          <a:endParaRPr lang="de-DE"/>
        </a:p>
      </dgm:t>
    </dgm:pt>
    <dgm:pt modelId="{D9262206-790F-4A94-8534-108A14C0CCFD}">
      <dgm:prSet phldrT="[Text]" custT="1"/>
      <dgm:spPr/>
      <dgm:t>
        <a:bodyPr/>
        <a:lstStyle/>
        <a:p>
          <a:r>
            <a:rPr lang="de-DE" sz="1600" b="1" dirty="0" smtClean="0"/>
            <a:t>wirtschaftliche Entwicklung noch am Anfang</a:t>
          </a:r>
        </a:p>
      </dgm:t>
    </dgm:pt>
    <dgm:pt modelId="{39FA0ED8-FC4F-45BB-BFA9-FA7AF756CB02}" type="parTrans" cxnId="{48A5D1C0-405D-4B50-AEDE-1F69806038AD}">
      <dgm:prSet/>
      <dgm:spPr/>
      <dgm:t>
        <a:bodyPr/>
        <a:lstStyle/>
        <a:p>
          <a:endParaRPr lang="de-DE"/>
        </a:p>
      </dgm:t>
    </dgm:pt>
    <dgm:pt modelId="{7DED9AA8-F57C-4706-BD4A-9C5D0E1EA7C6}" type="sibTrans" cxnId="{48A5D1C0-405D-4B50-AEDE-1F69806038AD}">
      <dgm:prSet/>
      <dgm:spPr/>
      <dgm:t>
        <a:bodyPr/>
        <a:lstStyle/>
        <a:p>
          <a:endParaRPr lang="de-DE"/>
        </a:p>
      </dgm:t>
    </dgm:pt>
    <dgm:pt modelId="{640F6DC8-8920-493C-89AE-58F490FEE5F1}">
      <dgm:prSet phldrT="[Text]" custT="1"/>
      <dgm:spPr/>
      <dgm:t>
        <a:bodyPr/>
        <a:lstStyle/>
        <a:p>
          <a:r>
            <a:rPr lang="de-DE" sz="1600" b="1" dirty="0" smtClean="0"/>
            <a:t>Bedarf in fast allen Wirtschaftsbereichen</a:t>
          </a:r>
          <a:endParaRPr lang="de-DE" sz="1600" b="1" dirty="0"/>
        </a:p>
      </dgm:t>
    </dgm:pt>
    <dgm:pt modelId="{89358A63-ED82-4C7C-8B60-137FC3EEB7C6}" type="parTrans" cxnId="{E67F5ADD-29C8-45ED-8514-85158BF83A96}">
      <dgm:prSet/>
      <dgm:spPr/>
      <dgm:t>
        <a:bodyPr/>
        <a:lstStyle/>
        <a:p>
          <a:endParaRPr lang="de-DE"/>
        </a:p>
      </dgm:t>
    </dgm:pt>
    <dgm:pt modelId="{C3FEAA7B-C16E-4831-BF0F-FB6CB340A7FA}" type="sibTrans" cxnId="{E67F5ADD-29C8-45ED-8514-85158BF83A96}">
      <dgm:prSet/>
      <dgm:spPr/>
      <dgm:t>
        <a:bodyPr/>
        <a:lstStyle/>
        <a:p>
          <a:endParaRPr lang="de-DE"/>
        </a:p>
      </dgm:t>
    </dgm:pt>
    <dgm:pt modelId="{87A0FFBE-C770-46C2-ABA4-D655A13BD346}">
      <dgm:prSet phldrT="[Text]" custT="1"/>
      <dgm:spPr/>
      <dgm:t>
        <a:bodyPr/>
        <a:lstStyle/>
        <a:p>
          <a:r>
            <a:rPr lang="de-DE" sz="1300" dirty="0" smtClean="0"/>
            <a:t>Streit um Gold-/Kupfermine „</a:t>
          </a:r>
          <a:r>
            <a:rPr lang="de-DE" sz="1300" dirty="0" err="1" smtClean="0"/>
            <a:t>Oyu</a:t>
          </a:r>
          <a:r>
            <a:rPr lang="de-DE" sz="1300" dirty="0" smtClean="0"/>
            <a:t> </a:t>
          </a:r>
          <a:r>
            <a:rPr lang="de-DE" sz="1300" dirty="0" err="1" smtClean="0"/>
            <a:t>Tolgoi</a:t>
          </a:r>
          <a:r>
            <a:rPr lang="de-DE" sz="1300" dirty="0" smtClean="0"/>
            <a:t>“ zwischen der Mongolischen  Regierung und dem Investor Rio </a:t>
          </a:r>
          <a:r>
            <a:rPr lang="de-DE" sz="1300" dirty="0" err="1" smtClean="0"/>
            <a:t>Tinto</a:t>
          </a:r>
          <a:endParaRPr lang="de-DE" sz="1300" b="1" dirty="0" smtClean="0"/>
        </a:p>
      </dgm:t>
    </dgm:pt>
    <dgm:pt modelId="{95FC5F80-25DC-4B6F-8E80-A6CA69C78455}" type="sibTrans" cxnId="{8B6C6F5F-FAA9-45F0-8C72-5A323338218E}">
      <dgm:prSet/>
      <dgm:spPr/>
      <dgm:t>
        <a:bodyPr/>
        <a:lstStyle/>
        <a:p>
          <a:endParaRPr lang="de-DE"/>
        </a:p>
      </dgm:t>
    </dgm:pt>
    <dgm:pt modelId="{D190B116-679E-4018-B556-4734C61EBAFB}" type="parTrans" cxnId="{8B6C6F5F-FAA9-45F0-8C72-5A323338218E}">
      <dgm:prSet/>
      <dgm:spPr/>
      <dgm:t>
        <a:bodyPr/>
        <a:lstStyle/>
        <a:p>
          <a:endParaRPr lang="de-DE"/>
        </a:p>
      </dgm:t>
    </dgm:pt>
    <dgm:pt modelId="{1E617DDA-BCE9-4F03-942D-66AAE16A921C}" type="pres">
      <dgm:prSet presAssocID="{0E35671E-988F-4F78-9191-F5F5DE9C03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F4CB7C5-1D30-404D-9515-3FA8A7CE87FC}" type="pres">
      <dgm:prSet presAssocID="{4D2A38A1-7B1A-4F39-8052-B95E9617940E}" presName="parentText" presStyleLbl="node1" presStyleIdx="0" presStyleCnt="4" custScaleX="100000" custScaleY="76838" custLinFactNeighborX="103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4366A4-FEF1-4897-BCA3-61D06F786184}" type="pres">
      <dgm:prSet presAssocID="{4D2A38A1-7B1A-4F39-8052-B95E9617940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83D4EC-AB38-4AC1-8BAD-D201C3E5719F}" type="pres">
      <dgm:prSet presAssocID="{D9262206-790F-4A94-8534-108A14C0CCF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F9698B2-9B08-4524-BCEA-614F8E6D43D2}" type="pres">
      <dgm:prSet presAssocID="{7DED9AA8-F57C-4706-BD4A-9C5D0E1EA7C6}" presName="spacer" presStyleCnt="0"/>
      <dgm:spPr/>
    </dgm:pt>
    <dgm:pt modelId="{A00F5FD8-E67F-483E-85F3-04CB98BE29A0}" type="pres">
      <dgm:prSet presAssocID="{56DE70DF-3FA9-4F9A-B053-0B0A6207C7C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80DB969-6837-4F74-9066-9A831DF9F371}" type="pres">
      <dgm:prSet presAssocID="{5216096F-4B5F-41DF-BDCC-1F2B3E351803}" presName="spacer" presStyleCnt="0"/>
      <dgm:spPr/>
    </dgm:pt>
    <dgm:pt modelId="{1A5971BD-0135-4E0B-9D2F-5828DF6A2E03}" type="pres">
      <dgm:prSet presAssocID="{640F6DC8-8920-493C-89AE-58F490FEE5F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941C674B-E0EA-446C-AC52-E8CB1BAE3D65}" srcId="{0E35671E-988F-4F78-9191-F5F5DE9C03DB}" destId="{4D2A38A1-7B1A-4F39-8052-B95E9617940E}" srcOrd="0" destOrd="0" parTransId="{42ED5CA8-4334-4F6B-A5F9-75921BFA46E9}" sibTransId="{DC644C05-C72A-4586-AC20-E568202F0F3D}"/>
    <dgm:cxn modelId="{F801E5CF-2967-4076-8F4A-44A33291FB1A}" type="presOf" srcId="{87A0FFBE-C770-46C2-ABA4-D655A13BD346}" destId="{BA4366A4-FEF1-4897-BCA3-61D06F786184}" srcOrd="0" destOrd="1" presId="urn:microsoft.com/office/officeart/2005/8/layout/vList2"/>
    <dgm:cxn modelId="{D45EC1D0-33DA-4FF1-8C90-00798696C95F}" type="presOf" srcId="{D9262206-790F-4A94-8534-108A14C0CCFD}" destId="{4783D4EC-AB38-4AC1-8BAD-D201C3E5719F}" srcOrd="0" destOrd="0" presId="urn:microsoft.com/office/officeart/2005/8/layout/vList2"/>
    <dgm:cxn modelId="{8B6C6F5F-FAA9-45F0-8C72-5A323338218E}" srcId="{4D2A38A1-7B1A-4F39-8052-B95E9617940E}" destId="{87A0FFBE-C770-46C2-ABA4-D655A13BD346}" srcOrd="1" destOrd="0" parTransId="{D190B116-679E-4018-B556-4734C61EBAFB}" sibTransId="{95FC5F80-25DC-4B6F-8E80-A6CA69C78455}"/>
    <dgm:cxn modelId="{D91E6B78-1272-4F89-A4C6-5BEED03A39DC}" type="presOf" srcId="{4D2A38A1-7B1A-4F39-8052-B95E9617940E}" destId="{BF4CB7C5-1D30-404D-9515-3FA8A7CE87FC}" srcOrd="0" destOrd="0" presId="urn:microsoft.com/office/officeart/2005/8/layout/vList2"/>
    <dgm:cxn modelId="{C4B15BEE-E6D3-4A3E-89BD-91A8F01F826B}" type="presOf" srcId="{56DE70DF-3FA9-4F9A-B053-0B0A6207C7C1}" destId="{A00F5FD8-E67F-483E-85F3-04CB98BE29A0}" srcOrd="0" destOrd="0" presId="urn:microsoft.com/office/officeart/2005/8/layout/vList2"/>
    <dgm:cxn modelId="{ADDA4ED5-37EA-4F62-AE67-DC6E24EDCF0C}" type="presOf" srcId="{0E35671E-988F-4F78-9191-F5F5DE9C03DB}" destId="{1E617DDA-BCE9-4F03-942D-66AAE16A921C}" srcOrd="0" destOrd="0" presId="urn:microsoft.com/office/officeart/2005/8/layout/vList2"/>
    <dgm:cxn modelId="{2E2CA111-4F03-4331-A848-9A9BA01674C7}" srcId="{4D2A38A1-7B1A-4F39-8052-B95E9617940E}" destId="{2E3E87A4-EB8F-4BDC-940E-1906EAD5F41A}" srcOrd="0" destOrd="0" parTransId="{018A908B-E621-4027-B2DE-EDE1749A5DFE}" sibTransId="{E65835A8-B3A3-49A7-8C55-33634B2EC6AD}"/>
    <dgm:cxn modelId="{0399B1AD-C346-4D0B-9153-A4059205289D}" type="presOf" srcId="{2E3E87A4-EB8F-4BDC-940E-1906EAD5F41A}" destId="{BA4366A4-FEF1-4897-BCA3-61D06F786184}" srcOrd="0" destOrd="0" presId="urn:microsoft.com/office/officeart/2005/8/layout/vList2"/>
    <dgm:cxn modelId="{77BD8058-E0DA-4487-811E-C6023E852436}" srcId="{0E35671E-988F-4F78-9191-F5F5DE9C03DB}" destId="{56DE70DF-3FA9-4F9A-B053-0B0A6207C7C1}" srcOrd="2" destOrd="0" parTransId="{468DF739-6B85-42DB-BC90-FF20D1731788}" sibTransId="{5216096F-4B5F-41DF-BDCC-1F2B3E351803}"/>
    <dgm:cxn modelId="{48A5D1C0-405D-4B50-AEDE-1F69806038AD}" srcId="{0E35671E-988F-4F78-9191-F5F5DE9C03DB}" destId="{D9262206-790F-4A94-8534-108A14C0CCFD}" srcOrd="1" destOrd="0" parTransId="{39FA0ED8-FC4F-45BB-BFA9-FA7AF756CB02}" sibTransId="{7DED9AA8-F57C-4706-BD4A-9C5D0E1EA7C6}"/>
    <dgm:cxn modelId="{1A612087-F5F4-4400-B261-C32B5C47A5BB}" type="presOf" srcId="{640F6DC8-8920-493C-89AE-58F490FEE5F1}" destId="{1A5971BD-0135-4E0B-9D2F-5828DF6A2E03}" srcOrd="0" destOrd="0" presId="urn:microsoft.com/office/officeart/2005/8/layout/vList2"/>
    <dgm:cxn modelId="{E67F5ADD-29C8-45ED-8514-85158BF83A96}" srcId="{0E35671E-988F-4F78-9191-F5F5DE9C03DB}" destId="{640F6DC8-8920-493C-89AE-58F490FEE5F1}" srcOrd="3" destOrd="0" parTransId="{89358A63-ED82-4C7C-8B60-137FC3EEB7C6}" sibTransId="{C3FEAA7B-C16E-4831-BF0F-FB6CB340A7FA}"/>
    <dgm:cxn modelId="{6DC14EA7-5A8D-4D1F-824B-E8BB44EC57C9}" type="presParOf" srcId="{1E617DDA-BCE9-4F03-942D-66AAE16A921C}" destId="{BF4CB7C5-1D30-404D-9515-3FA8A7CE87FC}" srcOrd="0" destOrd="0" presId="urn:microsoft.com/office/officeart/2005/8/layout/vList2"/>
    <dgm:cxn modelId="{A85D75C8-6A26-4D09-899C-A1344B73D122}" type="presParOf" srcId="{1E617DDA-BCE9-4F03-942D-66AAE16A921C}" destId="{BA4366A4-FEF1-4897-BCA3-61D06F786184}" srcOrd="1" destOrd="0" presId="urn:microsoft.com/office/officeart/2005/8/layout/vList2"/>
    <dgm:cxn modelId="{F27ACA25-BAEB-41A1-8D8B-D3E4084C30D0}" type="presParOf" srcId="{1E617DDA-BCE9-4F03-942D-66AAE16A921C}" destId="{4783D4EC-AB38-4AC1-8BAD-D201C3E5719F}" srcOrd="2" destOrd="0" presId="urn:microsoft.com/office/officeart/2005/8/layout/vList2"/>
    <dgm:cxn modelId="{6F78A37D-9C11-4DF4-AE75-4CCBD518AB50}" type="presParOf" srcId="{1E617DDA-BCE9-4F03-942D-66AAE16A921C}" destId="{7F9698B2-9B08-4524-BCEA-614F8E6D43D2}" srcOrd="3" destOrd="0" presId="urn:microsoft.com/office/officeart/2005/8/layout/vList2"/>
    <dgm:cxn modelId="{2F824A9A-DAC6-467C-ADB5-BECEE7E1A94C}" type="presParOf" srcId="{1E617DDA-BCE9-4F03-942D-66AAE16A921C}" destId="{A00F5FD8-E67F-483E-85F3-04CB98BE29A0}" srcOrd="4" destOrd="0" presId="urn:microsoft.com/office/officeart/2005/8/layout/vList2"/>
    <dgm:cxn modelId="{DB097A9E-DD40-4884-9875-58F0D5837DAD}" type="presParOf" srcId="{1E617DDA-BCE9-4F03-942D-66AAE16A921C}" destId="{480DB969-6837-4F74-9066-9A831DF9F371}" srcOrd="5" destOrd="0" presId="urn:microsoft.com/office/officeart/2005/8/layout/vList2"/>
    <dgm:cxn modelId="{2246358E-3FD5-4113-AC2B-CC681F4F3B80}" type="presParOf" srcId="{1E617DDA-BCE9-4F03-942D-66AAE16A921C}" destId="{1A5971BD-0135-4E0B-9D2F-5828DF6A2E0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C7763D-DA68-49A9-9414-54E88186313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328C50E-3C0B-4165-9745-9EABA1993762}">
      <dgm:prSet phldrT="[Text]"/>
      <dgm:spPr/>
      <dgm:t>
        <a:bodyPr/>
        <a:lstStyle/>
        <a:p>
          <a:r>
            <a:rPr lang="de-DE" dirty="0" smtClean="0"/>
            <a:t>großes Potential für den deutschen Mittelstand</a:t>
          </a:r>
          <a:endParaRPr lang="de-DE" dirty="0"/>
        </a:p>
      </dgm:t>
    </dgm:pt>
    <dgm:pt modelId="{45B5D073-5516-437B-9BAF-CD4E57B21977}" type="parTrans" cxnId="{46378B86-0B88-41C7-89EE-71A4C96126D4}">
      <dgm:prSet/>
      <dgm:spPr/>
      <dgm:t>
        <a:bodyPr/>
        <a:lstStyle/>
        <a:p>
          <a:endParaRPr lang="de-DE"/>
        </a:p>
      </dgm:t>
    </dgm:pt>
    <dgm:pt modelId="{426AA815-B620-4D57-BCCB-EAD516B9953A}" type="sibTrans" cxnId="{46378B86-0B88-41C7-89EE-71A4C96126D4}">
      <dgm:prSet/>
      <dgm:spPr/>
      <dgm:t>
        <a:bodyPr/>
        <a:lstStyle/>
        <a:p>
          <a:endParaRPr lang="de-DE"/>
        </a:p>
      </dgm:t>
    </dgm:pt>
    <dgm:pt modelId="{A9764493-1183-4520-BDA7-818EB9C4EB74}">
      <dgm:prSet phldrT="[Text]"/>
      <dgm:spPr/>
      <dgm:t>
        <a:bodyPr/>
        <a:lstStyle/>
        <a:p>
          <a:r>
            <a:rPr lang="de-DE" dirty="0" smtClean="0"/>
            <a:t>gute Voraussetzungen für Geschäftstätigkeit </a:t>
          </a:r>
          <a:endParaRPr lang="de-DE" dirty="0"/>
        </a:p>
      </dgm:t>
    </dgm:pt>
    <dgm:pt modelId="{63388E5C-9905-4A50-9560-16825D4106BD}" type="parTrans" cxnId="{26D6E490-1BEF-4C8A-AC41-4326183A40BD}">
      <dgm:prSet/>
      <dgm:spPr/>
      <dgm:t>
        <a:bodyPr/>
        <a:lstStyle/>
        <a:p>
          <a:endParaRPr lang="de-DE"/>
        </a:p>
      </dgm:t>
    </dgm:pt>
    <dgm:pt modelId="{36C3956D-E8C0-41A3-995A-235CA8AD7280}" type="sibTrans" cxnId="{26D6E490-1BEF-4C8A-AC41-4326183A40BD}">
      <dgm:prSet/>
      <dgm:spPr/>
      <dgm:t>
        <a:bodyPr/>
        <a:lstStyle/>
        <a:p>
          <a:endParaRPr lang="de-DE"/>
        </a:p>
      </dgm:t>
    </dgm:pt>
    <dgm:pt modelId="{1F490C03-CCF2-4E1E-9C29-1B5A5C5B5A3B}" type="pres">
      <dgm:prSet presAssocID="{8CC7763D-DA68-49A9-9414-54E8818631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9F2F8AA-7177-430F-8A4B-2DCDB7665497}" type="pres">
      <dgm:prSet presAssocID="{0328C50E-3C0B-4165-9745-9EABA1993762}" presName="parentLin" presStyleCnt="0"/>
      <dgm:spPr/>
    </dgm:pt>
    <dgm:pt modelId="{ED6C6A4F-0F20-4CD2-9D87-4E978F27CCAE}" type="pres">
      <dgm:prSet presAssocID="{0328C50E-3C0B-4165-9745-9EABA1993762}" presName="parentLeftMargin" presStyleLbl="node1" presStyleIdx="0" presStyleCnt="2"/>
      <dgm:spPr/>
      <dgm:t>
        <a:bodyPr/>
        <a:lstStyle/>
        <a:p>
          <a:endParaRPr lang="de-DE"/>
        </a:p>
      </dgm:t>
    </dgm:pt>
    <dgm:pt modelId="{10E8A4FD-E497-4F2E-9C9E-54A25892D00E}" type="pres">
      <dgm:prSet presAssocID="{0328C50E-3C0B-4165-9745-9EABA199376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979CE08-4161-485F-8CB1-A7ECF27EE673}" type="pres">
      <dgm:prSet presAssocID="{0328C50E-3C0B-4165-9745-9EABA1993762}" presName="negativeSpace" presStyleCnt="0"/>
      <dgm:spPr/>
    </dgm:pt>
    <dgm:pt modelId="{566554AF-4315-4C4F-ABB3-08101F229574}" type="pres">
      <dgm:prSet presAssocID="{0328C50E-3C0B-4165-9745-9EABA1993762}" presName="childText" presStyleLbl="conFgAcc1" presStyleIdx="0" presStyleCnt="2">
        <dgm:presLayoutVars>
          <dgm:bulletEnabled val="1"/>
        </dgm:presLayoutVars>
      </dgm:prSet>
      <dgm:spPr/>
    </dgm:pt>
    <dgm:pt modelId="{5B8003B6-72AA-4712-A90E-36EAFD1DD532}" type="pres">
      <dgm:prSet presAssocID="{426AA815-B620-4D57-BCCB-EAD516B9953A}" presName="spaceBetweenRectangles" presStyleCnt="0"/>
      <dgm:spPr/>
    </dgm:pt>
    <dgm:pt modelId="{AA854896-CE22-4519-A21A-249FE380EFF4}" type="pres">
      <dgm:prSet presAssocID="{A9764493-1183-4520-BDA7-818EB9C4EB74}" presName="parentLin" presStyleCnt="0"/>
      <dgm:spPr/>
    </dgm:pt>
    <dgm:pt modelId="{A8AC6DEB-CE00-4EE5-99C3-338E2F7616A7}" type="pres">
      <dgm:prSet presAssocID="{A9764493-1183-4520-BDA7-818EB9C4EB74}" presName="parentLeftMargin" presStyleLbl="node1" presStyleIdx="0" presStyleCnt="2"/>
      <dgm:spPr/>
      <dgm:t>
        <a:bodyPr/>
        <a:lstStyle/>
        <a:p>
          <a:endParaRPr lang="de-DE"/>
        </a:p>
      </dgm:t>
    </dgm:pt>
    <dgm:pt modelId="{C6F34834-E7EA-437B-A1C7-1BF89BADF1FE}" type="pres">
      <dgm:prSet presAssocID="{A9764493-1183-4520-BDA7-818EB9C4EB7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37FDF60-90F9-4379-866A-EAFF1538F0BE}" type="pres">
      <dgm:prSet presAssocID="{A9764493-1183-4520-BDA7-818EB9C4EB74}" presName="negativeSpace" presStyleCnt="0"/>
      <dgm:spPr/>
    </dgm:pt>
    <dgm:pt modelId="{AE54BB1C-0C2B-4164-8261-BFD38FA7A9E9}" type="pres">
      <dgm:prSet presAssocID="{A9764493-1183-4520-BDA7-818EB9C4EB7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4407A33-9987-4176-83AF-A928FB840494}" type="presOf" srcId="{0328C50E-3C0B-4165-9745-9EABA1993762}" destId="{ED6C6A4F-0F20-4CD2-9D87-4E978F27CCAE}" srcOrd="0" destOrd="0" presId="urn:microsoft.com/office/officeart/2005/8/layout/list1"/>
    <dgm:cxn modelId="{DB657681-8CEA-43A0-9445-857649CCCBF8}" type="presOf" srcId="{A9764493-1183-4520-BDA7-818EB9C4EB74}" destId="{C6F34834-E7EA-437B-A1C7-1BF89BADF1FE}" srcOrd="1" destOrd="0" presId="urn:microsoft.com/office/officeart/2005/8/layout/list1"/>
    <dgm:cxn modelId="{46378B86-0B88-41C7-89EE-71A4C96126D4}" srcId="{8CC7763D-DA68-49A9-9414-54E88186313E}" destId="{0328C50E-3C0B-4165-9745-9EABA1993762}" srcOrd="0" destOrd="0" parTransId="{45B5D073-5516-437B-9BAF-CD4E57B21977}" sibTransId="{426AA815-B620-4D57-BCCB-EAD516B9953A}"/>
    <dgm:cxn modelId="{26D6E490-1BEF-4C8A-AC41-4326183A40BD}" srcId="{8CC7763D-DA68-49A9-9414-54E88186313E}" destId="{A9764493-1183-4520-BDA7-818EB9C4EB74}" srcOrd="1" destOrd="0" parTransId="{63388E5C-9905-4A50-9560-16825D4106BD}" sibTransId="{36C3956D-E8C0-41A3-995A-235CA8AD7280}"/>
    <dgm:cxn modelId="{2FBF9419-17BD-4829-A09F-8AFE546733CD}" type="presOf" srcId="{8CC7763D-DA68-49A9-9414-54E88186313E}" destId="{1F490C03-CCF2-4E1E-9C29-1B5A5C5B5A3B}" srcOrd="0" destOrd="0" presId="urn:microsoft.com/office/officeart/2005/8/layout/list1"/>
    <dgm:cxn modelId="{268A3DC5-28A7-4A18-8D82-DF7D1EF37916}" type="presOf" srcId="{0328C50E-3C0B-4165-9745-9EABA1993762}" destId="{10E8A4FD-E497-4F2E-9C9E-54A25892D00E}" srcOrd="1" destOrd="0" presId="urn:microsoft.com/office/officeart/2005/8/layout/list1"/>
    <dgm:cxn modelId="{B81217B5-5BE2-4B00-9440-3D38910A6232}" type="presOf" srcId="{A9764493-1183-4520-BDA7-818EB9C4EB74}" destId="{A8AC6DEB-CE00-4EE5-99C3-338E2F7616A7}" srcOrd="0" destOrd="0" presId="urn:microsoft.com/office/officeart/2005/8/layout/list1"/>
    <dgm:cxn modelId="{C9A7347B-6CA3-4C3F-B1EC-098EAD975F2D}" type="presParOf" srcId="{1F490C03-CCF2-4E1E-9C29-1B5A5C5B5A3B}" destId="{F9F2F8AA-7177-430F-8A4B-2DCDB7665497}" srcOrd="0" destOrd="0" presId="urn:microsoft.com/office/officeart/2005/8/layout/list1"/>
    <dgm:cxn modelId="{37AD7874-F0C6-4F11-A902-904835B76DFF}" type="presParOf" srcId="{F9F2F8AA-7177-430F-8A4B-2DCDB7665497}" destId="{ED6C6A4F-0F20-4CD2-9D87-4E978F27CCAE}" srcOrd="0" destOrd="0" presId="urn:microsoft.com/office/officeart/2005/8/layout/list1"/>
    <dgm:cxn modelId="{377C0333-968B-4352-9D69-B390935EE496}" type="presParOf" srcId="{F9F2F8AA-7177-430F-8A4B-2DCDB7665497}" destId="{10E8A4FD-E497-4F2E-9C9E-54A25892D00E}" srcOrd="1" destOrd="0" presId="urn:microsoft.com/office/officeart/2005/8/layout/list1"/>
    <dgm:cxn modelId="{C09A4E27-A161-41B1-88E8-5EF256C29D85}" type="presParOf" srcId="{1F490C03-CCF2-4E1E-9C29-1B5A5C5B5A3B}" destId="{B979CE08-4161-485F-8CB1-A7ECF27EE673}" srcOrd="1" destOrd="0" presId="urn:microsoft.com/office/officeart/2005/8/layout/list1"/>
    <dgm:cxn modelId="{EAED2B28-F98D-4C75-9279-11B56E2517BB}" type="presParOf" srcId="{1F490C03-CCF2-4E1E-9C29-1B5A5C5B5A3B}" destId="{566554AF-4315-4C4F-ABB3-08101F229574}" srcOrd="2" destOrd="0" presId="urn:microsoft.com/office/officeart/2005/8/layout/list1"/>
    <dgm:cxn modelId="{45636295-8409-47A4-BDE4-2973C472C1B5}" type="presParOf" srcId="{1F490C03-CCF2-4E1E-9C29-1B5A5C5B5A3B}" destId="{5B8003B6-72AA-4712-A90E-36EAFD1DD532}" srcOrd="3" destOrd="0" presId="urn:microsoft.com/office/officeart/2005/8/layout/list1"/>
    <dgm:cxn modelId="{A66A0866-A8E4-451F-B252-290D442DBDC1}" type="presParOf" srcId="{1F490C03-CCF2-4E1E-9C29-1B5A5C5B5A3B}" destId="{AA854896-CE22-4519-A21A-249FE380EFF4}" srcOrd="4" destOrd="0" presId="urn:microsoft.com/office/officeart/2005/8/layout/list1"/>
    <dgm:cxn modelId="{45BFF4DC-60A6-47FD-9219-3EA5FDC1B059}" type="presParOf" srcId="{AA854896-CE22-4519-A21A-249FE380EFF4}" destId="{A8AC6DEB-CE00-4EE5-99C3-338E2F7616A7}" srcOrd="0" destOrd="0" presId="urn:microsoft.com/office/officeart/2005/8/layout/list1"/>
    <dgm:cxn modelId="{2621C9E4-4CBA-49E9-9992-01FD138CCAC5}" type="presParOf" srcId="{AA854896-CE22-4519-A21A-249FE380EFF4}" destId="{C6F34834-E7EA-437B-A1C7-1BF89BADF1FE}" srcOrd="1" destOrd="0" presId="urn:microsoft.com/office/officeart/2005/8/layout/list1"/>
    <dgm:cxn modelId="{D03927C0-CD5C-411C-AC98-CCBA40721BCB}" type="presParOf" srcId="{1F490C03-CCF2-4E1E-9C29-1B5A5C5B5A3B}" destId="{737FDF60-90F9-4379-866A-EAFF1538F0BE}" srcOrd="5" destOrd="0" presId="urn:microsoft.com/office/officeart/2005/8/layout/list1"/>
    <dgm:cxn modelId="{9853A231-672D-45E0-830C-B95E38913A99}" type="presParOf" srcId="{1F490C03-CCF2-4E1E-9C29-1B5A5C5B5A3B}" destId="{AE54BB1C-0C2B-4164-8261-BFD38FA7A9E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35CB9-2153-47BB-B6B5-3A89F9499BE8}">
      <dsp:nvSpPr>
        <dsp:cNvPr id="0" name=""/>
        <dsp:cNvSpPr/>
      </dsp:nvSpPr>
      <dsp:spPr>
        <a:xfrm>
          <a:off x="0" y="354887"/>
          <a:ext cx="5850344" cy="860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Mongolei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= eines der 10 rohstoffreichsten Länder der Welt</a:t>
          </a:r>
          <a:endParaRPr lang="de-DE" sz="1600" b="1" kern="1200" dirty="0"/>
        </a:p>
      </dsp:txBody>
      <dsp:txXfrm>
        <a:off x="42024" y="396911"/>
        <a:ext cx="5766296" cy="776813"/>
      </dsp:txXfrm>
    </dsp:sp>
    <dsp:sp modelId="{F78D6D4D-BD5D-4424-A476-E79E0A409B25}">
      <dsp:nvSpPr>
        <dsp:cNvPr id="0" name=""/>
        <dsp:cNvSpPr/>
      </dsp:nvSpPr>
      <dsp:spPr>
        <a:xfrm>
          <a:off x="0" y="1215749"/>
          <a:ext cx="5850344" cy="1177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748" tIns="17780" rIns="99568" bIns="177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de-DE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400" kern="1200" dirty="0" smtClean="0"/>
            <a:t>große Vorkommen an Kohle, Kupfer, Gold, Silber, Seltene Erden, etc.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400" kern="1200" dirty="0" smtClean="0"/>
            <a:t>Wert der zehn größten Vorkommen: 2.700 Mrd. US $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400" kern="1200" dirty="0" smtClean="0"/>
            <a:t>größtes unberührtes Kohlevorkommen der Welt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400" kern="1200" dirty="0" smtClean="0"/>
            <a:t>Goldvorkommen </a:t>
          </a:r>
          <a:r>
            <a:rPr lang="de-DE" sz="1400" kern="1200" dirty="0" err="1" smtClean="0"/>
            <a:t>i.H.v</a:t>
          </a:r>
          <a:r>
            <a:rPr lang="de-DE" sz="1400" kern="1200" dirty="0" smtClean="0"/>
            <a:t>. 4.000 Tonnen</a:t>
          </a:r>
          <a:endParaRPr lang="de-DE" sz="1400" kern="1200" dirty="0"/>
        </a:p>
      </dsp:txBody>
      <dsp:txXfrm>
        <a:off x="0" y="1215749"/>
        <a:ext cx="5850344" cy="1177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35CB9-2153-47BB-B6B5-3A89F9499BE8}">
      <dsp:nvSpPr>
        <dsp:cNvPr id="0" name=""/>
        <dsp:cNvSpPr/>
      </dsp:nvSpPr>
      <dsp:spPr>
        <a:xfrm>
          <a:off x="0" y="38433"/>
          <a:ext cx="6552728" cy="934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Mongolei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= </a:t>
          </a:r>
          <a:r>
            <a:rPr lang="de-DE" sz="1600" b="1" kern="1200" dirty="0" smtClean="0"/>
            <a:t>eine </a:t>
          </a:r>
          <a:r>
            <a:rPr lang="de-DE" sz="1600" b="1" kern="1200" dirty="0" smtClean="0"/>
            <a:t>der am schnellsten wachsenden Volkswirtschaften der Welt</a:t>
          </a:r>
          <a:endParaRPr lang="de-DE" sz="1600" b="1" kern="1200" dirty="0"/>
        </a:p>
      </dsp:txBody>
      <dsp:txXfrm>
        <a:off x="45641" y="84074"/>
        <a:ext cx="6461446" cy="843682"/>
      </dsp:txXfrm>
    </dsp:sp>
    <dsp:sp modelId="{F78D6D4D-BD5D-4424-A476-E79E0A409B25}">
      <dsp:nvSpPr>
        <dsp:cNvPr id="0" name=""/>
        <dsp:cNvSpPr/>
      </dsp:nvSpPr>
      <dsp:spPr>
        <a:xfrm>
          <a:off x="0" y="973398"/>
          <a:ext cx="6552728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49" tIns="17780" rIns="99568" bIns="1778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de-DE" sz="13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400" kern="1200" smtClean="0"/>
            <a:t> grundsätzlich starkes </a:t>
          </a:r>
          <a:r>
            <a:rPr lang="de-DE" sz="1400" kern="1200" dirty="0" smtClean="0"/>
            <a:t>Wachstum der mongolischen Wirtschaft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400" kern="1200" dirty="0" smtClean="0"/>
            <a:t> Wirtschaftsboom in 2011 mit einem Wachstum von bis zu 17,5 %</a:t>
          </a: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400" kern="1200" dirty="0" smtClean="0"/>
            <a:t> getragen von fast allen Wirtschaftssektoren</a:t>
          </a:r>
          <a:endParaRPr lang="de-DE" sz="1400" kern="1200" dirty="0"/>
        </a:p>
      </dsp:txBody>
      <dsp:txXfrm>
        <a:off x="0" y="973398"/>
        <a:ext cx="6552728" cy="107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35CB9-2153-47BB-B6B5-3A89F9499BE8}">
      <dsp:nvSpPr>
        <dsp:cNvPr id="0" name=""/>
        <dsp:cNvSpPr/>
      </dsp:nvSpPr>
      <dsp:spPr>
        <a:xfrm>
          <a:off x="0" y="538565"/>
          <a:ext cx="4078167" cy="566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Ulan Bator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= Asiens Hotspot in Sachen Immobilienentwicklung</a:t>
          </a:r>
          <a:endParaRPr lang="de-DE" sz="1400" b="1" kern="1200" dirty="0"/>
        </a:p>
      </dsp:txBody>
      <dsp:txXfrm>
        <a:off x="27640" y="566205"/>
        <a:ext cx="4022887" cy="510932"/>
      </dsp:txXfrm>
    </dsp:sp>
    <dsp:sp modelId="{F78D6D4D-BD5D-4424-A476-E79E0A409B25}">
      <dsp:nvSpPr>
        <dsp:cNvPr id="0" name=""/>
        <dsp:cNvSpPr/>
      </dsp:nvSpPr>
      <dsp:spPr>
        <a:xfrm>
          <a:off x="0" y="1104778"/>
          <a:ext cx="4078167" cy="109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482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100" kern="1200" dirty="0" smtClean="0"/>
            <a:t>  </a:t>
          </a:r>
          <a:r>
            <a:rPr lang="de-DE" sz="1300" kern="1200" dirty="0" smtClean="0"/>
            <a:t>moderne, gläserne Hochhäuser</a:t>
          </a:r>
          <a:endParaRPr lang="de-D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300" kern="1200" dirty="0" smtClean="0"/>
            <a:t> große Shoppingcenter</a:t>
          </a:r>
          <a:endParaRPr lang="de-D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300" kern="1200" dirty="0" smtClean="0"/>
            <a:t> luxuriöse Villen und Wohnhäuser</a:t>
          </a:r>
          <a:endParaRPr lang="de-D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300" kern="1200" dirty="0" smtClean="0"/>
            <a:t> Designerläden</a:t>
          </a:r>
          <a:endParaRPr lang="de-DE" sz="1300" kern="1200" dirty="0"/>
        </a:p>
      </dsp:txBody>
      <dsp:txXfrm>
        <a:off x="0" y="1104778"/>
        <a:ext cx="4078167" cy="1092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CB7C5-1D30-404D-9515-3FA8A7CE87FC}">
      <dsp:nvSpPr>
        <dsp:cNvPr id="0" name=""/>
        <dsp:cNvSpPr/>
      </dsp:nvSpPr>
      <dsp:spPr>
        <a:xfrm>
          <a:off x="0" y="41211"/>
          <a:ext cx="5854934" cy="302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2012: Rückgang der Investitionen um 60 %</a:t>
          </a:r>
        </a:p>
      </dsp:txBody>
      <dsp:txXfrm>
        <a:off x="14746" y="55957"/>
        <a:ext cx="5825442" cy="272573"/>
      </dsp:txXfrm>
    </dsp:sp>
    <dsp:sp modelId="{BA4366A4-FEF1-4897-BCA3-61D06F786184}">
      <dsp:nvSpPr>
        <dsp:cNvPr id="0" name=""/>
        <dsp:cNvSpPr/>
      </dsp:nvSpPr>
      <dsp:spPr>
        <a:xfrm>
          <a:off x="0" y="343277"/>
          <a:ext cx="5854934" cy="619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894" tIns="16510" rIns="92456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300" kern="1200" smtClean="0"/>
            <a:t>Verschärfung der Investitionsgesetze</a:t>
          </a:r>
          <a:endParaRPr lang="de-DE" sz="1300" b="1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300" kern="1200" dirty="0" smtClean="0"/>
            <a:t>Streit um Gold-/Kupfermine „</a:t>
          </a:r>
          <a:r>
            <a:rPr lang="de-DE" sz="1300" kern="1200" dirty="0" err="1" smtClean="0"/>
            <a:t>Oyu</a:t>
          </a:r>
          <a:r>
            <a:rPr lang="de-DE" sz="1300" kern="1200" dirty="0" smtClean="0"/>
            <a:t> </a:t>
          </a:r>
          <a:r>
            <a:rPr lang="de-DE" sz="1300" kern="1200" dirty="0" err="1" smtClean="0"/>
            <a:t>Tolgoi</a:t>
          </a:r>
          <a:r>
            <a:rPr lang="de-DE" sz="1300" kern="1200" dirty="0" smtClean="0"/>
            <a:t>“ zwischen der Mongolischen  Regierung und dem Investor Rio </a:t>
          </a:r>
          <a:r>
            <a:rPr lang="de-DE" sz="1300" kern="1200" dirty="0" err="1" smtClean="0"/>
            <a:t>Tinto</a:t>
          </a:r>
          <a:endParaRPr lang="de-DE" sz="1300" b="1" kern="1200" dirty="0" smtClean="0"/>
        </a:p>
      </dsp:txBody>
      <dsp:txXfrm>
        <a:off x="0" y="343277"/>
        <a:ext cx="5854934" cy="619447"/>
      </dsp:txXfrm>
    </dsp:sp>
    <dsp:sp modelId="{4783D4EC-AB38-4AC1-8BAD-D201C3E5719F}">
      <dsp:nvSpPr>
        <dsp:cNvPr id="0" name=""/>
        <dsp:cNvSpPr/>
      </dsp:nvSpPr>
      <dsp:spPr>
        <a:xfrm>
          <a:off x="0" y="962724"/>
          <a:ext cx="5854934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wirtschaftliche Entwicklung noch am Anfang</a:t>
          </a:r>
        </a:p>
      </dsp:txBody>
      <dsp:txXfrm>
        <a:off x="19191" y="981915"/>
        <a:ext cx="5816552" cy="354738"/>
      </dsp:txXfrm>
    </dsp:sp>
    <dsp:sp modelId="{A00F5FD8-E67F-483E-85F3-04CB98BE29A0}">
      <dsp:nvSpPr>
        <dsp:cNvPr id="0" name=""/>
        <dsp:cNvSpPr/>
      </dsp:nvSpPr>
      <dsp:spPr>
        <a:xfrm>
          <a:off x="0" y="1416324"/>
          <a:ext cx="5854934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 </a:t>
          </a:r>
          <a:r>
            <a:rPr lang="de-DE" sz="1600" b="1" kern="1200" dirty="0" smtClean="0"/>
            <a:t>angewiesen auf ausländisches </a:t>
          </a:r>
          <a:r>
            <a:rPr lang="de-DE" sz="1600" b="1" kern="1200" dirty="0" err="1" smtClean="0"/>
            <a:t>Know-How</a:t>
          </a:r>
          <a:r>
            <a:rPr lang="de-DE" sz="1600" b="1" kern="1200" dirty="0" smtClean="0"/>
            <a:t> und Investitionen</a:t>
          </a:r>
          <a:endParaRPr lang="de-DE" sz="1600" b="1" kern="1200" dirty="0"/>
        </a:p>
      </dsp:txBody>
      <dsp:txXfrm>
        <a:off x="19191" y="1435515"/>
        <a:ext cx="5816552" cy="354738"/>
      </dsp:txXfrm>
    </dsp:sp>
    <dsp:sp modelId="{1A5971BD-0135-4E0B-9D2F-5828DF6A2E03}">
      <dsp:nvSpPr>
        <dsp:cNvPr id="0" name=""/>
        <dsp:cNvSpPr/>
      </dsp:nvSpPr>
      <dsp:spPr>
        <a:xfrm>
          <a:off x="0" y="1869924"/>
          <a:ext cx="5854934" cy="393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Bedarf in fast allen Wirtschaftsbereichen</a:t>
          </a:r>
          <a:endParaRPr lang="de-DE" sz="1600" b="1" kern="1200" dirty="0"/>
        </a:p>
      </dsp:txBody>
      <dsp:txXfrm>
        <a:off x="19191" y="1889115"/>
        <a:ext cx="5816552" cy="3547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554AF-4315-4C4F-ABB3-08101F229574}">
      <dsp:nvSpPr>
        <dsp:cNvPr id="0" name=""/>
        <dsp:cNvSpPr/>
      </dsp:nvSpPr>
      <dsp:spPr>
        <a:xfrm>
          <a:off x="0" y="465392"/>
          <a:ext cx="508627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8A4FD-E497-4F2E-9C9E-54A25892D00E}">
      <dsp:nvSpPr>
        <dsp:cNvPr id="0" name=""/>
        <dsp:cNvSpPr/>
      </dsp:nvSpPr>
      <dsp:spPr>
        <a:xfrm>
          <a:off x="254313" y="273512"/>
          <a:ext cx="3560394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74" tIns="0" rIns="13457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großes Potential für den deutschen Mittelstand</a:t>
          </a:r>
          <a:endParaRPr lang="de-DE" sz="1300" kern="1200" dirty="0"/>
        </a:p>
      </dsp:txBody>
      <dsp:txXfrm>
        <a:off x="273047" y="292246"/>
        <a:ext cx="3522926" cy="346292"/>
      </dsp:txXfrm>
    </dsp:sp>
    <dsp:sp modelId="{AE54BB1C-0C2B-4164-8261-BFD38FA7A9E9}">
      <dsp:nvSpPr>
        <dsp:cNvPr id="0" name=""/>
        <dsp:cNvSpPr/>
      </dsp:nvSpPr>
      <dsp:spPr>
        <a:xfrm>
          <a:off x="0" y="1055072"/>
          <a:ext cx="508627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34834-E7EA-437B-A1C7-1BF89BADF1FE}">
      <dsp:nvSpPr>
        <dsp:cNvPr id="0" name=""/>
        <dsp:cNvSpPr/>
      </dsp:nvSpPr>
      <dsp:spPr>
        <a:xfrm>
          <a:off x="254313" y="863192"/>
          <a:ext cx="3560394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74" tIns="0" rIns="13457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gute Voraussetzungen für Geschäftstätigkeit </a:t>
          </a:r>
          <a:endParaRPr lang="de-DE" sz="1300" kern="1200" dirty="0"/>
        </a:p>
      </dsp:txBody>
      <dsp:txXfrm>
        <a:off x="273047" y="881926"/>
        <a:ext cx="3522926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2360A-3A27-4E52-A834-636F73FF9EE8}" type="datetimeFigureOut">
              <a:rPr lang="de-DE" smtClean="0"/>
              <a:t>24.03.2014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D947C-68F6-40C8-BD08-CC448AB9D3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81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D947C-68F6-40C8-BD08-CC448AB9D38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9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D1C3-0976-4DEF-850C-ADD55A41BEEF}" type="datetime1">
              <a:rPr lang="de-DE" smtClean="0"/>
              <a:t>24.03.2014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Mongolei - Von der Geschichte bis zur Gegenwart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BE99-4199-41D6-AE89-629E2F9B86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2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0088-DECA-4549-9198-7C68BA371CD6}" type="datetime1">
              <a:rPr lang="de-DE" smtClean="0"/>
              <a:t>24.03.2014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Mongolei - Von der Geschichte bis zur Gegenwart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BE99-4199-41D6-AE89-629E2F9B86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6761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6B74-B944-47D6-9D8D-532284556509}" type="datetime1">
              <a:rPr lang="de-DE" smtClean="0"/>
              <a:t>24.03.2014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Mongolei - Von der Geschichte bis zur Gegenwart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BE99-4199-41D6-AE89-629E2F9B86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31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92AB-B5C2-4CEC-B58B-6AEA0E8067EF}" type="datetime1">
              <a:rPr lang="de-DE" smtClean="0"/>
              <a:t>24.03.2014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Mongolei - Von der Geschichte bis zur Gegenwart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BE99-4199-41D6-AE89-629E2F9B86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34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7BDF3-4647-4C5E-AA2E-D76D749007BB}" type="datetime1">
              <a:rPr lang="de-DE" smtClean="0"/>
              <a:t>24.03.2014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Mongolei - Von der Geschichte bis zur Gegenwart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BE99-4199-41D6-AE89-629E2F9B86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18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B031-CAF6-47AD-BE34-95D0125C5FEE}" type="datetime1">
              <a:rPr lang="de-DE" smtClean="0"/>
              <a:t>24.03.2014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Mongolei - Von der Geschichte bis zur Gegenwart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BE99-4199-41D6-AE89-629E2F9B86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32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167D-2401-49FA-A88B-C75DC0C0EC08}" type="datetime1">
              <a:rPr lang="de-DE" smtClean="0"/>
              <a:t>24.03.2014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Mongolei - Von der Geschichte bis zur Gegenwart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BE99-4199-41D6-AE89-629E2F9B86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78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8ECA6-FB74-493C-B32F-C395A6342D17}" type="datetime1">
              <a:rPr lang="de-DE" smtClean="0"/>
              <a:t>24.03.2014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Mongolei - Von der Geschichte bis zur Gegenwart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BE99-4199-41D6-AE89-629E2F9B86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26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C466-F753-484A-817C-0A147F538963}" type="datetime1">
              <a:rPr lang="de-DE" smtClean="0"/>
              <a:t>24.03.2014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Mongolei - Von der Geschichte bis zur Gegenwart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BE99-4199-41D6-AE89-629E2F9B86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46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662A-4A1C-4D67-AAED-32AE1952F9DF}" type="datetime1">
              <a:rPr lang="de-DE" smtClean="0"/>
              <a:t>24.03.2014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Mongolei - Von der Geschichte bis zur Gegenwart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BE99-4199-41D6-AE89-629E2F9B86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33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125F3-249E-4E02-8BAA-014698169F69}" type="datetime1">
              <a:rPr lang="de-DE" smtClean="0"/>
              <a:t>24.03.2014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Die Mongolei - Von der Geschichte bis zur Gegenwart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4BE99-4199-41D6-AE89-629E2F9B86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43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89158-DAFE-452D-943C-244CDF6A234A}" type="datetime1">
              <a:rPr lang="de-DE" smtClean="0"/>
              <a:t>24.03.2014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Die Mongolei - Von der Geschichte bis zur Gegenwart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4BE99-4199-41D6-AE89-629E2F9B86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93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de-DE" sz="2800" dirty="0" smtClean="0">
                <a:solidFill>
                  <a:schemeClr val="bg2">
                    <a:lumMod val="50000"/>
                  </a:schemeClr>
                </a:solidFill>
              </a:rPr>
              <a:t>Wirtschaftsland </a:t>
            </a:r>
            <a:r>
              <a:rPr lang="de-DE" sz="2800" dirty="0">
                <a:solidFill>
                  <a:schemeClr val="bg2">
                    <a:lumMod val="50000"/>
                  </a:schemeClr>
                </a:solidFill>
              </a:rPr>
              <a:t>Mongolei </a:t>
            </a:r>
            <a:r>
              <a:rPr lang="de-DE" sz="28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de-DE" sz="2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200" dirty="0" smtClean="0">
                <a:solidFill>
                  <a:schemeClr val="bg2">
                    <a:lumMod val="50000"/>
                  </a:schemeClr>
                </a:solidFill>
              </a:rPr>
              <a:t>ein </a:t>
            </a:r>
            <a:r>
              <a:rPr lang="de-DE" sz="2200" dirty="0">
                <a:solidFill>
                  <a:schemeClr val="bg2">
                    <a:lumMod val="50000"/>
                  </a:schemeClr>
                </a:solidFill>
              </a:rPr>
              <a:t>Land für Pioniere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body" idx="1"/>
          </p:nvPr>
        </p:nvSpPr>
        <p:spPr>
          <a:xfrm>
            <a:off x="755576" y="4797152"/>
            <a:ext cx="7772400" cy="492075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chemeClr val="bg2">
                    <a:lumMod val="50000"/>
                  </a:schemeClr>
                </a:solidFill>
              </a:rPr>
              <a:t>Honorarkonsulat der Mongolei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08920"/>
            <a:ext cx="990600" cy="2012950"/>
          </a:xfrm>
          <a:prstGeom prst="rect">
            <a:avLst/>
          </a:prstGeom>
        </p:spPr>
      </p:pic>
      <p:sp>
        <p:nvSpPr>
          <p:cNvPr id="45" name="Minus 44"/>
          <p:cNvSpPr/>
          <p:nvPr/>
        </p:nvSpPr>
        <p:spPr>
          <a:xfrm flipV="1">
            <a:off x="-1332656" y="836712"/>
            <a:ext cx="11881320" cy="71102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Minus 45"/>
          <p:cNvSpPr/>
          <p:nvPr/>
        </p:nvSpPr>
        <p:spPr>
          <a:xfrm>
            <a:off x="-1320499" y="1052736"/>
            <a:ext cx="11881320" cy="9233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Minus 46"/>
          <p:cNvSpPr/>
          <p:nvPr/>
        </p:nvSpPr>
        <p:spPr>
          <a:xfrm>
            <a:off x="21551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Minus 47"/>
          <p:cNvSpPr/>
          <p:nvPr/>
        </p:nvSpPr>
        <p:spPr>
          <a:xfrm flipH="1">
            <a:off x="370227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Minus 48"/>
          <p:cNvSpPr/>
          <p:nvPr/>
        </p:nvSpPr>
        <p:spPr>
          <a:xfrm>
            <a:off x="683568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Minus 49"/>
          <p:cNvSpPr/>
          <p:nvPr/>
        </p:nvSpPr>
        <p:spPr>
          <a:xfrm>
            <a:off x="1187624" y="899430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Minus 50"/>
          <p:cNvSpPr/>
          <p:nvPr/>
        </p:nvSpPr>
        <p:spPr>
          <a:xfrm>
            <a:off x="1691680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Minus 51"/>
          <p:cNvSpPr/>
          <p:nvPr/>
        </p:nvSpPr>
        <p:spPr>
          <a:xfrm>
            <a:off x="219573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Minus 52"/>
          <p:cNvSpPr/>
          <p:nvPr/>
        </p:nvSpPr>
        <p:spPr>
          <a:xfrm>
            <a:off x="2699792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Minus 53"/>
          <p:cNvSpPr/>
          <p:nvPr/>
        </p:nvSpPr>
        <p:spPr>
          <a:xfrm>
            <a:off x="3203848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Minus 54"/>
          <p:cNvSpPr/>
          <p:nvPr/>
        </p:nvSpPr>
        <p:spPr>
          <a:xfrm>
            <a:off x="370790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Minus 55"/>
          <p:cNvSpPr/>
          <p:nvPr/>
        </p:nvSpPr>
        <p:spPr>
          <a:xfrm>
            <a:off x="4211960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Minus 56"/>
          <p:cNvSpPr/>
          <p:nvPr/>
        </p:nvSpPr>
        <p:spPr>
          <a:xfrm>
            <a:off x="471601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Minus 57"/>
          <p:cNvSpPr/>
          <p:nvPr/>
        </p:nvSpPr>
        <p:spPr>
          <a:xfrm>
            <a:off x="5220072" y="904529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Minus 58"/>
          <p:cNvSpPr/>
          <p:nvPr/>
        </p:nvSpPr>
        <p:spPr>
          <a:xfrm>
            <a:off x="5724128" y="894928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Minus 59"/>
          <p:cNvSpPr/>
          <p:nvPr/>
        </p:nvSpPr>
        <p:spPr>
          <a:xfrm>
            <a:off x="622818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Minus 60"/>
          <p:cNvSpPr/>
          <p:nvPr/>
        </p:nvSpPr>
        <p:spPr>
          <a:xfrm>
            <a:off x="6732240" y="890426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Minus 61"/>
          <p:cNvSpPr/>
          <p:nvPr/>
        </p:nvSpPr>
        <p:spPr>
          <a:xfrm>
            <a:off x="7236296" y="890425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Minus 62"/>
          <p:cNvSpPr/>
          <p:nvPr/>
        </p:nvSpPr>
        <p:spPr>
          <a:xfrm>
            <a:off x="8100392" y="890424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Minus 63"/>
          <p:cNvSpPr/>
          <p:nvPr/>
        </p:nvSpPr>
        <p:spPr>
          <a:xfrm>
            <a:off x="8604448" y="89042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Minus 64"/>
          <p:cNvSpPr/>
          <p:nvPr/>
        </p:nvSpPr>
        <p:spPr>
          <a:xfrm flipH="1">
            <a:off x="827584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Minus 65"/>
          <p:cNvSpPr/>
          <p:nvPr/>
        </p:nvSpPr>
        <p:spPr>
          <a:xfrm flipH="1">
            <a:off x="1357929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Minus 66"/>
          <p:cNvSpPr/>
          <p:nvPr/>
        </p:nvSpPr>
        <p:spPr>
          <a:xfrm flipH="1">
            <a:off x="1835696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Minus 67"/>
          <p:cNvSpPr/>
          <p:nvPr/>
        </p:nvSpPr>
        <p:spPr>
          <a:xfrm flipH="1">
            <a:off x="2339752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Minus 68"/>
          <p:cNvSpPr/>
          <p:nvPr/>
        </p:nvSpPr>
        <p:spPr>
          <a:xfrm flipH="1">
            <a:off x="2843808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Minus 69"/>
          <p:cNvSpPr/>
          <p:nvPr/>
        </p:nvSpPr>
        <p:spPr>
          <a:xfrm flipH="1">
            <a:off x="3374153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Minus 70"/>
          <p:cNvSpPr/>
          <p:nvPr/>
        </p:nvSpPr>
        <p:spPr>
          <a:xfrm flipH="1">
            <a:off x="3851920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Minus 71"/>
          <p:cNvSpPr/>
          <p:nvPr/>
        </p:nvSpPr>
        <p:spPr>
          <a:xfrm flipH="1">
            <a:off x="4382265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Minus 72"/>
          <p:cNvSpPr/>
          <p:nvPr/>
        </p:nvSpPr>
        <p:spPr>
          <a:xfrm flipH="1">
            <a:off x="4886321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Minus 73"/>
          <p:cNvSpPr/>
          <p:nvPr/>
        </p:nvSpPr>
        <p:spPr>
          <a:xfrm flipH="1">
            <a:off x="5364088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Minus 74"/>
          <p:cNvSpPr/>
          <p:nvPr/>
        </p:nvSpPr>
        <p:spPr>
          <a:xfrm flipH="1">
            <a:off x="5868144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Minus 75"/>
          <p:cNvSpPr/>
          <p:nvPr/>
        </p:nvSpPr>
        <p:spPr>
          <a:xfrm flipH="1">
            <a:off x="6372200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Minus 76"/>
          <p:cNvSpPr/>
          <p:nvPr/>
        </p:nvSpPr>
        <p:spPr>
          <a:xfrm flipH="1">
            <a:off x="6876256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Minus 77"/>
          <p:cNvSpPr/>
          <p:nvPr/>
        </p:nvSpPr>
        <p:spPr>
          <a:xfrm flipH="1">
            <a:off x="7380312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Minus 78"/>
          <p:cNvSpPr/>
          <p:nvPr/>
        </p:nvSpPr>
        <p:spPr>
          <a:xfrm flipH="1">
            <a:off x="8270697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Minus 79"/>
          <p:cNvSpPr/>
          <p:nvPr/>
        </p:nvSpPr>
        <p:spPr>
          <a:xfrm flipH="1">
            <a:off x="8774753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Minus 80"/>
          <p:cNvSpPr/>
          <p:nvPr/>
        </p:nvSpPr>
        <p:spPr>
          <a:xfrm>
            <a:off x="-1332656" y="1124744"/>
            <a:ext cx="11881320" cy="9233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Minus 81"/>
          <p:cNvSpPr/>
          <p:nvPr/>
        </p:nvSpPr>
        <p:spPr>
          <a:xfrm>
            <a:off x="766834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Minus 82"/>
          <p:cNvSpPr/>
          <p:nvPr/>
        </p:nvSpPr>
        <p:spPr>
          <a:xfrm flipH="1">
            <a:off x="7838649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Untertitel 4"/>
          <p:cNvSpPr txBox="1">
            <a:spLocks/>
          </p:cNvSpPr>
          <p:nvPr/>
        </p:nvSpPr>
        <p:spPr>
          <a:xfrm>
            <a:off x="688032" y="5817245"/>
            <a:ext cx="7772400" cy="5640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NOWRUS  Wirtschaftsforum</a:t>
            </a:r>
          </a:p>
          <a:p>
            <a:pPr algn="ctr"/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25.03.2014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27784" y="6237312"/>
            <a:ext cx="4176464" cy="365125"/>
          </a:xfrm>
        </p:spPr>
        <p:txBody>
          <a:bodyPr/>
          <a:lstStyle/>
          <a:p>
            <a:r>
              <a:rPr lang="de-DE" dirty="0"/>
              <a:t>Wirtschaftsland Mongolei - </a:t>
            </a:r>
            <a:r>
              <a:rPr lang="de-DE" dirty="0" smtClean="0"/>
              <a:t>Ein </a:t>
            </a:r>
            <a:r>
              <a:rPr lang="de-DE" dirty="0"/>
              <a:t>Land für </a:t>
            </a:r>
            <a:r>
              <a:rPr lang="de-DE" dirty="0" smtClean="0"/>
              <a:t>Pioniere</a:t>
            </a:r>
            <a:endParaRPr lang="de-DE" dirty="0"/>
          </a:p>
        </p:txBody>
      </p:sp>
      <p:sp>
        <p:nvSpPr>
          <p:cNvPr id="7" name="Minus 6"/>
          <p:cNvSpPr/>
          <p:nvPr/>
        </p:nvSpPr>
        <p:spPr>
          <a:xfrm flipV="1">
            <a:off x="-1332656" y="836712"/>
            <a:ext cx="11881320" cy="71102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Minus 7"/>
          <p:cNvSpPr/>
          <p:nvPr/>
        </p:nvSpPr>
        <p:spPr>
          <a:xfrm>
            <a:off x="-1320499" y="1052736"/>
            <a:ext cx="11881320" cy="9233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Minus 8"/>
          <p:cNvSpPr/>
          <p:nvPr/>
        </p:nvSpPr>
        <p:spPr>
          <a:xfrm>
            <a:off x="21551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Minus 9"/>
          <p:cNvSpPr/>
          <p:nvPr/>
        </p:nvSpPr>
        <p:spPr>
          <a:xfrm flipH="1">
            <a:off x="370227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Minus 11"/>
          <p:cNvSpPr/>
          <p:nvPr/>
        </p:nvSpPr>
        <p:spPr>
          <a:xfrm>
            <a:off x="683568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Minus 12"/>
          <p:cNvSpPr/>
          <p:nvPr/>
        </p:nvSpPr>
        <p:spPr>
          <a:xfrm>
            <a:off x="1187624" y="899430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Minus 13"/>
          <p:cNvSpPr/>
          <p:nvPr/>
        </p:nvSpPr>
        <p:spPr>
          <a:xfrm>
            <a:off x="1691680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Minus 14"/>
          <p:cNvSpPr/>
          <p:nvPr/>
        </p:nvSpPr>
        <p:spPr>
          <a:xfrm>
            <a:off x="219573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Minus 15"/>
          <p:cNvSpPr/>
          <p:nvPr/>
        </p:nvSpPr>
        <p:spPr>
          <a:xfrm>
            <a:off x="2699792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Minus 16"/>
          <p:cNvSpPr/>
          <p:nvPr/>
        </p:nvSpPr>
        <p:spPr>
          <a:xfrm>
            <a:off x="3203848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Minus 17"/>
          <p:cNvSpPr/>
          <p:nvPr/>
        </p:nvSpPr>
        <p:spPr>
          <a:xfrm>
            <a:off x="370790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Minus 18"/>
          <p:cNvSpPr/>
          <p:nvPr/>
        </p:nvSpPr>
        <p:spPr>
          <a:xfrm>
            <a:off x="4211960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Minus 19"/>
          <p:cNvSpPr/>
          <p:nvPr/>
        </p:nvSpPr>
        <p:spPr>
          <a:xfrm>
            <a:off x="471601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Minus 20"/>
          <p:cNvSpPr/>
          <p:nvPr/>
        </p:nvSpPr>
        <p:spPr>
          <a:xfrm>
            <a:off x="5220072" y="904529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Minus 21"/>
          <p:cNvSpPr/>
          <p:nvPr/>
        </p:nvSpPr>
        <p:spPr>
          <a:xfrm>
            <a:off x="5724128" y="894928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Minus 22"/>
          <p:cNvSpPr/>
          <p:nvPr/>
        </p:nvSpPr>
        <p:spPr>
          <a:xfrm>
            <a:off x="622818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Minus 23"/>
          <p:cNvSpPr/>
          <p:nvPr/>
        </p:nvSpPr>
        <p:spPr>
          <a:xfrm>
            <a:off x="6732240" y="890426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Minus 24"/>
          <p:cNvSpPr/>
          <p:nvPr/>
        </p:nvSpPr>
        <p:spPr>
          <a:xfrm>
            <a:off x="7236296" y="890425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Minus 25"/>
          <p:cNvSpPr/>
          <p:nvPr/>
        </p:nvSpPr>
        <p:spPr>
          <a:xfrm>
            <a:off x="8100392" y="890424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Minus 26"/>
          <p:cNvSpPr/>
          <p:nvPr/>
        </p:nvSpPr>
        <p:spPr>
          <a:xfrm>
            <a:off x="8604448" y="89042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Minus 27"/>
          <p:cNvSpPr/>
          <p:nvPr/>
        </p:nvSpPr>
        <p:spPr>
          <a:xfrm flipH="1">
            <a:off x="827584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Minus 28"/>
          <p:cNvSpPr/>
          <p:nvPr/>
        </p:nvSpPr>
        <p:spPr>
          <a:xfrm flipH="1">
            <a:off x="1357929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Minus 29"/>
          <p:cNvSpPr/>
          <p:nvPr/>
        </p:nvSpPr>
        <p:spPr>
          <a:xfrm flipH="1">
            <a:off x="1835696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Minus 30"/>
          <p:cNvSpPr/>
          <p:nvPr/>
        </p:nvSpPr>
        <p:spPr>
          <a:xfrm flipH="1">
            <a:off x="2339752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Minus 31"/>
          <p:cNvSpPr/>
          <p:nvPr/>
        </p:nvSpPr>
        <p:spPr>
          <a:xfrm flipH="1">
            <a:off x="2843808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Minus 32"/>
          <p:cNvSpPr/>
          <p:nvPr/>
        </p:nvSpPr>
        <p:spPr>
          <a:xfrm flipH="1">
            <a:off x="3374153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Minus 33"/>
          <p:cNvSpPr/>
          <p:nvPr/>
        </p:nvSpPr>
        <p:spPr>
          <a:xfrm flipH="1">
            <a:off x="3851920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Minus 34"/>
          <p:cNvSpPr/>
          <p:nvPr/>
        </p:nvSpPr>
        <p:spPr>
          <a:xfrm flipH="1">
            <a:off x="4382265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Minus 35"/>
          <p:cNvSpPr/>
          <p:nvPr/>
        </p:nvSpPr>
        <p:spPr>
          <a:xfrm flipH="1">
            <a:off x="4886321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Minus 36"/>
          <p:cNvSpPr/>
          <p:nvPr/>
        </p:nvSpPr>
        <p:spPr>
          <a:xfrm flipH="1">
            <a:off x="5364088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Minus 37"/>
          <p:cNvSpPr/>
          <p:nvPr/>
        </p:nvSpPr>
        <p:spPr>
          <a:xfrm flipH="1">
            <a:off x="5868144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Minus 38"/>
          <p:cNvSpPr/>
          <p:nvPr/>
        </p:nvSpPr>
        <p:spPr>
          <a:xfrm flipH="1">
            <a:off x="6372200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Minus 39"/>
          <p:cNvSpPr/>
          <p:nvPr/>
        </p:nvSpPr>
        <p:spPr>
          <a:xfrm flipH="1">
            <a:off x="6876256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Minus 40"/>
          <p:cNvSpPr/>
          <p:nvPr/>
        </p:nvSpPr>
        <p:spPr>
          <a:xfrm flipH="1">
            <a:off x="7380312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Minus 41"/>
          <p:cNvSpPr/>
          <p:nvPr/>
        </p:nvSpPr>
        <p:spPr>
          <a:xfrm flipH="1">
            <a:off x="8270697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Minus 42"/>
          <p:cNvSpPr/>
          <p:nvPr/>
        </p:nvSpPr>
        <p:spPr>
          <a:xfrm flipH="1">
            <a:off x="8774753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2051720" y="4797152"/>
            <a:ext cx="5369633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1"/>
            <a:endParaRPr lang="de-DE" sz="1400" dirty="0" smtClean="0"/>
          </a:p>
          <a:p>
            <a:pPr marL="1085850" lvl="2" indent="-171450">
              <a:buFont typeface="Wingdings" panose="05000000000000000000" pitchFamily="2" charset="2"/>
              <a:buChar char="Ø"/>
            </a:pPr>
            <a:r>
              <a:rPr lang="de-DE" sz="1600" dirty="0" smtClean="0"/>
              <a:t> weiterhin </a:t>
            </a:r>
            <a:r>
              <a:rPr lang="de-DE" sz="1600" dirty="0"/>
              <a:t>attraktiv für </a:t>
            </a:r>
            <a:r>
              <a:rPr lang="de-DE" sz="1600" dirty="0" smtClean="0"/>
              <a:t>Auslandsinvestitionen</a:t>
            </a:r>
          </a:p>
          <a:p>
            <a:pPr marL="1085850" lvl="2" indent="-171450">
              <a:buFont typeface="Wingdings" panose="05000000000000000000" pitchFamily="2" charset="2"/>
              <a:buChar char="Ø"/>
            </a:pPr>
            <a:r>
              <a:rPr lang="de-DE" sz="1600" dirty="0" smtClean="0"/>
              <a:t> weiterhin hohes Wirtschaftswachstum</a:t>
            </a:r>
            <a:endParaRPr lang="de-DE" sz="1600" dirty="0"/>
          </a:p>
          <a:p>
            <a:pPr marL="1200150" lvl="2" indent="-285750">
              <a:buFont typeface="Wingdings" pitchFamily="2" charset="2"/>
              <a:buChar char="§"/>
            </a:pPr>
            <a:endParaRPr lang="de-DE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13" name="Minus 112"/>
          <p:cNvSpPr/>
          <p:nvPr/>
        </p:nvSpPr>
        <p:spPr>
          <a:xfrm>
            <a:off x="-1332656" y="1124744"/>
            <a:ext cx="11881320" cy="9233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Minus 113"/>
          <p:cNvSpPr/>
          <p:nvPr/>
        </p:nvSpPr>
        <p:spPr>
          <a:xfrm>
            <a:off x="766834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Minus 114"/>
          <p:cNvSpPr/>
          <p:nvPr/>
        </p:nvSpPr>
        <p:spPr>
          <a:xfrm flipH="1">
            <a:off x="7838649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44"/>
          <p:cNvSpPr txBox="1"/>
          <p:nvPr/>
        </p:nvSpPr>
        <p:spPr>
          <a:xfrm>
            <a:off x="2771800" y="141277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A k t u e l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e  W i r t s c h a f t</a:t>
            </a:r>
            <a:endParaRPr lang="de-D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6" name="Diagramm 45"/>
          <p:cNvGraphicFramePr/>
          <p:nvPr>
            <p:extLst>
              <p:ext uri="{D42A27DB-BD31-4B8C-83A1-F6EECF244321}">
                <p14:modId xmlns:p14="http://schemas.microsoft.com/office/powerpoint/2010/main" val="3893982710"/>
              </p:ext>
            </p:extLst>
          </p:nvPr>
        </p:nvGraphicFramePr>
        <p:xfrm>
          <a:off x="1813409" y="2276872"/>
          <a:ext cx="5854935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59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27784" y="6237312"/>
            <a:ext cx="4176464" cy="365125"/>
          </a:xfrm>
        </p:spPr>
        <p:txBody>
          <a:bodyPr/>
          <a:lstStyle/>
          <a:p>
            <a:r>
              <a:rPr lang="de-DE" dirty="0"/>
              <a:t>Wirtschaftsland Mongolei - </a:t>
            </a:r>
            <a:r>
              <a:rPr lang="de-DE" dirty="0" smtClean="0"/>
              <a:t>Ein </a:t>
            </a:r>
            <a:r>
              <a:rPr lang="de-DE" dirty="0"/>
              <a:t>Land für </a:t>
            </a:r>
            <a:r>
              <a:rPr lang="de-DE" dirty="0" smtClean="0"/>
              <a:t>Pioniere</a:t>
            </a:r>
            <a:endParaRPr lang="de-DE" dirty="0"/>
          </a:p>
        </p:txBody>
      </p:sp>
      <p:sp>
        <p:nvSpPr>
          <p:cNvPr id="7" name="Minus 6"/>
          <p:cNvSpPr/>
          <p:nvPr/>
        </p:nvSpPr>
        <p:spPr>
          <a:xfrm flipV="1">
            <a:off x="-1332656" y="836712"/>
            <a:ext cx="11881320" cy="71102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Minus 7"/>
          <p:cNvSpPr/>
          <p:nvPr/>
        </p:nvSpPr>
        <p:spPr>
          <a:xfrm>
            <a:off x="-1320499" y="1052736"/>
            <a:ext cx="11881320" cy="9233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Minus 8"/>
          <p:cNvSpPr/>
          <p:nvPr/>
        </p:nvSpPr>
        <p:spPr>
          <a:xfrm>
            <a:off x="21551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Minus 9"/>
          <p:cNvSpPr/>
          <p:nvPr/>
        </p:nvSpPr>
        <p:spPr>
          <a:xfrm flipH="1">
            <a:off x="370227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Minus 11"/>
          <p:cNvSpPr/>
          <p:nvPr/>
        </p:nvSpPr>
        <p:spPr>
          <a:xfrm>
            <a:off x="683568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Minus 12"/>
          <p:cNvSpPr/>
          <p:nvPr/>
        </p:nvSpPr>
        <p:spPr>
          <a:xfrm>
            <a:off x="1187624" y="899430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Minus 13"/>
          <p:cNvSpPr/>
          <p:nvPr/>
        </p:nvSpPr>
        <p:spPr>
          <a:xfrm>
            <a:off x="1691680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Minus 14"/>
          <p:cNvSpPr/>
          <p:nvPr/>
        </p:nvSpPr>
        <p:spPr>
          <a:xfrm>
            <a:off x="219573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Minus 15"/>
          <p:cNvSpPr/>
          <p:nvPr/>
        </p:nvSpPr>
        <p:spPr>
          <a:xfrm>
            <a:off x="2699792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Minus 16"/>
          <p:cNvSpPr/>
          <p:nvPr/>
        </p:nvSpPr>
        <p:spPr>
          <a:xfrm>
            <a:off x="3203848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Minus 17"/>
          <p:cNvSpPr/>
          <p:nvPr/>
        </p:nvSpPr>
        <p:spPr>
          <a:xfrm>
            <a:off x="370790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Minus 18"/>
          <p:cNvSpPr/>
          <p:nvPr/>
        </p:nvSpPr>
        <p:spPr>
          <a:xfrm>
            <a:off x="4211960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Minus 19"/>
          <p:cNvSpPr/>
          <p:nvPr/>
        </p:nvSpPr>
        <p:spPr>
          <a:xfrm>
            <a:off x="471601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Minus 20"/>
          <p:cNvSpPr/>
          <p:nvPr/>
        </p:nvSpPr>
        <p:spPr>
          <a:xfrm>
            <a:off x="5220072" y="904529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Minus 21"/>
          <p:cNvSpPr/>
          <p:nvPr/>
        </p:nvSpPr>
        <p:spPr>
          <a:xfrm>
            <a:off x="5724128" y="894928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Minus 22"/>
          <p:cNvSpPr/>
          <p:nvPr/>
        </p:nvSpPr>
        <p:spPr>
          <a:xfrm>
            <a:off x="622818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Minus 23"/>
          <p:cNvSpPr/>
          <p:nvPr/>
        </p:nvSpPr>
        <p:spPr>
          <a:xfrm>
            <a:off x="6732240" y="890426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Minus 24"/>
          <p:cNvSpPr/>
          <p:nvPr/>
        </p:nvSpPr>
        <p:spPr>
          <a:xfrm>
            <a:off x="7236296" y="890425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Minus 25"/>
          <p:cNvSpPr/>
          <p:nvPr/>
        </p:nvSpPr>
        <p:spPr>
          <a:xfrm>
            <a:off x="8100392" y="890424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Minus 26"/>
          <p:cNvSpPr/>
          <p:nvPr/>
        </p:nvSpPr>
        <p:spPr>
          <a:xfrm>
            <a:off x="8604448" y="89042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Minus 27"/>
          <p:cNvSpPr/>
          <p:nvPr/>
        </p:nvSpPr>
        <p:spPr>
          <a:xfrm flipH="1">
            <a:off x="827584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Minus 28"/>
          <p:cNvSpPr/>
          <p:nvPr/>
        </p:nvSpPr>
        <p:spPr>
          <a:xfrm flipH="1">
            <a:off x="1357929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Minus 29"/>
          <p:cNvSpPr/>
          <p:nvPr/>
        </p:nvSpPr>
        <p:spPr>
          <a:xfrm flipH="1">
            <a:off x="1835696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Minus 30"/>
          <p:cNvSpPr/>
          <p:nvPr/>
        </p:nvSpPr>
        <p:spPr>
          <a:xfrm flipH="1">
            <a:off x="2339752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Minus 31"/>
          <p:cNvSpPr/>
          <p:nvPr/>
        </p:nvSpPr>
        <p:spPr>
          <a:xfrm flipH="1">
            <a:off x="2843808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Minus 32"/>
          <p:cNvSpPr/>
          <p:nvPr/>
        </p:nvSpPr>
        <p:spPr>
          <a:xfrm flipH="1">
            <a:off x="3374153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Minus 33"/>
          <p:cNvSpPr/>
          <p:nvPr/>
        </p:nvSpPr>
        <p:spPr>
          <a:xfrm flipH="1">
            <a:off x="3851920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Minus 34"/>
          <p:cNvSpPr/>
          <p:nvPr/>
        </p:nvSpPr>
        <p:spPr>
          <a:xfrm flipH="1">
            <a:off x="4382265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Minus 35"/>
          <p:cNvSpPr/>
          <p:nvPr/>
        </p:nvSpPr>
        <p:spPr>
          <a:xfrm flipH="1">
            <a:off x="4886321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Minus 36"/>
          <p:cNvSpPr/>
          <p:nvPr/>
        </p:nvSpPr>
        <p:spPr>
          <a:xfrm flipH="1">
            <a:off x="5364088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Minus 37"/>
          <p:cNvSpPr/>
          <p:nvPr/>
        </p:nvSpPr>
        <p:spPr>
          <a:xfrm flipH="1">
            <a:off x="5868144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Minus 38"/>
          <p:cNvSpPr/>
          <p:nvPr/>
        </p:nvSpPr>
        <p:spPr>
          <a:xfrm flipH="1">
            <a:off x="6372200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Minus 39"/>
          <p:cNvSpPr/>
          <p:nvPr/>
        </p:nvSpPr>
        <p:spPr>
          <a:xfrm flipH="1">
            <a:off x="6876256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Minus 40"/>
          <p:cNvSpPr/>
          <p:nvPr/>
        </p:nvSpPr>
        <p:spPr>
          <a:xfrm flipH="1">
            <a:off x="7380312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Minus 41"/>
          <p:cNvSpPr/>
          <p:nvPr/>
        </p:nvSpPr>
        <p:spPr>
          <a:xfrm flipH="1">
            <a:off x="8270697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Minus 42"/>
          <p:cNvSpPr/>
          <p:nvPr/>
        </p:nvSpPr>
        <p:spPr>
          <a:xfrm flipH="1">
            <a:off x="8774753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804506" y="2204864"/>
            <a:ext cx="7155517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200150" lvl="2" indent="-285750">
              <a:buFont typeface="Wingdings" pitchFamily="2" charset="2"/>
              <a:buChar char="§"/>
            </a:pPr>
            <a:endParaRPr lang="de-DE" dirty="0">
              <a:solidFill>
                <a:srgbClr val="4F81BD">
                  <a:lumMod val="75000"/>
                </a:srgbClr>
              </a:solidFill>
            </a:endParaRPr>
          </a:p>
          <a:p>
            <a:pPr lvl="2"/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3" name="Minus 112"/>
          <p:cNvSpPr/>
          <p:nvPr/>
        </p:nvSpPr>
        <p:spPr>
          <a:xfrm>
            <a:off x="-1332656" y="1124744"/>
            <a:ext cx="11881320" cy="9233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Minus 113"/>
          <p:cNvSpPr/>
          <p:nvPr/>
        </p:nvSpPr>
        <p:spPr>
          <a:xfrm>
            <a:off x="766834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Minus 114"/>
          <p:cNvSpPr/>
          <p:nvPr/>
        </p:nvSpPr>
        <p:spPr>
          <a:xfrm flipH="1">
            <a:off x="7838649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44"/>
          <p:cNvSpPr txBox="1"/>
          <p:nvPr/>
        </p:nvSpPr>
        <p:spPr>
          <a:xfrm>
            <a:off x="2483768" y="1340768"/>
            <a:ext cx="5080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N e u e s   I n v e s t i t i o n s g e s e t z</a:t>
            </a:r>
            <a:endParaRPr lang="de-D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69" y="2043672"/>
            <a:ext cx="8576119" cy="433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7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27784" y="6237312"/>
            <a:ext cx="4176464" cy="365125"/>
          </a:xfrm>
        </p:spPr>
        <p:txBody>
          <a:bodyPr/>
          <a:lstStyle/>
          <a:p>
            <a:r>
              <a:rPr lang="de-DE" dirty="0"/>
              <a:t>Wirtschaftsland Mongolei - </a:t>
            </a:r>
            <a:r>
              <a:rPr lang="de-DE" dirty="0" smtClean="0"/>
              <a:t>Ein </a:t>
            </a:r>
            <a:r>
              <a:rPr lang="de-DE" dirty="0"/>
              <a:t>Land für Pioniere</a:t>
            </a:r>
          </a:p>
        </p:txBody>
      </p:sp>
      <p:sp>
        <p:nvSpPr>
          <p:cNvPr id="7" name="Minus 6"/>
          <p:cNvSpPr/>
          <p:nvPr/>
        </p:nvSpPr>
        <p:spPr>
          <a:xfrm flipV="1">
            <a:off x="-1332656" y="836712"/>
            <a:ext cx="11881320" cy="71102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Minus 7"/>
          <p:cNvSpPr/>
          <p:nvPr/>
        </p:nvSpPr>
        <p:spPr>
          <a:xfrm>
            <a:off x="-1320499" y="1052736"/>
            <a:ext cx="11881320" cy="9233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Minus 8"/>
          <p:cNvSpPr/>
          <p:nvPr/>
        </p:nvSpPr>
        <p:spPr>
          <a:xfrm>
            <a:off x="21551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Minus 9"/>
          <p:cNvSpPr/>
          <p:nvPr/>
        </p:nvSpPr>
        <p:spPr>
          <a:xfrm flipH="1">
            <a:off x="370227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Minus 11"/>
          <p:cNvSpPr/>
          <p:nvPr/>
        </p:nvSpPr>
        <p:spPr>
          <a:xfrm>
            <a:off x="683568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Minus 12"/>
          <p:cNvSpPr/>
          <p:nvPr/>
        </p:nvSpPr>
        <p:spPr>
          <a:xfrm>
            <a:off x="1187624" y="899430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Minus 13"/>
          <p:cNvSpPr/>
          <p:nvPr/>
        </p:nvSpPr>
        <p:spPr>
          <a:xfrm>
            <a:off x="1691680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Minus 14"/>
          <p:cNvSpPr/>
          <p:nvPr/>
        </p:nvSpPr>
        <p:spPr>
          <a:xfrm>
            <a:off x="219573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Minus 15"/>
          <p:cNvSpPr/>
          <p:nvPr/>
        </p:nvSpPr>
        <p:spPr>
          <a:xfrm>
            <a:off x="2699792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Minus 16"/>
          <p:cNvSpPr/>
          <p:nvPr/>
        </p:nvSpPr>
        <p:spPr>
          <a:xfrm>
            <a:off x="3203848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Minus 17"/>
          <p:cNvSpPr/>
          <p:nvPr/>
        </p:nvSpPr>
        <p:spPr>
          <a:xfrm>
            <a:off x="370790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Minus 18"/>
          <p:cNvSpPr/>
          <p:nvPr/>
        </p:nvSpPr>
        <p:spPr>
          <a:xfrm>
            <a:off x="4211960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Minus 19"/>
          <p:cNvSpPr/>
          <p:nvPr/>
        </p:nvSpPr>
        <p:spPr>
          <a:xfrm>
            <a:off x="471601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Minus 20"/>
          <p:cNvSpPr/>
          <p:nvPr/>
        </p:nvSpPr>
        <p:spPr>
          <a:xfrm>
            <a:off x="5220072" y="904529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Minus 21"/>
          <p:cNvSpPr/>
          <p:nvPr/>
        </p:nvSpPr>
        <p:spPr>
          <a:xfrm>
            <a:off x="5724128" y="894928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Minus 22"/>
          <p:cNvSpPr/>
          <p:nvPr/>
        </p:nvSpPr>
        <p:spPr>
          <a:xfrm>
            <a:off x="622818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Minus 23"/>
          <p:cNvSpPr/>
          <p:nvPr/>
        </p:nvSpPr>
        <p:spPr>
          <a:xfrm>
            <a:off x="6732240" y="890426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Minus 24"/>
          <p:cNvSpPr/>
          <p:nvPr/>
        </p:nvSpPr>
        <p:spPr>
          <a:xfrm>
            <a:off x="7236296" y="890425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Minus 25"/>
          <p:cNvSpPr/>
          <p:nvPr/>
        </p:nvSpPr>
        <p:spPr>
          <a:xfrm>
            <a:off x="8100392" y="890424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Minus 26"/>
          <p:cNvSpPr/>
          <p:nvPr/>
        </p:nvSpPr>
        <p:spPr>
          <a:xfrm>
            <a:off x="8604448" y="89042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Minus 27"/>
          <p:cNvSpPr/>
          <p:nvPr/>
        </p:nvSpPr>
        <p:spPr>
          <a:xfrm flipH="1">
            <a:off x="827584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Minus 28"/>
          <p:cNvSpPr/>
          <p:nvPr/>
        </p:nvSpPr>
        <p:spPr>
          <a:xfrm flipH="1">
            <a:off x="1357929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Minus 29"/>
          <p:cNvSpPr/>
          <p:nvPr/>
        </p:nvSpPr>
        <p:spPr>
          <a:xfrm flipH="1">
            <a:off x="1835696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Minus 30"/>
          <p:cNvSpPr/>
          <p:nvPr/>
        </p:nvSpPr>
        <p:spPr>
          <a:xfrm flipH="1">
            <a:off x="2339752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Minus 31"/>
          <p:cNvSpPr/>
          <p:nvPr/>
        </p:nvSpPr>
        <p:spPr>
          <a:xfrm flipH="1">
            <a:off x="2843808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Minus 32"/>
          <p:cNvSpPr/>
          <p:nvPr/>
        </p:nvSpPr>
        <p:spPr>
          <a:xfrm flipH="1">
            <a:off x="3374153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Minus 33"/>
          <p:cNvSpPr/>
          <p:nvPr/>
        </p:nvSpPr>
        <p:spPr>
          <a:xfrm flipH="1">
            <a:off x="3851920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Minus 34"/>
          <p:cNvSpPr/>
          <p:nvPr/>
        </p:nvSpPr>
        <p:spPr>
          <a:xfrm flipH="1">
            <a:off x="4382265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Minus 35"/>
          <p:cNvSpPr/>
          <p:nvPr/>
        </p:nvSpPr>
        <p:spPr>
          <a:xfrm flipH="1">
            <a:off x="4886321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Minus 36"/>
          <p:cNvSpPr/>
          <p:nvPr/>
        </p:nvSpPr>
        <p:spPr>
          <a:xfrm flipH="1">
            <a:off x="5364088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Minus 37"/>
          <p:cNvSpPr/>
          <p:nvPr/>
        </p:nvSpPr>
        <p:spPr>
          <a:xfrm flipH="1">
            <a:off x="5868144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Minus 38"/>
          <p:cNvSpPr/>
          <p:nvPr/>
        </p:nvSpPr>
        <p:spPr>
          <a:xfrm flipH="1">
            <a:off x="6372200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Minus 39"/>
          <p:cNvSpPr/>
          <p:nvPr/>
        </p:nvSpPr>
        <p:spPr>
          <a:xfrm flipH="1">
            <a:off x="6876256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Minus 40"/>
          <p:cNvSpPr/>
          <p:nvPr/>
        </p:nvSpPr>
        <p:spPr>
          <a:xfrm flipH="1">
            <a:off x="7380312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Minus 41"/>
          <p:cNvSpPr/>
          <p:nvPr/>
        </p:nvSpPr>
        <p:spPr>
          <a:xfrm flipH="1">
            <a:off x="8270697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Minus 42"/>
          <p:cNvSpPr/>
          <p:nvPr/>
        </p:nvSpPr>
        <p:spPr>
          <a:xfrm flipH="1">
            <a:off x="8774753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Minus 112"/>
          <p:cNvSpPr/>
          <p:nvPr/>
        </p:nvSpPr>
        <p:spPr>
          <a:xfrm>
            <a:off x="-1332656" y="1124744"/>
            <a:ext cx="11881320" cy="9233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Minus 113"/>
          <p:cNvSpPr/>
          <p:nvPr/>
        </p:nvSpPr>
        <p:spPr>
          <a:xfrm>
            <a:off x="766834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Minus 114"/>
          <p:cNvSpPr/>
          <p:nvPr/>
        </p:nvSpPr>
        <p:spPr>
          <a:xfrm flipH="1">
            <a:off x="7838649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44"/>
          <p:cNvSpPr txBox="1"/>
          <p:nvPr/>
        </p:nvSpPr>
        <p:spPr>
          <a:xfrm>
            <a:off x="2555776" y="1556792"/>
            <a:ext cx="4628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C h a n c e n   f ü r   D e u t s c h e  </a:t>
            </a:r>
            <a:endParaRPr lang="de-D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253327" y="2348880"/>
            <a:ext cx="3974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de-DE" sz="1600" dirty="0" smtClean="0"/>
              <a:t>Erschließung der Rohstoffvorkommen</a:t>
            </a:r>
          </a:p>
          <a:p>
            <a:pPr marL="285750" indent="-285750">
              <a:buFont typeface="Wingdings" charset="2"/>
              <a:buChar char="§"/>
            </a:pPr>
            <a:r>
              <a:rPr lang="de-DE" sz="1600" dirty="0" smtClean="0"/>
              <a:t>Ausbau der Infrastruktur</a:t>
            </a:r>
          </a:p>
          <a:p>
            <a:pPr marL="285750" indent="-285750">
              <a:buFont typeface="Wingdings" charset="2"/>
              <a:buChar char="§"/>
            </a:pPr>
            <a:r>
              <a:rPr lang="de-DE" sz="1600" dirty="0" smtClean="0"/>
              <a:t>in allen Bereichen der Wirtschaft</a:t>
            </a:r>
          </a:p>
        </p:txBody>
      </p:sp>
      <p:sp>
        <p:nvSpPr>
          <p:cNvPr id="5" name="Ellipse 4"/>
          <p:cNvSpPr/>
          <p:nvPr/>
        </p:nvSpPr>
        <p:spPr>
          <a:xfrm>
            <a:off x="971600" y="5229200"/>
            <a:ext cx="2103828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3641137" y="5327920"/>
            <a:ext cx="1938976" cy="83738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Ellipse 47"/>
          <p:cNvSpPr/>
          <p:nvPr/>
        </p:nvSpPr>
        <p:spPr>
          <a:xfrm>
            <a:off x="6176051" y="5210616"/>
            <a:ext cx="1924342" cy="9666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043608" y="5327920"/>
            <a:ext cx="2042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s</a:t>
            </a:r>
            <a:r>
              <a:rPr lang="de-DE" sz="1400" dirty="0" smtClean="0"/>
              <a:t>teigendes Qualitätsbewusstsein</a:t>
            </a:r>
          </a:p>
          <a:p>
            <a:pPr algn="ctr"/>
            <a:r>
              <a:rPr lang="de-DE" sz="1400" dirty="0" smtClean="0"/>
              <a:t>«Made in </a:t>
            </a:r>
            <a:r>
              <a:rPr lang="de-DE" sz="1400" dirty="0"/>
              <a:t>Germany»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3707904" y="5373216"/>
            <a:ext cx="181236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300" dirty="0"/>
              <a:t>m</a:t>
            </a:r>
            <a:r>
              <a:rPr lang="de-DE" sz="1300" dirty="0" smtClean="0"/>
              <a:t>ind. 25.000 Einwohner mit Deutsch-Kenntnissen</a:t>
            </a:r>
            <a:endParaRPr lang="de-DE" sz="1300" dirty="0"/>
          </a:p>
        </p:txBody>
      </p:sp>
      <p:sp>
        <p:nvSpPr>
          <p:cNvPr id="51" name="Textfeld 50"/>
          <p:cNvSpPr txBox="1"/>
          <p:nvPr/>
        </p:nvSpPr>
        <p:spPr>
          <a:xfrm>
            <a:off x="6300192" y="5354632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Deutschland </a:t>
            </a:r>
          </a:p>
          <a:p>
            <a:pPr algn="ctr"/>
            <a:r>
              <a:rPr lang="de-DE" sz="1400" dirty="0" smtClean="0"/>
              <a:t>= wichtigster Partner in Europa</a:t>
            </a:r>
            <a:endParaRPr lang="de-DE" sz="1400" dirty="0"/>
          </a:p>
        </p:txBody>
      </p:sp>
      <p:graphicFrame>
        <p:nvGraphicFramePr>
          <p:cNvPr id="44" name="Diagramm 43"/>
          <p:cNvGraphicFramePr/>
          <p:nvPr>
            <p:extLst>
              <p:ext uri="{D42A27DB-BD31-4B8C-83A1-F6EECF244321}">
                <p14:modId xmlns:p14="http://schemas.microsoft.com/office/powerpoint/2010/main" val="2719431870"/>
              </p:ext>
            </p:extLst>
          </p:nvPr>
        </p:nvGraphicFramePr>
        <p:xfrm>
          <a:off x="2006002" y="3212976"/>
          <a:ext cx="508627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23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27784" y="6237312"/>
            <a:ext cx="4176464" cy="365125"/>
          </a:xfrm>
        </p:spPr>
        <p:txBody>
          <a:bodyPr/>
          <a:lstStyle/>
          <a:p>
            <a:r>
              <a:rPr lang="de-DE" dirty="0"/>
              <a:t>Wirtschaftsland Mongolei - </a:t>
            </a:r>
            <a:r>
              <a:rPr lang="de-DE" dirty="0" smtClean="0"/>
              <a:t>Ein </a:t>
            </a:r>
            <a:r>
              <a:rPr lang="de-DE" dirty="0"/>
              <a:t>Land für Pioniere</a:t>
            </a:r>
          </a:p>
        </p:txBody>
      </p:sp>
      <p:sp>
        <p:nvSpPr>
          <p:cNvPr id="7" name="Minus 6"/>
          <p:cNvSpPr/>
          <p:nvPr/>
        </p:nvSpPr>
        <p:spPr>
          <a:xfrm flipV="1">
            <a:off x="-1332656" y="836712"/>
            <a:ext cx="11881320" cy="71102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Minus 7"/>
          <p:cNvSpPr/>
          <p:nvPr/>
        </p:nvSpPr>
        <p:spPr>
          <a:xfrm>
            <a:off x="-1320499" y="1052736"/>
            <a:ext cx="11881320" cy="9233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Minus 8"/>
          <p:cNvSpPr/>
          <p:nvPr/>
        </p:nvSpPr>
        <p:spPr>
          <a:xfrm>
            <a:off x="21551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Minus 9"/>
          <p:cNvSpPr/>
          <p:nvPr/>
        </p:nvSpPr>
        <p:spPr>
          <a:xfrm flipH="1">
            <a:off x="370227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Minus 11"/>
          <p:cNvSpPr/>
          <p:nvPr/>
        </p:nvSpPr>
        <p:spPr>
          <a:xfrm>
            <a:off x="683568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Minus 12"/>
          <p:cNvSpPr/>
          <p:nvPr/>
        </p:nvSpPr>
        <p:spPr>
          <a:xfrm>
            <a:off x="1187624" y="899430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Minus 13"/>
          <p:cNvSpPr/>
          <p:nvPr/>
        </p:nvSpPr>
        <p:spPr>
          <a:xfrm>
            <a:off x="1691680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Minus 14"/>
          <p:cNvSpPr/>
          <p:nvPr/>
        </p:nvSpPr>
        <p:spPr>
          <a:xfrm>
            <a:off x="219573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Minus 15"/>
          <p:cNvSpPr/>
          <p:nvPr/>
        </p:nvSpPr>
        <p:spPr>
          <a:xfrm>
            <a:off x="2699792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Minus 16"/>
          <p:cNvSpPr/>
          <p:nvPr/>
        </p:nvSpPr>
        <p:spPr>
          <a:xfrm>
            <a:off x="3203848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Minus 17"/>
          <p:cNvSpPr/>
          <p:nvPr/>
        </p:nvSpPr>
        <p:spPr>
          <a:xfrm>
            <a:off x="370790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Minus 18"/>
          <p:cNvSpPr/>
          <p:nvPr/>
        </p:nvSpPr>
        <p:spPr>
          <a:xfrm>
            <a:off x="4211960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Minus 19"/>
          <p:cNvSpPr/>
          <p:nvPr/>
        </p:nvSpPr>
        <p:spPr>
          <a:xfrm>
            <a:off x="471601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Minus 20"/>
          <p:cNvSpPr/>
          <p:nvPr/>
        </p:nvSpPr>
        <p:spPr>
          <a:xfrm>
            <a:off x="5220072" y="904529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Minus 21"/>
          <p:cNvSpPr/>
          <p:nvPr/>
        </p:nvSpPr>
        <p:spPr>
          <a:xfrm>
            <a:off x="5724128" y="894928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Minus 22"/>
          <p:cNvSpPr/>
          <p:nvPr/>
        </p:nvSpPr>
        <p:spPr>
          <a:xfrm>
            <a:off x="622818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Minus 23"/>
          <p:cNvSpPr/>
          <p:nvPr/>
        </p:nvSpPr>
        <p:spPr>
          <a:xfrm>
            <a:off x="6732240" y="890426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Minus 24"/>
          <p:cNvSpPr/>
          <p:nvPr/>
        </p:nvSpPr>
        <p:spPr>
          <a:xfrm>
            <a:off x="7236296" y="890425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Minus 25"/>
          <p:cNvSpPr/>
          <p:nvPr/>
        </p:nvSpPr>
        <p:spPr>
          <a:xfrm>
            <a:off x="8100392" y="890424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Minus 26"/>
          <p:cNvSpPr/>
          <p:nvPr/>
        </p:nvSpPr>
        <p:spPr>
          <a:xfrm>
            <a:off x="8604448" y="89042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Minus 27"/>
          <p:cNvSpPr/>
          <p:nvPr/>
        </p:nvSpPr>
        <p:spPr>
          <a:xfrm flipH="1">
            <a:off x="827584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Minus 28"/>
          <p:cNvSpPr/>
          <p:nvPr/>
        </p:nvSpPr>
        <p:spPr>
          <a:xfrm flipH="1">
            <a:off x="1357929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Minus 29"/>
          <p:cNvSpPr/>
          <p:nvPr/>
        </p:nvSpPr>
        <p:spPr>
          <a:xfrm flipH="1">
            <a:off x="1835696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Minus 30"/>
          <p:cNvSpPr/>
          <p:nvPr/>
        </p:nvSpPr>
        <p:spPr>
          <a:xfrm flipH="1">
            <a:off x="2339752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Minus 31"/>
          <p:cNvSpPr/>
          <p:nvPr/>
        </p:nvSpPr>
        <p:spPr>
          <a:xfrm flipH="1">
            <a:off x="2843808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Minus 32"/>
          <p:cNvSpPr/>
          <p:nvPr/>
        </p:nvSpPr>
        <p:spPr>
          <a:xfrm flipH="1">
            <a:off x="3374153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Minus 33"/>
          <p:cNvSpPr/>
          <p:nvPr/>
        </p:nvSpPr>
        <p:spPr>
          <a:xfrm flipH="1">
            <a:off x="3851920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Minus 34"/>
          <p:cNvSpPr/>
          <p:nvPr/>
        </p:nvSpPr>
        <p:spPr>
          <a:xfrm flipH="1">
            <a:off x="4382265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Minus 35"/>
          <p:cNvSpPr/>
          <p:nvPr/>
        </p:nvSpPr>
        <p:spPr>
          <a:xfrm flipH="1">
            <a:off x="4886321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Minus 36"/>
          <p:cNvSpPr/>
          <p:nvPr/>
        </p:nvSpPr>
        <p:spPr>
          <a:xfrm flipH="1">
            <a:off x="5364088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Minus 37"/>
          <p:cNvSpPr/>
          <p:nvPr/>
        </p:nvSpPr>
        <p:spPr>
          <a:xfrm flipH="1">
            <a:off x="5868144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Minus 38"/>
          <p:cNvSpPr/>
          <p:nvPr/>
        </p:nvSpPr>
        <p:spPr>
          <a:xfrm flipH="1">
            <a:off x="6372200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Minus 39"/>
          <p:cNvSpPr/>
          <p:nvPr/>
        </p:nvSpPr>
        <p:spPr>
          <a:xfrm flipH="1">
            <a:off x="6876256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Minus 40"/>
          <p:cNvSpPr/>
          <p:nvPr/>
        </p:nvSpPr>
        <p:spPr>
          <a:xfrm flipH="1">
            <a:off x="7380312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Minus 41"/>
          <p:cNvSpPr/>
          <p:nvPr/>
        </p:nvSpPr>
        <p:spPr>
          <a:xfrm flipH="1">
            <a:off x="8270697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Minus 42"/>
          <p:cNvSpPr/>
          <p:nvPr/>
        </p:nvSpPr>
        <p:spPr>
          <a:xfrm flipH="1">
            <a:off x="8774753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Minus 112"/>
          <p:cNvSpPr/>
          <p:nvPr/>
        </p:nvSpPr>
        <p:spPr>
          <a:xfrm>
            <a:off x="-1332656" y="1124744"/>
            <a:ext cx="11881320" cy="9233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Minus 113"/>
          <p:cNvSpPr/>
          <p:nvPr/>
        </p:nvSpPr>
        <p:spPr>
          <a:xfrm>
            <a:off x="766834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Minus 114"/>
          <p:cNvSpPr/>
          <p:nvPr/>
        </p:nvSpPr>
        <p:spPr>
          <a:xfrm flipH="1">
            <a:off x="7838649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44"/>
          <p:cNvSpPr txBox="1"/>
          <p:nvPr/>
        </p:nvSpPr>
        <p:spPr>
          <a:xfrm>
            <a:off x="3419872" y="1860793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V i e l e n   D a n k !</a:t>
            </a:r>
            <a:endParaRPr lang="de-D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2" name="Grafik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626" y="2780928"/>
            <a:ext cx="602414" cy="1224136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3450929" y="4221088"/>
            <a:ext cx="242752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Honorarkonsulat der </a:t>
            </a:r>
            <a:r>
              <a:rPr lang="de-DE" sz="1400" dirty="0" smtClean="0">
                <a:solidFill>
                  <a:schemeClr val="bg2">
                    <a:lumMod val="50000"/>
                  </a:schemeClr>
                </a:solidFill>
              </a:rPr>
              <a:t>Mongolei</a:t>
            </a:r>
          </a:p>
          <a:p>
            <a:pPr algn="ctr"/>
            <a:r>
              <a:rPr lang="de-DE" sz="1400" dirty="0" smtClean="0">
                <a:solidFill>
                  <a:schemeClr val="bg2">
                    <a:lumMod val="50000"/>
                  </a:schemeClr>
                </a:solidFill>
              </a:rPr>
              <a:t>Elbchaussee 54</a:t>
            </a:r>
          </a:p>
          <a:p>
            <a:pPr algn="ctr"/>
            <a:r>
              <a:rPr lang="de-DE" sz="1400" dirty="0" smtClean="0">
                <a:solidFill>
                  <a:schemeClr val="bg2">
                    <a:lumMod val="50000"/>
                  </a:schemeClr>
                </a:solidFill>
              </a:rPr>
              <a:t>22765 Hamburg</a:t>
            </a:r>
          </a:p>
          <a:p>
            <a:pPr algn="ctr"/>
            <a:endParaRPr lang="de-DE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de-DE" sz="1400" dirty="0" smtClean="0">
                <a:solidFill>
                  <a:schemeClr val="bg2">
                    <a:lumMod val="50000"/>
                  </a:schemeClr>
                </a:solidFill>
              </a:rPr>
              <a:t>Tel.: +49 (40) 34 99 43 -280</a:t>
            </a:r>
          </a:p>
          <a:p>
            <a:pPr algn="ctr"/>
            <a:r>
              <a:rPr lang="de-DE" sz="1400" dirty="0" smtClean="0">
                <a:solidFill>
                  <a:schemeClr val="bg2">
                    <a:lumMod val="50000"/>
                  </a:schemeClr>
                </a:solidFill>
              </a:rPr>
              <a:t>Mail: konsulat@mongolia.me</a:t>
            </a:r>
            <a:endParaRPr lang="de-DE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27784" y="6237312"/>
            <a:ext cx="4176464" cy="365125"/>
          </a:xfrm>
        </p:spPr>
        <p:txBody>
          <a:bodyPr/>
          <a:lstStyle/>
          <a:p>
            <a:r>
              <a:rPr lang="de-DE" dirty="0"/>
              <a:t>Wirtschaftsland Mongolei - </a:t>
            </a:r>
            <a:r>
              <a:rPr lang="de-DE" dirty="0" smtClean="0"/>
              <a:t>Ein </a:t>
            </a:r>
            <a:r>
              <a:rPr lang="de-DE" dirty="0"/>
              <a:t>Land für Pioniere</a:t>
            </a:r>
          </a:p>
        </p:txBody>
      </p:sp>
      <p:sp>
        <p:nvSpPr>
          <p:cNvPr id="7" name="Minus 6"/>
          <p:cNvSpPr/>
          <p:nvPr/>
        </p:nvSpPr>
        <p:spPr>
          <a:xfrm flipV="1">
            <a:off x="-1332656" y="836712"/>
            <a:ext cx="11881320" cy="71102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Minus 7"/>
          <p:cNvSpPr/>
          <p:nvPr/>
        </p:nvSpPr>
        <p:spPr>
          <a:xfrm>
            <a:off x="-1320499" y="1052736"/>
            <a:ext cx="11881320" cy="9233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Minus 8"/>
          <p:cNvSpPr/>
          <p:nvPr/>
        </p:nvSpPr>
        <p:spPr>
          <a:xfrm>
            <a:off x="21551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Minus 9"/>
          <p:cNvSpPr/>
          <p:nvPr/>
        </p:nvSpPr>
        <p:spPr>
          <a:xfrm flipH="1">
            <a:off x="370227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Minus 11"/>
          <p:cNvSpPr/>
          <p:nvPr/>
        </p:nvSpPr>
        <p:spPr>
          <a:xfrm>
            <a:off x="683568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Minus 12"/>
          <p:cNvSpPr/>
          <p:nvPr/>
        </p:nvSpPr>
        <p:spPr>
          <a:xfrm>
            <a:off x="1187624" y="899430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Minus 13"/>
          <p:cNvSpPr/>
          <p:nvPr/>
        </p:nvSpPr>
        <p:spPr>
          <a:xfrm>
            <a:off x="1691680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Minus 14"/>
          <p:cNvSpPr/>
          <p:nvPr/>
        </p:nvSpPr>
        <p:spPr>
          <a:xfrm>
            <a:off x="219573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Minus 15"/>
          <p:cNvSpPr/>
          <p:nvPr/>
        </p:nvSpPr>
        <p:spPr>
          <a:xfrm>
            <a:off x="2699792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Minus 16"/>
          <p:cNvSpPr/>
          <p:nvPr/>
        </p:nvSpPr>
        <p:spPr>
          <a:xfrm>
            <a:off x="3203848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Minus 17"/>
          <p:cNvSpPr/>
          <p:nvPr/>
        </p:nvSpPr>
        <p:spPr>
          <a:xfrm>
            <a:off x="370790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Minus 18"/>
          <p:cNvSpPr/>
          <p:nvPr/>
        </p:nvSpPr>
        <p:spPr>
          <a:xfrm>
            <a:off x="4211960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Minus 19"/>
          <p:cNvSpPr/>
          <p:nvPr/>
        </p:nvSpPr>
        <p:spPr>
          <a:xfrm>
            <a:off x="471601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Minus 20"/>
          <p:cNvSpPr/>
          <p:nvPr/>
        </p:nvSpPr>
        <p:spPr>
          <a:xfrm>
            <a:off x="5220072" y="904529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Minus 21"/>
          <p:cNvSpPr/>
          <p:nvPr/>
        </p:nvSpPr>
        <p:spPr>
          <a:xfrm>
            <a:off x="5724128" y="894928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Minus 22"/>
          <p:cNvSpPr/>
          <p:nvPr/>
        </p:nvSpPr>
        <p:spPr>
          <a:xfrm>
            <a:off x="622818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Minus 23"/>
          <p:cNvSpPr/>
          <p:nvPr/>
        </p:nvSpPr>
        <p:spPr>
          <a:xfrm>
            <a:off x="6732240" y="890426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Minus 24"/>
          <p:cNvSpPr/>
          <p:nvPr/>
        </p:nvSpPr>
        <p:spPr>
          <a:xfrm>
            <a:off x="7236296" y="890425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Minus 25"/>
          <p:cNvSpPr/>
          <p:nvPr/>
        </p:nvSpPr>
        <p:spPr>
          <a:xfrm>
            <a:off x="8100392" y="890424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Minus 26"/>
          <p:cNvSpPr/>
          <p:nvPr/>
        </p:nvSpPr>
        <p:spPr>
          <a:xfrm>
            <a:off x="8604448" y="89042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Minus 27"/>
          <p:cNvSpPr/>
          <p:nvPr/>
        </p:nvSpPr>
        <p:spPr>
          <a:xfrm flipH="1">
            <a:off x="827584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Minus 28"/>
          <p:cNvSpPr/>
          <p:nvPr/>
        </p:nvSpPr>
        <p:spPr>
          <a:xfrm flipH="1">
            <a:off x="1357929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Minus 29"/>
          <p:cNvSpPr/>
          <p:nvPr/>
        </p:nvSpPr>
        <p:spPr>
          <a:xfrm flipH="1">
            <a:off x="1835696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Minus 30"/>
          <p:cNvSpPr/>
          <p:nvPr/>
        </p:nvSpPr>
        <p:spPr>
          <a:xfrm flipH="1">
            <a:off x="2339752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Minus 31"/>
          <p:cNvSpPr/>
          <p:nvPr/>
        </p:nvSpPr>
        <p:spPr>
          <a:xfrm flipH="1">
            <a:off x="2843808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Minus 32"/>
          <p:cNvSpPr/>
          <p:nvPr/>
        </p:nvSpPr>
        <p:spPr>
          <a:xfrm flipH="1">
            <a:off x="3374153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Minus 33"/>
          <p:cNvSpPr/>
          <p:nvPr/>
        </p:nvSpPr>
        <p:spPr>
          <a:xfrm flipH="1">
            <a:off x="3851920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Minus 34"/>
          <p:cNvSpPr/>
          <p:nvPr/>
        </p:nvSpPr>
        <p:spPr>
          <a:xfrm flipH="1">
            <a:off x="4382265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Minus 35"/>
          <p:cNvSpPr/>
          <p:nvPr/>
        </p:nvSpPr>
        <p:spPr>
          <a:xfrm flipH="1">
            <a:off x="4886321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Minus 36"/>
          <p:cNvSpPr/>
          <p:nvPr/>
        </p:nvSpPr>
        <p:spPr>
          <a:xfrm flipH="1">
            <a:off x="5364088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Minus 37"/>
          <p:cNvSpPr/>
          <p:nvPr/>
        </p:nvSpPr>
        <p:spPr>
          <a:xfrm flipH="1">
            <a:off x="5868144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Minus 38"/>
          <p:cNvSpPr/>
          <p:nvPr/>
        </p:nvSpPr>
        <p:spPr>
          <a:xfrm flipH="1">
            <a:off x="6372200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Minus 39"/>
          <p:cNvSpPr/>
          <p:nvPr/>
        </p:nvSpPr>
        <p:spPr>
          <a:xfrm flipH="1">
            <a:off x="6876256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Minus 40"/>
          <p:cNvSpPr/>
          <p:nvPr/>
        </p:nvSpPr>
        <p:spPr>
          <a:xfrm flipH="1">
            <a:off x="7380312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Minus 41"/>
          <p:cNvSpPr/>
          <p:nvPr/>
        </p:nvSpPr>
        <p:spPr>
          <a:xfrm flipH="1">
            <a:off x="8270697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Minus 42"/>
          <p:cNvSpPr/>
          <p:nvPr/>
        </p:nvSpPr>
        <p:spPr>
          <a:xfrm flipH="1">
            <a:off x="8774753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/>
          <p:cNvSpPr txBox="1"/>
          <p:nvPr/>
        </p:nvSpPr>
        <p:spPr>
          <a:xfrm>
            <a:off x="368811" y="2564904"/>
            <a:ext cx="8847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113" name="Minus 112"/>
          <p:cNvSpPr/>
          <p:nvPr/>
        </p:nvSpPr>
        <p:spPr>
          <a:xfrm>
            <a:off x="-1332656" y="1124744"/>
            <a:ext cx="11881320" cy="9233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Minus 113"/>
          <p:cNvSpPr/>
          <p:nvPr/>
        </p:nvSpPr>
        <p:spPr>
          <a:xfrm>
            <a:off x="766834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Minus 114"/>
          <p:cNvSpPr/>
          <p:nvPr/>
        </p:nvSpPr>
        <p:spPr>
          <a:xfrm flipH="1">
            <a:off x="7838649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41" y="2179885"/>
            <a:ext cx="7889775" cy="3481363"/>
          </a:xfrm>
          <a:prstGeom prst="rect">
            <a:avLst/>
          </a:prstGeom>
        </p:spPr>
      </p:pic>
      <p:sp>
        <p:nvSpPr>
          <p:cNvPr id="45" name="Textfeld 44"/>
          <p:cNvSpPr txBox="1"/>
          <p:nvPr/>
        </p:nvSpPr>
        <p:spPr>
          <a:xfrm>
            <a:off x="3397012" y="1344658"/>
            <a:ext cx="2144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M o n g o l e i</a:t>
            </a:r>
            <a:endParaRPr lang="de-D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27784" y="6237312"/>
            <a:ext cx="4176464" cy="365125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Wirtschaftsland </a:t>
            </a:r>
            <a:r>
              <a:rPr lang="de-DE" dirty="0"/>
              <a:t>Mongolei - </a:t>
            </a:r>
            <a:r>
              <a:rPr lang="de-DE" dirty="0" smtClean="0"/>
              <a:t>Ein </a:t>
            </a:r>
            <a:r>
              <a:rPr lang="de-DE" dirty="0"/>
              <a:t>Land für Pioniere</a:t>
            </a:r>
          </a:p>
          <a:p>
            <a:endParaRPr lang="de-DE" dirty="0"/>
          </a:p>
        </p:txBody>
      </p:sp>
      <p:sp>
        <p:nvSpPr>
          <p:cNvPr id="7" name="Minus 6"/>
          <p:cNvSpPr/>
          <p:nvPr/>
        </p:nvSpPr>
        <p:spPr>
          <a:xfrm flipV="1">
            <a:off x="-1332656" y="836712"/>
            <a:ext cx="11881320" cy="71102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Minus 7"/>
          <p:cNvSpPr/>
          <p:nvPr/>
        </p:nvSpPr>
        <p:spPr>
          <a:xfrm>
            <a:off x="-1320499" y="1052736"/>
            <a:ext cx="11881320" cy="9233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Minus 8"/>
          <p:cNvSpPr/>
          <p:nvPr/>
        </p:nvSpPr>
        <p:spPr>
          <a:xfrm>
            <a:off x="21551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Minus 9"/>
          <p:cNvSpPr/>
          <p:nvPr/>
        </p:nvSpPr>
        <p:spPr>
          <a:xfrm flipH="1">
            <a:off x="370227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Minus 11"/>
          <p:cNvSpPr/>
          <p:nvPr/>
        </p:nvSpPr>
        <p:spPr>
          <a:xfrm>
            <a:off x="683568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Minus 12"/>
          <p:cNvSpPr/>
          <p:nvPr/>
        </p:nvSpPr>
        <p:spPr>
          <a:xfrm>
            <a:off x="1187624" y="899430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Minus 13"/>
          <p:cNvSpPr/>
          <p:nvPr/>
        </p:nvSpPr>
        <p:spPr>
          <a:xfrm>
            <a:off x="1691680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Minus 14"/>
          <p:cNvSpPr/>
          <p:nvPr/>
        </p:nvSpPr>
        <p:spPr>
          <a:xfrm>
            <a:off x="219573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Minus 15"/>
          <p:cNvSpPr/>
          <p:nvPr/>
        </p:nvSpPr>
        <p:spPr>
          <a:xfrm>
            <a:off x="2699792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Minus 16"/>
          <p:cNvSpPr/>
          <p:nvPr/>
        </p:nvSpPr>
        <p:spPr>
          <a:xfrm>
            <a:off x="3203848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Minus 17"/>
          <p:cNvSpPr/>
          <p:nvPr/>
        </p:nvSpPr>
        <p:spPr>
          <a:xfrm>
            <a:off x="370790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Minus 18"/>
          <p:cNvSpPr/>
          <p:nvPr/>
        </p:nvSpPr>
        <p:spPr>
          <a:xfrm>
            <a:off x="4211960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Minus 19"/>
          <p:cNvSpPr/>
          <p:nvPr/>
        </p:nvSpPr>
        <p:spPr>
          <a:xfrm>
            <a:off x="471601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Minus 20"/>
          <p:cNvSpPr/>
          <p:nvPr/>
        </p:nvSpPr>
        <p:spPr>
          <a:xfrm>
            <a:off x="5220072" y="904529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Minus 21"/>
          <p:cNvSpPr/>
          <p:nvPr/>
        </p:nvSpPr>
        <p:spPr>
          <a:xfrm>
            <a:off x="5724128" y="894928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Minus 22"/>
          <p:cNvSpPr/>
          <p:nvPr/>
        </p:nvSpPr>
        <p:spPr>
          <a:xfrm>
            <a:off x="622818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Minus 23"/>
          <p:cNvSpPr/>
          <p:nvPr/>
        </p:nvSpPr>
        <p:spPr>
          <a:xfrm>
            <a:off x="6732240" y="890426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Minus 24"/>
          <p:cNvSpPr/>
          <p:nvPr/>
        </p:nvSpPr>
        <p:spPr>
          <a:xfrm>
            <a:off x="7236296" y="890425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Minus 25"/>
          <p:cNvSpPr/>
          <p:nvPr/>
        </p:nvSpPr>
        <p:spPr>
          <a:xfrm>
            <a:off x="8100392" y="890424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Minus 26"/>
          <p:cNvSpPr/>
          <p:nvPr/>
        </p:nvSpPr>
        <p:spPr>
          <a:xfrm>
            <a:off x="8604448" y="89042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Minus 27"/>
          <p:cNvSpPr/>
          <p:nvPr/>
        </p:nvSpPr>
        <p:spPr>
          <a:xfrm flipH="1">
            <a:off x="827584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Minus 28"/>
          <p:cNvSpPr/>
          <p:nvPr/>
        </p:nvSpPr>
        <p:spPr>
          <a:xfrm flipH="1">
            <a:off x="1357929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Minus 29"/>
          <p:cNvSpPr/>
          <p:nvPr/>
        </p:nvSpPr>
        <p:spPr>
          <a:xfrm flipH="1">
            <a:off x="1835696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Minus 30"/>
          <p:cNvSpPr/>
          <p:nvPr/>
        </p:nvSpPr>
        <p:spPr>
          <a:xfrm flipH="1">
            <a:off x="2339752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Minus 31"/>
          <p:cNvSpPr/>
          <p:nvPr/>
        </p:nvSpPr>
        <p:spPr>
          <a:xfrm flipH="1">
            <a:off x="2843808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Minus 32"/>
          <p:cNvSpPr/>
          <p:nvPr/>
        </p:nvSpPr>
        <p:spPr>
          <a:xfrm flipH="1">
            <a:off x="3374153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Minus 33"/>
          <p:cNvSpPr/>
          <p:nvPr/>
        </p:nvSpPr>
        <p:spPr>
          <a:xfrm flipH="1">
            <a:off x="3851920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Minus 34"/>
          <p:cNvSpPr/>
          <p:nvPr/>
        </p:nvSpPr>
        <p:spPr>
          <a:xfrm flipH="1">
            <a:off x="4382265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Minus 35"/>
          <p:cNvSpPr/>
          <p:nvPr/>
        </p:nvSpPr>
        <p:spPr>
          <a:xfrm flipH="1">
            <a:off x="4886321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Minus 36"/>
          <p:cNvSpPr/>
          <p:nvPr/>
        </p:nvSpPr>
        <p:spPr>
          <a:xfrm flipH="1">
            <a:off x="5364088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Minus 37"/>
          <p:cNvSpPr/>
          <p:nvPr/>
        </p:nvSpPr>
        <p:spPr>
          <a:xfrm flipH="1">
            <a:off x="5868144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Minus 38"/>
          <p:cNvSpPr/>
          <p:nvPr/>
        </p:nvSpPr>
        <p:spPr>
          <a:xfrm flipH="1">
            <a:off x="6372200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Minus 39"/>
          <p:cNvSpPr/>
          <p:nvPr/>
        </p:nvSpPr>
        <p:spPr>
          <a:xfrm flipH="1">
            <a:off x="6876256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Minus 40"/>
          <p:cNvSpPr/>
          <p:nvPr/>
        </p:nvSpPr>
        <p:spPr>
          <a:xfrm flipH="1">
            <a:off x="7380312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Minus 41"/>
          <p:cNvSpPr/>
          <p:nvPr/>
        </p:nvSpPr>
        <p:spPr>
          <a:xfrm flipH="1">
            <a:off x="8270697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Minus 42"/>
          <p:cNvSpPr/>
          <p:nvPr/>
        </p:nvSpPr>
        <p:spPr>
          <a:xfrm flipH="1">
            <a:off x="8774753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Minus 112"/>
          <p:cNvSpPr/>
          <p:nvPr/>
        </p:nvSpPr>
        <p:spPr>
          <a:xfrm>
            <a:off x="-1332656" y="1124744"/>
            <a:ext cx="11881320" cy="9233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Minus 113"/>
          <p:cNvSpPr/>
          <p:nvPr/>
        </p:nvSpPr>
        <p:spPr>
          <a:xfrm>
            <a:off x="766834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Minus 114"/>
          <p:cNvSpPr/>
          <p:nvPr/>
        </p:nvSpPr>
        <p:spPr>
          <a:xfrm flipH="1">
            <a:off x="7838649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3864585" cy="3901480"/>
          </a:xfrm>
          <a:prstGeom prst="rect">
            <a:avLst/>
          </a:prstGeom>
        </p:spPr>
      </p:pic>
      <p:sp>
        <p:nvSpPr>
          <p:cNvPr id="4" name="Legende mit Linie 2 (Markierungsleiste) 3"/>
          <p:cNvSpPr/>
          <p:nvPr/>
        </p:nvSpPr>
        <p:spPr>
          <a:xfrm>
            <a:off x="5292080" y="2060848"/>
            <a:ext cx="3672408" cy="2592288"/>
          </a:xfrm>
          <a:prstGeom prst="accentCallout2">
            <a:avLst>
              <a:gd name="adj1" fmla="val 18750"/>
              <a:gd name="adj2" fmla="val -8333"/>
              <a:gd name="adj3" fmla="val 46839"/>
              <a:gd name="adj4" fmla="val -17572"/>
              <a:gd name="adj5" fmla="val 19748"/>
              <a:gd name="adj6" fmla="val -89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500" b="1" dirty="0" smtClean="0">
                <a:solidFill>
                  <a:schemeClr val="accent1">
                    <a:lumMod val="75000"/>
                  </a:schemeClr>
                </a:solidFill>
              </a:rPr>
              <a:t>Fläche:	           	</a:t>
            </a:r>
            <a:r>
              <a:rPr lang="de-DE" sz="1500" dirty="0" smtClean="0">
                <a:solidFill>
                  <a:schemeClr val="accent1">
                    <a:lumMod val="75000"/>
                  </a:schemeClr>
                </a:solidFill>
              </a:rPr>
              <a:t>1,6 Mio. km²</a:t>
            </a:r>
          </a:p>
          <a:p>
            <a:r>
              <a:rPr lang="de-DE" sz="1500" b="1" dirty="0" smtClean="0">
                <a:solidFill>
                  <a:schemeClr val="accent1">
                    <a:lumMod val="75000"/>
                  </a:schemeClr>
                </a:solidFill>
              </a:rPr>
              <a:t>Einwohner</a:t>
            </a:r>
            <a:r>
              <a:rPr lang="de-DE" sz="1500" dirty="0" smtClean="0">
                <a:solidFill>
                  <a:schemeClr val="accent1">
                    <a:lumMod val="75000"/>
                  </a:schemeClr>
                </a:solidFill>
              </a:rPr>
              <a:t>:     	2,8 Mio.</a:t>
            </a:r>
          </a:p>
          <a:p>
            <a:r>
              <a:rPr lang="de-DE" sz="1500" b="1" dirty="0" err="1" smtClean="0">
                <a:solidFill>
                  <a:schemeClr val="accent1">
                    <a:lumMod val="75000"/>
                  </a:schemeClr>
                </a:solidFill>
              </a:rPr>
              <a:t>Bevölkergsdichte</a:t>
            </a:r>
            <a:r>
              <a:rPr lang="de-DE" sz="15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de-DE" sz="1500" dirty="0" smtClean="0">
                <a:solidFill>
                  <a:schemeClr val="accent1">
                    <a:lumMod val="75000"/>
                  </a:schemeClr>
                </a:solidFill>
              </a:rPr>
              <a:t>	1,77 </a:t>
            </a:r>
            <a:r>
              <a:rPr lang="de-DE" sz="1500" dirty="0" err="1" smtClean="0">
                <a:solidFill>
                  <a:schemeClr val="accent1">
                    <a:lumMod val="75000"/>
                  </a:schemeClr>
                </a:solidFill>
              </a:rPr>
              <a:t>Einw</a:t>
            </a:r>
            <a:r>
              <a:rPr lang="de-DE" sz="1500" dirty="0" smtClean="0">
                <a:solidFill>
                  <a:schemeClr val="accent1">
                    <a:lumMod val="75000"/>
                  </a:schemeClr>
                </a:solidFill>
              </a:rPr>
              <a:t>./km²</a:t>
            </a:r>
          </a:p>
          <a:p>
            <a:r>
              <a:rPr lang="de-DE" sz="1500" b="1" dirty="0" smtClean="0">
                <a:solidFill>
                  <a:schemeClr val="accent1">
                    <a:lumMod val="75000"/>
                  </a:schemeClr>
                </a:solidFill>
              </a:rPr>
              <a:t>Hauptstadt:</a:t>
            </a:r>
            <a:r>
              <a:rPr lang="de-DE" sz="15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de-DE" sz="1500" dirty="0" err="1" smtClean="0">
                <a:solidFill>
                  <a:schemeClr val="accent1">
                    <a:lumMod val="75000"/>
                  </a:schemeClr>
                </a:solidFill>
              </a:rPr>
              <a:t>Ulaanbaatar</a:t>
            </a:r>
            <a:r>
              <a:rPr lang="de-DE" sz="1500" dirty="0" smtClean="0">
                <a:solidFill>
                  <a:schemeClr val="accent1">
                    <a:lumMod val="75000"/>
                  </a:schemeClr>
                </a:solidFill>
              </a:rPr>
              <a:t> 		(Ulan-Bator	)</a:t>
            </a:r>
          </a:p>
          <a:p>
            <a:r>
              <a:rPr lang="de-DE" sz="1500" b="1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de-DE" sz="1500" b="1" dirty="0" smtClean="0">
                <a:solidFill>
                  <a:schemeClr val="accent1">
                    <a:lumMod val="75000"/>
                  </a:schemeClr>
                </a:solidFill>
              </a:rPr>
              <a:t>eitere Städte:</a:t>
            </a:r>
            <a:r>
              <a:rPr lang="de-DE" sz="15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de-DE" sz="1500" dirty="0" err="1" smtClean="0">
                <a:solidFill>
                  <a:schemeClr val="accent1">
                    <a:lumMod val="75000"/>
                  </a:schemeClr>
                </a:solidFill>
              </a:rPr>
              <a:t>Erdenet</a:t>
            </a:r>
            <a:r>
              <a:rPr lang="de-DE" sz="15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de-DE" sz="1500" dirty="0" err="1" smtClean="0">
                <a:solidFill>
                  <a:schemeClr val="accent1">
                    <a:lumMod val="75000"/>
                  </a:schemeClr>
                </a:solidFill>
              </a:rPr>
              <a:t>Darchan</a:t>
            </a:r>
            <a:endParaRPr lang="de-DE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sz="1500" b="1" dirty="0">
                <a:solidFill>
                  <a:schemeClr val="accent1">
                    <a:lumMod val="75000"/>
                  </a:schemeClr>
                </a:solidFill>
              </a:rPr>
              <a:t>Amtssprache:</a:t>
            </a:r>
            <a:r>
              <a:rPr lang="de-DE" sz="1500" dirty="0">
                <a:solidFill>
                  <a:schemeClr val="accent1">
                    <a:lumMod val="75000"/>
                  </a:schemeClr>
                </a:solidFill>
              </a:rPr>
              <a:t>	Mongolisch</a:t>
            </a:r>
          </a:p>
          <a:p>
            <a:r>
              <a:rPr lang="de-DE" sz="1500" b="1" dirty="0">
                <a:solidFill>
                  <a:schemeClr val="accent1">
                    <a:lumMod val="75000"/>
                  </a:schemeClr>
                </a:solidFill>
              </a:rPr>
              <a:t>Währung:</a:t>
            </a:r>
            <a:r>
              <a:rPr lang="de-DE" sz="15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de-DE" sz="15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de-DE" sz="1500" dirty="0" err="1" smtClean="0">
                <a:solidFill>
                  <a:schemeClr val="accent1">
                    <a:lumMod val="75000"/>
                  </a:schemeClr>
                </a:solidFill>
              </a:rPr>
              <a:t>Tugrik</a:t>
            </a:r>
            <a:endParaRPr lang="de-DE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sz="1500" b="1" dirty="0" smtClean="0">
                <a:solidFill>
                  <a:schemeClr val="accent1">
                    <a:lumMod val="75000"/>
                  </a:schemeClr>
                </a:solidFill>
              </a:rPr>
              <a:t>Staatsform:</a:t>
            </a:r>
            <a:r>
              <a:rPr lang="de-DE" sz="15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de-DE" sz="1500" dirty="0" err="1" smtClean="0">
                <a:solidFill>
                  <a:schemeClr val="accent1">
                    <a:lumMod val="75000"/>
                  </a:schemeClr>
                </a:solidFill>
              </a:rPr>
              <a:t>Parlam</a:t>
            </a:r>
            <a:r>
              <a:rPr lang="de-DE" sz="1500" dirty="0" smtClean="0">
                <a:solidFill>
                  <a:schemeClr val="accent1">
                    <a:lumMod val="75000"/>
                  </a:schemeClr>
                </a:solidFill>
              </a:rPr>
              <a:t>. Republik</a:t>
            </a:r>
          </a:p>
          <a:p>
            <a:r>
              <a:rPr lang="de-DE" sz="1500" b="1" dirty="0" smtClean="0">
                <a:solidFill>
                  <a:schemeClr val="accent1">
                    <a:lumMod val="75000"/>
                  </a:schemeClr>
                </a:solidFill>
              </a:rPr>
              <a:t>Präsident:</a:t>
            </a:r>
            <a:r>
              <a:rPr lang="de-DE" sz="1500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de-DE" sz="1500" dirty="0" err="1" smtClean="0">
                <a:solidFill>
                  <a:schemeClr val="accent1">
                    <a:lumMod val="75000"/>
                  </a:schemeClr>
                </a:solidFill>
              </a:rPr>
              <a:t>Tsachiagiin</a:t>
            </a:r>
            <a:r>
              <a:rPr lang="de-DE" sz="1500" dirty="0" smtClean="0">
                <a:solidFill>
                  <a:schemeClr val="accent1">
                    <a:lumMod val="75000"/>
                  </a:schemeClr>
                </a:solidFill>
              </a:rPr>
              <a:t> 			</a:t>
            </a:r>
            <a:r>
              <a:rPr lang="de-DE" sz="1500" dirty="0" err="1" smtClean="0">
                <a:solidFill>
                  <a:schemeClr val="accent1">
                    <a:lumMod val="75000"/>
                  </a:schemeClr>
                </a:solidFill>
              </a:rPr>
              <a:t>Elbegdordsch</a:t>
            </a:r>
            <a:endParaRPr lang="de-DE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de-DE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3271699" y="1412776"/>
            <a:ext cx="3460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G r u n d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a t e n</a:t>
            </a:r>
            <a:endParaRPr lang="de-D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8" name="Picture 4" descr="http://www.flags.de/genimg/flaggen/Mongolei_24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53136"/>
            <a:ext cx="1903260" cy="14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21" y="4845364"/>
            <a:ext cx="944563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6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27784" y="6237312"/>
            <a:ext cx="4176464" cy="365125"/>
          </a:xfrm>
        </p:spPr>
        <p:txBody>
          <a:bodyPr/>
          <a:lstStyle/>
          <a:p>
            <a:r>
              <a:rPr lang="de-DE" dirty="0"/>
              <a:t>Wirtschaftsland Mongolei - </a:t>
            </a:r>
            <a:r>
              <a:rPr lang="de-DE" dirty="0" smtClean="0"/>
              <a:t>Ein </a:t>
            </a:r>
            <a:r>
              <a:rPr lang="de-DE" dirty="0"/>
              <a:t>Land für </a:t>
            </a:r>
            <a:r>
              <a:rPr lang="de-DE" dirty="0" smtClean="0"/>
              <a:t>Pioniere</a:t>
            </a:r>
            <a:endParaRPr lang="de-DE" dirty="0"/>
          </a:p>
        </p:txBody>
      </p:sp>
      <p:sp>
        <p:nvSpPr>
          <p:cNvPr id="7" name="Minus 6"/>
          <p:cNvSpPr/>
          <p:nvPr/>
        </p:nvSpPr>
        <p:spPr>
          <a:xfrm flipV="1">
            <a:off x="-1332656" y="836712"/>
            <a:ext cx="11881320" cy="71102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Minus 7"/>
          <p:cNvSpPr/>
          <p:nvPr/>
        </p:nvSpPr>
        <p:spPr>
          <a:xfrm>
            <a:off x="-1320499" y="1052736"/>
            <a:ext cx="11881320" cy="9233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Minus 8"/>
          <p:cNvSpPr/>
          <p:nvPr/>
        </p:nvSpPr>
        <p:spPr>
          <a:xfrm>
            <a:off x="21551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Minus 9"/>
          <p:cNvSpPr/>
          <p:nvPr/>
        </p:nvSpPr>
        <p:spPr>
          <a:xfrm flipH="1">
            <a:off x="370227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Minus 11"/>
          <p:cNvSpPr/>
          <p:nvPr/>
        </p:nvSpPr>
        <p:spPr>
          <a:xfrm>
            <a:off x="683568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Minus 12"/>
          <p:cNvSpPr/>
          <p:nvPr/>
        </p:nvSpPr>
        <p:spPr>
          <a:xfrm>
            <a:off x="1187624" y="899430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Minus 13"/>
          <p:cNvSpPr/>
          <p:nvPr/>
        </p:nvSpPr>
        <p:spPr>
          <a:xfrm>
            <a:off x="1691680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Minus 14"/>
          <p:cNvSpPr/>
          <p:nvPr/>
        </p:nvSpPr>
        <p:spPr>
          <a:xfrm>
            <a:off x="219573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Minus 15"/>
          <p:cNvSpPr/>
          <p:nvPr/>
        </p:nvSpPr>
        <p:spPr>
          <a:xfrm>
            <a:off x="2699792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Minus 16"/>
          <p:cNvSpPr/>
          <p:nvPr/>
        </p:nvSpPr>
        <p:spPr>
          <a:xfrm>
            <a:off x="3203848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Minus 17"/>
          <p:cNvSpPr/>
          <p:nvPr/>
        </p:nvSpPr>
        <p:spPr>
          <a:xfrm>
            <a:off x="370790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Minus 18"/>
          <p:cNvSpPr/>
          <p:nvPr/>
        </p:nvSpPr>
        <p:spPr>
          <a:xfrm>
            <a:off x="4211960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Minus 19"/>
          <p:cNvSpPr/>
          <p:nvPr/>
        </p:nvSpPr>
        <p:spPr>
          <a:xfrm>
            <a:off x="471601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Minus 20"/>
          <p:cNvSpPr/>
          <p:nvPr/>
        </p:nvSpPr>
        <p:spPr>
          <a:xfrm>
            <a:off x="5220072" y="904529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Minus 21"/>
          <p:cNvSpPr/>
          <p:nvPr/>
        </p:nvSpPr>
        <p:spPr>
          <a:xfrm>
            <a:off x="5724128" y="894928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Minus 22"/>
          <p:cNvSpPr/>
          <p:nvPr/>
        </p:nvSpPr>
        <p:spPr>
          <a:xfrm>
            <a:off x="622818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Minus 23"/>
          <p:cNvSpPr/>
          <p:nvPr/>
        </p:nvSpPr>
        <p:spPr>
          <a:xfrm>
            <a:off x="6732240" y="890426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Minus 24"/>
          <p:cNvSpPr/>
          <p:nvPr/>
        </p:nvSpPr>
        <p:spPr>
          <a:xfrm>
            <a:off x="7236296" y="890425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Minus 25"/>
          <p:cNvSpPr/>
          <p:nvPr/>
        </p:nvSpPr>
        <p:spPr>
          <a:xfrm>
            <a:off x="8100392" y="890424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Minus 26"/>
          <p:cNvSpPr/>
          <p:nvPr/>
        </p:nvSpPr>
        <p:spPr>
          <a:xfrm>
            <a:off x="8604448" y="89042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Minus 27"/>
          <p:cNvSpPr/>
          <p:nvPr/>
        </p:nvSpPr>
        <p:spPr>
          <a:xfrm flipH="1">
            <a:off x="827584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Minus 28"/>
          <p:cNvSpPr/>
          <p:nvPr/>
        </p:nvSpPr>
        <p:spPr>
          <a:xfrm flipH="1">
            <a:off x="1357929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Minus 29"/>
          <p:cNvSpPr/>
          <p:nvPr/>
        </p:nvSpPr>
        <p:spPr>
          <a:xfrm flipH="1">
            <a:off x="1835696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Minus 30"/>
          <p:cNvSpPr/>
          <p:nvPr/>
        </p:nvSpPr>
        <p:spPr>
          <a:xfrm flipH="1">
            <a:off x="2339752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Minus 31"/>
          <p:cNvSpPr/>
          <p:nvPr/>
        </p:nvSpPr>
        <p:spPr>
          <a:xfrm flipH="1">
            <a:off x="2843808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Minus 32"/>
          <p:cNvSpPr/>
          <p:nvPr/>
        </p:nvSpPr>
        <p:spPr>
          <a:xfrm flipH="1">
            <a:off x="3374153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Minus 33"/>
          <p:cNvSpPr/>
          <p:nvPr/>
        </p:nvSpPr>
        <p:spPr>
          <a:xfrm flipH="1">
            <a:off x="3851920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Minus 34"/>
          <p:cNvSpPr/>
          <p:nvPr/>
        </p:nvSpPr>
        <p:spPr>
          <a:xfrm flipH="1">
            <a:off x="4382265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Minus 35"/>
          <p:cNvSpPr/>
          <p:nvPr/>
        </p:nvSpPr>
        <p:spPr>
          <a:xfrm flipH="1">
            <a:off x="4886321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Minus 36"/>
          <p:cNvSpPr/>
          <p:nvPr/>
        </p:nvSpPr>
        <p:spPr>
          <a:xfrm flipH="1">
            <a:off x="5364088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Minus 37"/>
          <p:cNvSpPr/>
          <p:nvPr/>
        </p:nvSpPr>
        <p:spPr>
          <a:xfrm flipH="1">
            <a:off x="5868144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Minus 38"/>
          <p:cNvSpPr/>
          <p:nvPr/>
        </p:nvSpPr>
        <p:spPr>
          <a:xfrm flipH="1">
            <a:off x="6372200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Minus 39"/>
          <p:cNvSpPr/>
          <p:nvPr/>
        </p:nvSpPr>
        <p:spPr>
          <a:xfrm flipH="1">
            <a:off x="6876256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Minus 40"/>
          <p:cNvSpPr/>
          <p:nvPr/>
        </p:nvSpPr>
        <p:spPr>
          <a:xfrm flipH="1">
            <a:off x="7380312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Minus 41"/>
          <p:cNvSpPr/>
          <p:nvPr/>
        </p:nvSpPr>
        <p:spPr>
          <a:xfrm flipH="1">
            <a:off x="8270697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Minus 42"/>
          <p:cNvSpPr/>
          <p:nvPr/>
        </p:nvSpPr>
        <p:spPr>
          <a:xfrm flipH="1">
            <a:off x="8774753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Minus 112"/>
          <p:cNvSpPr/>
          <p:nvPr/>
        </p:nvSpPr>
        <p:spPr>
          <a:xfrm>
            <a:off x="-1332656" y="1124744"/>
            <a:ext cx="11881320" cy="9233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Minus 113"/>
          <p:cNvSpPr/>
          <p:nvPr/>
        </p:nvSpPr>
        <p:spPr>
          <a:xfrm>
            <a:off x="766834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Minus 114"/>
          <p:cNvSpPr/>
          <p:nvPr/>
        </p:nvSpPr>
        <p:spPr>
          <a:xfrm flipH="1">
            <a:off x="7838649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44"/>
          <p:cNvSpPr txBox="1"/>
          <p:nvPr/>
        </p:nvSpPr>
        <p:spPr>
          <a:xfrm>
            <a:off x="2915817" y="141277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R o h s t o f f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i c h t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m</a:t>
            </a:r>
            <a:endParaRPr lang="de-D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784" y="4381560"/>
            <a:ext cx="3317560" cy="1279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446449443"/>
              </p:ext>
            </p:extLst>
          </p:nvPr>
        </p:nvGraphicFramePr>
        <p:xfrm>
          <a:off x="1619672" y="1700808"/>
          <a:ext cx="5850344" cy="274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703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27784" y="6237312"/>
            <a:ext cx="4176464" cy="365125"/>
          </a:xfrm>
        </p:spPr>
        <p:txBody>
          <a:bodyPr/>
          <a:lstStyle/>
          <a:p>
            <a:r>
              <a:rPr lang="de-DE" dirty="0"/>
              <a:t>Wirtschaftsland Mongolei - </a:t>
            </a:r>
            <a:r>
              <a:rPr lang="de-DE" dirty="0" smtClean="0"/>
              <a:t>Ein </a:t>
            </a:r>
            <a:r>
              <a:rPr lang="de-DE" dirty="0"/>
              <a:t>Land für </a:t>
            </a:r>
            <a:r>
              <a:rPr lang="de-DE" dirty="0" smtClean="0"/>
              <a:t>Pioniere</a:t>
            </a:r>
            <a:endParaRPr lang="de-DE" dirty="0"/>
          </a:p>
        </p:txBody>
      </p:sp>
      <p:sp>
        <p:nvSpPr>
          <p:cNvPr id="7" name="Minus 6"/>
          <p:cNvSpPr/>
          <p:nvPr/>
        </p:nvSpPr>
        <p:spPr>
          <a:xfrm flipV="1">
            <a:off x="-1332656" y="836712"/>
            <a:ext cx="11881320" cy="71102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Minus 7"/>
          <p:cNvSpPr/>
          <p:nvPr/>
        </p:nvSpPr>
        <p:spPr>
          <a:xfrm>
            <a:off x="-1320499" y="1052736"/>
            <a:ext cx="11881320" cy="9233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Minus 8"/>
          <p:cNvSpPr/>
          <p:nvPr/>
        </p:nvSpPr>
        <p:spPr>
          <a:xfrm>
            <a:off x="21551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Minus 9"/>
          <p:cNvSpPr/>
          <p:nvPr/>
        </p:nvSpPr>
        <p:spPr>
          <a:xfrm flipH="1">
            <a:off x="370227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Minus 11"/>
          <p:cNvSpPr/>
          <p:nvPr/>
        </p:nvSpPr>
        <p:spPr>
          <a:xfrm>
            <a:off x="683568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Minus 12"/>
          <p:cNvSpPr/>
          <p:nvPr/>
        </p:nvSpPr>
        <p:spPr>
          <a:xfrm>
            <a:off x="1187624" y="899430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Minus 13"/>
          <p:cNvSpPr/>
          <p:nvPr/>
        </p:nvSpPr>
        <p:spPr>
          <a:xfrm>
            <a:off x="1691680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Minus 14"/>
          <p:cNvSpPr/>
          <p:nvPr/>
        </p:nvSpPr>
        <p:spPr>
          <a:xfrm>
            <a:off x="219573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Minus 15"/>
          <p:cNvSpPr/>
          <p:nvPr/>
        </p:nvSpPr>
        <p:spPr>
          <a:xfrm>
            <a:off x="2699792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Minus 16"/>
          <p:cNvSpPr/>
          <p:nvPr/>
        </p:nvSpPr>
        <p:spPr>
          <a:xfrm>
            <a:off x="3203848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Minus 17"/>
          <p:cNvSpPr/>
          <p:nvPr/>
        </p:nvSpPr>
        <p:spPr>
          <a:xfrm>
            <a:off x="370790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Minus 18"/>
          <p:cNvSpPr/>
          <p:nvPr/>
        </p:nvSpPr>
        <p:spPr>
          <a:xfrm>
            <a:off x="4211960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Minus 19"/>
          <p:cNvSpPr/>
          <p:nvPr/>
        </p:nvSpPr>
        <p:spPr>
          <a:xfrm>
            <a:off x="471601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Minus 20"/>
          <p:cNvSpPr/>
          <p:nvPr/>
        </p:nvSpPr>
        <p:spPr>
          <a:xfrm>
            <a:off x="5220072" y="904529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Minus 21"/>
          <p:cNvSpPr/>
          <p:nvPr/>
        </p:nvSpPr>
        <p:spPr>
          <a:xfrm>
            <a:off x="5724128" y="894928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Minus 22"/>
          <p:cNvSpPr/>
          <p:nvPr/>
        </p:nvSpPr>
        <p:spPr>
          <a:xfrm>
            <a:off x="622818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Minus 23"/>
          <p:cNvSpPr/>
          <p:nvPr/>
        </p:nvSpPr>
        <p:spPr>
          <a:xfrm>
            <a:off x="6732240" y="890426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Minus 24"/>
          <p:cNvSpPr/>
          <p:nvPr/>
        </p:nvSpPr>
        <p:spPr>
          <a:xfrm>
            <a:off x="7236296" y="890425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Minus 25"/>
          <p:cNvSpPr/>
          <p:nvPr/>
        </p:nvSpPr>
        <p:spPr>
          <a:xfrm>
            <a:off x="8100392" y="890424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Minus 26"/>
          <p:cNvSpPr/>
          <p:nvPr/>
        </p:nvSpPr>
        <p:spPr>
          <a:xfrm>
            <a:off x="8604448" y="89042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Minus 27"/>
          <p:cNvSpPr/>
          <p:nvPr/>
        </p:nvSpPr>
        <p:spPr>
          <a:xfrm flipH="1">
            <a:off x="827584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Minus 28"/>
          <p:cNvSpPr/>
          <p:nvPr/>
        </p:nvSpPr>
        <p:spPr>
          <a:xfrm flipH="1">
            <a:off x="1357929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Minus 29"/>
          <p:cNvSpPr/>
          <p:nvPr/>
        </p:nvSpPr>
        <p:spPr>
          <a:xfrm flipH="1">
            <a:off x="1835696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Minus 30"/>
          <p:cNvSpPr/>
          <p:nvPr/>
        </p:nvSpPr>
        <p:spPr>
          <a:xfrm flipH="1">
            <a:off x="2339752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Minus 31"/>
          <p:cNvSpPr/>
          <p:nvPr/>
        </p:nvSpPr>
        <p:spPr>
          <a:xfrm flipH="1">
            <a:off x="2843808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Minus 32"/>
          <p:cNvSpPr/>
          <p:nvPr/>
        </p:nvSpPr>
        <p:spPr>
          <a:xfrm flipH="1">
            <a:off x="3374153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Minus 33"/>
          <p:cNvSpPr/>
          <p:nvPr/>
        </p:nvSpPr>
        <p:spPr>
          <a:xfrm flipH="1">
            <a:off x="3851920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Minus 34"/>
          <p:cNvSpPr/>
          <p:nvPr/>
        </p:nvSpPr>
        <p:spPr>
          <a:xfrm flipH="1">
            <a:off x="4382265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Minus 35"/>
          <p:cNvSpPr/>
          <p:nvPr/>
        </p:nvSpPr>
        <p:spPr>
          <a:xfrm flipH="1">
            <a:off x="4886321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Minus 36"/>
          <p:cNvSpPr/>
          <p:nvPr/>
        </p:nvSpPr>
        <p:spPr>
          <a:xfrm flipH="1">
            <a:off x="5364088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Minus 37"/>
          <p:cNvSpPr/>
          <p:nvPr/>
        </p:nvSpPr>
        <p:spPr>
          <a:xfrm flipH="1">
            <a:off x="5868144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Minus 38"/>
          <p:cNvSpPr/>
          <p:nvPr/>
        </p:nvSpPr>
        <p:spPr>
          <a:xfrm flipH="1">
            <a:off x="6372200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Minus 39"/>
          <p:cNvSpPr/>
          <p:nvPr/>
        </p:nvSpPr>
        <p:spPr>
          <a:xfrm flipH="1">
            <a:off x="6876256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Minus 40"/>
          <p:cNvSpPr/>
          <p:nvPr/>
        </p:nvSpPr>
        <p:spPr>
          <a:xfrm flipH="1">
            <a:off x="7380312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Minus 41"/>
          <p:cNvSpPr/>
          <p:nvPr/>
        </p:nvSpPr>
        <p:spPr>
          <a:xfrm flipH="1">
            <a:off x="8270697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Minus 42"/>
          <p:cNvSpPr/>
          <p:nvPr/>
        </p:nvSpPr>
        <p:spPr>
          <a:xfrm flipH="1">
            <a:off x="8774753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Minus 112"/>
          <p:cNvSpPr/>
          <p:nvPr/>
        </p:nvSpPr>
        <p:spPr>
          <a:xfrm>
            <a:off x="-1332656" y="1124744"/>
            <a:ext cx="11881320" cy="9233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Minus 113"/>
          <p:cNvSpPr/>
          <p:nvPr/>
        </p:nvSpPr>
        <p:spPr>
          <a:xfrm>
            <a:off x="766834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Minus 114"/>
          <p:cNvSpPr/>
          <p:nvPr/>
        </p:nvSpPr>
        <p:spPr>
          <a:xfrm flipH="1">
            <a:off x="7838649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44"/>
          <p:cNvSpPr txBox="1"/>
          <p:nvPr/>
        </p:nvSpPr>
        <p:spPr>
          <a:xfrm>
            <a:off x="2915817" y="134076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R o h s t o f f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i c h t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m</a:t>
            </a:r>
            <a:endParaRPr lang="de-D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6" name="Grafik 4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067800" cy="4378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1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27784" y="6237312"/>
            <a:ext cx="4176464" cy="365125"/>
          </a:xfrm>
        </p:spPr>
        <p:txBody>
          <a:bodyPr/>
          <a:lstStyle/>
          <a:p>
            <a:r>
              <a:rPr lang="de-DE" dirty="0"/>
              <a:t>Wirtschaftsland Mongolei - </a:t>
            </a:r>
            <a:r>
              <a:rPr lang="de-DE" dirty="0" smtClean="0"/>
              <a:t>Ein </a:t>
            </a:r>
            <a:r>
              <a:rPr lang="de-DE" dirty="0"/>
              <a:t>Land für </a:t>
            </a:r>
            <a:r>
              <a:rPr lang="de-DE" dirty="0" smtClean="0"/>
              <a:t>Pioniere</a:t>
            </a:r>
            <a:endParaRPr lang="de-DE" dirty="0"/>
          </a:p>
        </p:txBody>
      </p:sp>
      <p:sp>
        <p:nvSpPr>
          <p:cNvPr id="7" name="Minus 6"/>
          <p:cNvSpPr/>
          <p:nvPr/>
        </p:nvSpPr>
        <p:spPr>
          <a:xfrm flipV="1">
            <a:off x="-1332656" y="836712"/>
            <a:ext cx="11881320" cy="71102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Minus 7"/>
          <p:cNvSpPr/>
          <p:nvPr/>
        </p:nvSpPr>
        <p:spPr>
          <a:xfrm>
            <a:off x="-1320499" y="1052736"/>
            <a:ext cx="11881320" cy="9233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Minus 8"/>
          <p:cNvSpPr/>
          <p:nvPr/>
        </p:nvSpPr>
        <p:spPr>
          <a:xfrm>
            <a:off x="21551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Minus 9"/>
          <p:cNvSpPr/>
          <p:nvPr/>
        </p:nvSpPr>
        <p:spPr>
          <a:xfrm flipH="1">
            <a:off x="370227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Minus 11"/>
          <p:cNvSpPr/>
          <p:nvPr/>
        </p:nvSpPr>
        <p:spPr>
          <a:xfrm>
            <a:off x="683568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Minus 12"/>
          <p:cNvSpPr/>
          <p:nvPr/>
        </p:nvSpPr>
        <p:spPr>
          <a:xfrm>
            <a:off x="1187624" y="899430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Minus 13"/>
          <p:cNvSpPr/>
          <p:nvPr/>
        </p:nvSpPr>
        <p:spPr>
          <a:xfrm>
            <a:off x="1691680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Minus 14"/>
          <p:cNvSpPr/>
          <p:nvPr/>
        </p:nvSpPr>
        <p:spPr>
          <a:xfrm>
            <a:off x="219573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Minus 15"/>
          <p:cNvSpPr/>
          <p:nvPr/>
        </p:nvSpPr>
        <p:spPr>
          <a:xfrm>
            <a:off x="2699792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Minus 16"/>
          <p:cNvSpPr/>
          <p:nvPr/>
        </p:nvSpPr>
        <p:spPr>
          <a:xfrm>
            <a:off x="3203848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Minus 17"/>
          <p:cNvSpPr/>
          <p:nvPr/>
        </p:nvSpPr>
        <p:spPr>
          <a:xfrm>
            <a:off x="370790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Minus 18"/>
          <p:cNvSpPr/>
          <p:nvPr/>
        </p:nvSpPr>
        <p:spPr>
          <a:xfrm>
            <a:off x="4211960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Minus 19"/>
          <p:cNvSpPr/>
          <p:nvPr/>
        </p:nvSpPr>
        <p:spPr>
          <a:xfrm>
            <a:off x="471601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Minus 20"/>
          <p:cNvSpPr/>
          <p:nvPr/>
        </p:nvSpPr>
        <p:spPr>
          <a:xfrm>
            <a:off x="5220072" y="904529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Minus 21"/>
          <p:cNvSpPr/>
          <p:nvPr/>
        </p:nvSpPr>
        <p:spPr>
          <a:xfrm>
            <a:off x="5724128" y="894928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Minus 22"/>
          <p:cNvSpPr/>
          <p:nvPr/>
        </p:nvSpPr>
        <p:spPr>
          <a:xfrm>
            <a:off x="622818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Minus 23"/>
          <p:cNvSpPr/>
          <p:nvPr/>
        </p:nvSpPr>
        <p:spPr>
          <a:xfrm>
            <a:off x="6732240" y="890426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Minus 24"/>
          <p:cNvSpPr/>
          <p:nvPr/>
        </p:nvSpPr>
        <p:spPr>
          <a:xfrm>
            <a:off x="7236296" y="890425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Minus 25"/>
          <p:cNvSpPr/>
          <p:nvPr/>
        </p:nvSpPr>
        <p:spPr>
          <a:xfrm>
            <a:off x="8100392" y="890424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Minus 26"/>
          <p:cNvSpPr/>
          <p:nvPr/>
        </p:nvSpPr>
        <p:spPr>
          <a:xfrm>
            <a:off x="8604448" y="89042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Minus 27"/>
          <p:cNvSpPr/>
          <p:nvPr/>
        </p:nvSpPr>
        <p:spPr>
          <a:xfrm flipH="1">
            <a:off x="827584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Minus 28"/>
          <p:cNvSpPr/>
          <p:nvPr/>
        </p:nvSpPr>
        <p:spPr>
          <a:xfrm flipH="1">
            <a:off x="1357929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Minus 29"/>
          <p:cNvSpPr/>
          <p:nvPr/>
        </p:nvSpPr>
        <p:spPr>
          <a:xfrm flipH="1">
            <a:off x="1835696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Minus 30"/>
          <p:cNvSpPr/>
          <p:nvPr/>
        </p:nvSpPr>
        <p:spPr>
          <a:xfrm flipH="1">
            <a:off x="2339752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Minus 31"/>
          <p:cNvSpPr/>
          <p:nvPr/>
        </p:nvSpPr>
        <p:spPr>
          <a:xfrm flipH="1">
            <a:off x="2843808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Minus 32"/>
          <p:cNvSpPr/>
          <p:nvPr/>
        </p:nvSpPr>
        <p:spPr>
          <a:xfrm flipH="1">
            <a:off x="3374153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Minus 33"/>
          <p:cNvSpPr/>
          <p:nvPr/>
        </p:nvSpPr>
        <p:spPr>
          <a:xfrm flipH="1">
            <a:off x="3851920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Minus 34"/>
          <p:cNvSpPr/>
          <p:nvPr/>
        </p:nvSpPr>
        <p:spPr>
          <a:xfrm flipH="1">
            <a:off x="4382265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Minus 35"/>
          <p:cNvSpPr/>
          <p:nvPr/>
        </p:nvSpPr>
        <p:spPr>
          <a:xfrm flipH="1">
            <a:off x="4886321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Minus 36"/>
          <p:cNvSpPr/>
          <p:nvPr/>
        </p:nvSpPr>
        <p:spPr>
          <a:xfrm flipH="1">
            <a:off x="5364088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Minus 37"/>
          <p:cNvSpPr/>
          <p:nvPr/>
        </p:nvSpPr>
        <p:spPr>
          <a:xfrm flipH="1">
            <a:off x="5868144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Minus 38"/>
          <p:cNvSpPr/>
          <p:nvPr/>
        </p:nvSpPr>
        <p:spPr>
          <a:xfrm flipH="1">
            <a:off x="6372200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Minus 39"/>
          <p:cNvSpPr/>
          <p:nvPr/>
        </p:nvSpPr>
        <p:spPr>
          <a:xfrm flipH="1">
            <a:off x="6876256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Minus 40"/>
          <p:cNvSpPr/>
          <p:nvPr/>
        </p:nvSpPr>
        <p:spPr>
          <a:xfrm flipH="1">
            <a:off x="7380312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Minus 41"/>
          <p:cNvSpPr/>
          <p:nvPr/>
        </p:nvSpPr>
        <p:spPr>
          <a:xfrm flipH="1">
            <a:off x="8270697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Minus 42"/>
          <p:cNvSpPr/>
          <p:nvPr/>
        </p:nvSpPr>
        <p:spPr>
          <a:xfrm flipH="1">
            <a:off x="8774753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Minus 112"/>
          <p:cNvSpPr/>
          <p:nvPr/>
        </p:nvSpPr>
        <p:spPr>
          <a:xfrm>
            <a:off x="-1332656" y="1124744"/>
            <a:ext cx="11881320" cy="9233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Minus 113"/>
          <p:cNvSpPr/>
          <p:nvPr/>
        </p:nvSpPr>
        <p:spPr>
          <a:xfrm>
            <a:off x="766834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Minus 114"/>
          <p:cNvSpPr/>
          <p:nvPr/>
        </p:nvSpPr>
        <p:spPr>
          <a:xfrm flipH="1">
            <a:off x="7838649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44"/>
          <p:cNvSpPr txBox="1"/>
          <p:nvPr/>
        </p:nvSpPr>
        <p:spPr>
          <a:xfrm>
            <a:off x="2915817" y="134076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R o h s t o f f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i c h t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m</a:t>
            </a:r>
            <a:endParaRPr lang="de-D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4" name="Grafik 4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" y="1844824"/>
            <a:ext cx="8901184" cy="4391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4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27784" y="6237312"/>
            <a:ext cx="4176464" cy="365125"/>
          </a:xfrm>
        </p:spPr>
        <p:txBody>
          <a:bodyPr/>
          <a:lstStyle/>
          <a:p>
            <a:r>
              <a:rPr lang="de-DE" dirty="0"/>
              <a:t>Wirtschaftsland Mongolei - </a:t>
            </a:r>
            <a:r>
              <a:rPr lang="de-DE" dirty="0" smtClean="0"/>
              <a:t>Ein </a:t>
            </a:r>
            <a:r>
              <a:rPr lang="de-DE" dirty="0"/>
              <a:t>Land für </a:t>
            </a:r>
            <a:r>
              <a:rPr lang="de-DE" dirty="0" smtClean="0"/>
              <a:t>Pioniere</a:t>
            </a:r>
            <a:endParaRPr lang="de-DE" dirty="0"/>
          </a:p>
        </p:txBody>
      </p:sp>
      <p:sp>
        <p:nvSpPr>
          <p:cNvPr id="7" name="Minus 6"/>
          <p:cNvSpPr/>
          <p:nvPr/>
        </p:nvSpPr>
        <p:spPr>
          <a:xfrm flipV="1">
            <a:off x="-1332656" y="836712"/>
            <a:ext cx="11881320" cy="71102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Minus 7"/>
          <p:cNvSpPr/>
          <p:nvPr/>
        </p:nvSpPr>
        <p:spPr>
          <a:xfrm>
            <a:off x="-1320499" y="1052736"/>
            <a:ext cx="11881320" cy="9233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Minus 8"/>
          <p:cNvSpPr/>
          <p:nvPr/>
        </p:nvSpPr>
        <p:spPr>
          <a:xfrm>
            <a:off x="21551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Minus 9"/>
          <p:cNvSpPr/>
          <p:nvPr/>
        </p:nvSpPr>
        <p:spPr>
          <a:xfrm flipH="1">
            <a:off x="370227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Minus 11"/>
          <p:cNvSpPr/>
          <p:nvPr/>
        </p:nvSpPr>
        <p:spPr>
          <a:xfrm>
            <a:off x="683568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Minus 12"/>
          <p:cNvSpPr/>
          <p:nvPr/>
        </p:nvSpPr>
        <p:spPr>
          <a:xfrm>
            <a:off x="1187624" y="899430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Minus 13"/>
          <p:cNvSpPr/>
          <p:nvPr/>
        </p:nvSpPr>
        <p:spPr>
          <a:xfrm>
            <a:off x="1691680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Minus 14"/>
          <p:cNvSpPr/>
          <p:nvPr/>
        </p:nvSpPr>
        <p:spPr>
          <a:xfrm>
            <a:off x="219573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Minus 15"/>
          <p:cNvSpPr/>
          <p:nvPr/>
        </p:nvSpPr>
        <p:spPr>
          <a:xfrm>
            <a:off x="2699792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Minus 16"/>
          <p:cNvSpPr/>
          <p:nvPr/>
        </p:nvSpPr>
        <p:spPr>
          <a:xfrm>
            <a:off x="3203848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Minus 17"/>
          <p:cNvSpPr/>
          <p:nvPr/>
        </p:nvSpPr>
        <p:spPr>
          <a:xfrm>
            <a:off x="370790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Minus 18"/>
          <p:cNvSpPr/>
          <p:nvPr/>
        </p:nvSpPr>
        <p:spPr>
          <a:xfrm>
            <a:off x="4211960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Minus 19"/>
          <p:cNvSpPr/>
          <p:nvPr/>
        </p:nvSpPr>
        <p:spPr>
          <a:xfrm>
            <a:off x="471601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Minus 20"/>
          <p:cNvSpPr/>
          <p:nvPr/>
        </p:nvSpPr>
        <p:spPr>
          <a:xfrm>
            <a:off x="5220072" y="904529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Minus 21"/>
          <p:cNvSpPr/>
          <p:nvPr/>
        </p:nvSpPr>
        <p:spPr>
          <a:xfrm>
            <a:off x="5724128" y="894928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Minus 22"/>
          <p:cNvSpPr/>
          <p:nvPr/>
        </p:nvSpPr>
        <p:spPr>
          <a:xfrm>
            <a:off x="622818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Minus 23"/>
          <p:cNvSpPr/>
          <p:nvPr/>
        </p:nvSpPr>
        <p:spPr>
          <a:xfrm>
            <a:off x="6732240" y="890426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Minus 24"/>
          <p:cNvSpPr/>
          <p:nvPr/>
        </p:nvSpPr>
        <p:spPr>
          <a:xfrm>
            <a:off x="7236296" y="890425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Minus 25"/>
          <p:cNvSpPr/>
          <p:nvPr/>
        </p:nvSpPr>
        <p:spPr>
          <a:xfrm>
            <a:off x="8100392" y="890424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Minus 26"/>
          <p:cNvSpPr/>
          <p:nvPr/>
        </p:nvSpPr>
        <p:spPr>
          <a:xfrm>
            <a:off x="8604448" y="89042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Minus 27"/>
          <p:cNvSpPr/>
          <p:nvPr/>
        </p:nvSpPr>
        <p:spPr>
          <a:xfrm flipH="1">
            <a:off x="827584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Minus 28"/>
          <p:cNvSpPr/>
          <p:nvPr/>
        </p:nvSpPr>
        <p:spPr>
          <a:xfrm flipH="1">
            <a:off x="1357929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Minus 29"/>
          <p:cNvSpPr/>
          <p:nvPr/>
        </p:nvSpPr>
        <p:spPr>
          <a:xfrm flipH="1">
            <a:off x="1835696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Minus 30"/>
          <p:cNvSpPr/>
          <p:nvPr/>
        </p:nvSpPr>
        <p:spPr>
          <a:xfrm flipH="1">
            <a:off x="2339752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Minus 31"/>
          <p:cNvSpPr/>
          <p:nvPr/>
        </p:nvSpPr>
        <p:spPr>
          <a:xfrm flipH="1">
            <a:off x="2843808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Minus 32"/>
          <p:cNvSpPr/>
          <p:nvPr/>
        </p:nvSpPr>
        <p:spPr>
          <a:xfrm flipH="1">
            <a:off x="3374153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Minus 33"/>
          <p:cNvSpPr/>
          <p:nvPr/>
        </p:nvSpPr>
        <p:spPr>
          <a:xfrm flipH="1">
            <a:off x="3851920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Minus 34"/>
          <p:cNvSpPr/>
          <p:nvPr/>
        </p:nvSpPr>
        <p:spPr>
          <a:xfrm flipH="1">
            <a:off x="4382265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Minus 35"/>
          <p:cNvSpPr/>
          <p:nvPr/>
        </p:nvSpPr>
        <p:spPr>
          <a:xfrm flipH="1">
            <a:off x="4886321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Minus 36"/>
          <p:cNvSpPr/>
          <p:nvPr/>
        </p:nvSpPr>
        <p:spPr>
          <a:xfrm flipH="1">
            <a:off x="5364088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Minus 37"/>
          <p:cNvSpPr/>
          <p:nvPr/>
        </p:nvSpPr>
        <p:spPr>
          <a:xfrm flipH="1">
            <a:off x="5868144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Minus 38"/>
          <p:cNvSpPr/>
          <p:nvPr/>
        </p:nvSpPr>
        <p:spPr>
          <a:xfrm flipH="1">
            <a:off x="6372200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Minus 39"/>
          <p:cNvSpPr/>
          <p:nvPr/>
        </p:nvSpPr>
        <p:spPr>
          <a:xfrm flipH="1">
            <a:off x="6876256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Minus 40"/>
          <p:cNvSpPr/>
          <p:nvPr/>
        </p:nvSpPr>
        <p:spPr>
          <a:xfrm flipH="1">
            <a:off x="7380312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Minus 41"/>
          <p:cNvSpPr/>
          <p:nvPr/>
        </p:nvSpPr>
        <p:spPr>
          <a:xfrm flipH="1">
            <a:off x="8270697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Minus 42"/>
          <p:cNvSpPr/>
          <p:nvPr/>
        </p:nvSpPr>
        <p:spPr>
          <a:xfrm flipH="1">
            <a:off x="8774753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Minus 112"/>
          <p:cNvSpPr/>
          <p:nvPr/>
        </p:nvSpPr>
        <p:spPr>
          <a:xfrm>
            <a:off x="-1332656" y="1124744"/>
            <a:ext cx="11881320" cy="9233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Minus 113"/>
          <p:cNvSpPr/>
          <p:nvPr/>
        </p:nvSpPr>
        <p:spPr>
          <a:xfrm>
            <a:off x="766834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Minus 114"/>
          <p:cNvSpPr/>
          <p:nvPr/>
        </p:nvSpPr>
        <p:spPr>
          <a:xfrm flipH="1">
            <a:off x="7838649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44"/>
          <p:cNvSpPr txBox="1"/>
          <p:nvPr/>
        </p:nvSpPr>
        <p:spPr>
          <a:xfrm>
            <a:off x="2987824" y="1412776"/>
            <a:ext cx="4324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W i r t s c h a f t s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a c h s t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 m</a:t>
            </a:r>
            <a:endParaRPr lang="de-D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4" name="Diagramm 43"/>
          <p:cNvGraphicFramePr/>
          <p:nvPr>
            <p:extLst>
              <p:ext uri="{D42A27DB-BD31-4B8C-83A1-F6EECF244321}">
                <p14:modId xmlns:p14="http://schemas.microsoft.com/office/powerpoint/2010/main" val="13619438"/>
              </p:ext>
            </p:extLst>
          </p:nvPr>
        </p:nvGraphicFramePr>
        <p:xfrm>
          <a:off x="1475656" y="2204864"/>
          <a:ext cx="655272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38" y="4581128"/>
            <a:ext cx="3469546" cy="1503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3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27784" y="6237312"/>
            <a:ext cx="4176464" cy="365125"/>
          </a:xfrm>
        </p:spPr>
        <p:txBody>
          <a:bodyPr/>
          <a:lstStyle/>
          <a:p>
            <a:r>
              <a:rPr lang="de-DE" dirty="0"/>
              <a:t>Wirtschaftsland Mongolei - </a:t>
            </a:r>
            <a:r>
              <a:rPr lang="de-DE" dirty="0" smtClean="0"/>
              <a:t>Ein </a:t>
            </a:r>
            <a:r>
              <a:rPr lang="de-DE" dirty="0"/>
              <a:t>Land für </a:t>
            </a:r>
            <a:r>
              <a:rPr lang="de-DE" dirty="0" smtClean="0"/>
              <a:t>Pioniere</a:t>
            </a:r>
            <a:endParaRPr lang="de-DE" dirty="0"/>
          </a:p>
        </p:txBody>
      </p:sp>
      <p:sp>
        <p:nvSpPr>
          <p:cNvPr id="7" name="Minus 6"/>
          <p:cNvSpPr/>
          <p:nvPr/>
        </p:nvSpPr>
        <p:spPr>
          <a:xfrm flipV="1">
            <a:off x="-1332656" y="836712"/>
            <a:ext cx="11881320" cy="71102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Minus 7"/>
          <p:cNvSpPr/>
          <p:nvPr/>
        </p:nvSpPr>
        <p:spPr>
          <a:xfrm>
            <a:off x="-1320499" y="1052736"/>
            <a:ext cx="11881320" cy="9233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Minus 8"/>
          <p:cNvSpPr/>
          <p:nvPr/>
        </p:nvSpPr>
        <p:spPr>
          <a:xfrm>
            <a:off x="21551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Minus 9"/>
          <p:cNvSpPr/>
          <p:nvPr/>
        </p:nvSpPr>
        <p:spPr>
          <a:xfrm flipH="1">
            <a:off x="370227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Minus 11"/>
          <p:cNvSpPr/>
          <p:nvPr/>
        </p:nvSpPr>
        <p:spPr>
          <a:xfrm>
            <a:off x="683568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Minus 12"/>
          <p:cNvSpPr/>
          <p:nvPr/>
        </p:nvSpPr>
        <p:spPr>
          <a:xfrm>
            <a:off x="1187624" y="899430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Minus 13"/>
          <p:cNvSpPr/>
          <p:nvPr/>
        </p:nvSpPr>
        <p:spPr>
          <a:xfrm>
            <a:off x="1691680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Minus 14"/>
          <p:cNvSpPr/>
          <p:nvPr/>
        </p:nvSpPr>
        <p:spPr>
          <a:xfrm>
            <a:off x="219573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Minus 15"/>
          <p:cNvSpPr/>
          <p:nvPr/>
        </p:nvSpPr>
        <p:spPr>
          <a:xfrm>
            <a:off x="2699792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Minus 16"/>
          <p:cNvSpPr/>
          <p:nvPr/>
        </p:nvSpPr>
        <p:spPr>
          <a:xfrm>
            <a:off x="3203848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Minus 17"/>
          <p:cNvSpPr/>
          <p:nvPr/>
        </p:nvSpPr>
        <p:spPr>
          <a:xfrm>
            <a:off x="370790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Minus 18"/>
          <p:cNvSpPr/>
          <p:nvPr/>
        </p:nvSpPr>
        <p:spPr>
          <a:xfrm>
            <a:off x="4211960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Minus 19"/>
          <p:cNvSpPr/>
          <p:nvPr/>
        </p:nvSpPr>
        <p:spPr>
          <a:xfrm>
            <a:off x="471601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Minus 20"/>
          <p:cNvSpPr/>
          <p:nvPr/>
        </p:nvSpPr>
        <p:spPr>
          <a:xfrm>
            <a:off x="5220072" y="904529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Minus 21"/>
          <p:cNvSpPr/>
          <p:nvPr/>
        </p:nvSpPr>
        <p:spPr>
          <a:xfrm>
            <a:off x="5724128" y="894928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Minus 22"/>
          <p:cNvSpPr/>
          <p:nvPr/>
        </p:nvSpPr>
        <p:spPr>
          <a:xfrm>
            <a:off x="622818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Minus 23"/>
          <p:cNvSpPr/>
          <p:nvPr/>
        </p:nvSpPr>
        <p:spPr>
          <a:xfrm>
            <a:off x="6732240" y="890426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Minus 24"/>
          <p:cNvSpPr/>
          <p:nvPr/>
        </p:nvSpPr>
        <p:spPr>
          <a:xfrm>
            <a:off x="7236296" y="890425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Minus 25"/>
          <p:cNvSpPr/>
          <p:nvPr/>
        </p:nvSpPr>
        <p:spPr>
          <a:xfrm>
            <a:off x="8100392" y="890424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Minus 26"/>
          <p:cNvSpPr/>
          <p:nvPr/>
        </p:nvSpPr>
        <p:spPr>
          <a:xfrm>
            <a:off x="8604448" y="89042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Minus 27"/>
          <p:cNvSpPr/>
          <p:nvPr/>
        </p:nvSpPr>
        <p:spPr>
          <a:xfrm flipH="1">
            <a:off x="827584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Minus 28"/>
          <p:cNvSpPr/>
          <p:nvPr/>
        </p:nvSpPr>
        <p:spPr>
          <a:xfrm flipH="1">
            <a:off x="1357929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Minus 29"/>
          <p:cNvSpPr/>
          <p:nvPr/>
        </p:nvSpPr>
        <p:spPr>
          <a:xfrm flipH="1">
            <a:off x="1835696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Minus 30"/>
          <p:cNvSpPr/>
          <p:nvPr/>
        </p:nvSpPr>
        <p:spPr>
          <a:xfrm flipH="1">
            <a:off x="2339752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Minus 31"/>
          <p:cNvSpPr/>
          <p:nvPr/>
        </p:nvSpPr>
        <p:spPr>
          <a:xfrm flipH="1">
            <a:off x="2843808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Minus 32"/>
          <p:cNvSpPr/>
          <p:nvPr/>
        </p:nvSpPr>
        <p:spPr>
          <a:xfrm flipH="1">
            <a:off x="3374153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Minus 33"/>
          <p:cNvSpPr/>
          <p:nvPr/>
        </p:nvSpPr>
        <p:spPr>
          <a:xfrm flipH="1">
            <a:off x="3851920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Minus 34"/>
          <p:cNvSpPr/>
          <p:nvPr/>
        </p:nvSpPr>
        <p:spPr>
          <a:xfrm flipH="1">
            <a:off x="4382265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Minus 35"/>
          <p:cNvSpPr/>
          <p:nvPr/>
        </p:nvSpPr>
        <p:spPr>
          <a:xfrm flipH="1">
            <a:off x="4886321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Minus 36"/>
          <p:cNvSpPr/>
          <p:nvPr/>
        </p:nvSpPr>
        <p:spPr>
          <a:xfrm flipH="1">
            <a:off x="5364088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Minus 37"/>
          <p:cNvSpPr/>
          <p:nvPr/>
        </p:nvSpPr>
        <p:spPr>
          <a:xfrm flipH="1">
            <a:off x="5868144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Minus 38"/>
          <p:cNvSpPr/>
          <p:nvPr/>
        </p:nvSpPr>
        <p:spPr>
          <a:xfrm flipH="1">
            <a:off x="6372200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Minus 39"/>
          <p:cNvSpPr/>
          <p:nvPr/>
        </p:nvSpPr>
        <p:spPr>
          <a:xfrm flipH="1">
            <a:off x="6876256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Minus 40"/>
          <p:cNvSpPr/>
          <p:nvPr/>
        </p:nvSpPr>
        <p:spPr>
          <a:xfrm flipH="1">
            <a:off x="7380312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Minus 41"/>
          <p:cNvSpPr/>
          <p:nvPr/>
        </p:nvSpPr>
        <p:spPr>
          <a:xfrm flipH="1">
            <a:off x="8270697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Minus 42"/>
          <p:cNvSpPr/>
          <p:nvPr/>
        </p:nvSpPr>
        <p:spPr>
          <a:xfrm flipH="1">
            <a:off x="8774753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Minus 112"/>
          <p:cNvSpPr/>
          <p:nvPr/>
        </p:nvSpPr>
        <p:spPr>
          <a:xfrm>
            <a:off x="-1332656" y="1124744"/>
            <a:ext cx="11881320" cy="9233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Minus 113"/>
          <p:cNvSpPr/>
          <p:nvPr/>
        </p:nvSpPr>
        <p:spPr>
          <a:xfrm>
            <a:off x="766834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Minus 114"/>
          <p:cNvSpPr/>
          <p:nvPr/>
        </p:nvSpPr>
        <p:spPr>
          <a:xfrm flipH="1">
            <a:off x="7838649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44"/>
          <p:cNvSpPr txBox="1"/>
          <p:nvPr/>
        </p:nvSpPr>
        <p:spPr>
          <a:xfrm>
            <a:off x="2987824" y="1412776"/>
            <a:ext cx="4324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I n f r a s t r u c k t u r</a:t>
            </a:r>
            <a:endParaRPr lang="de-D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4" name="Grafik 4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916831"/>
            <a:ext cx="9067800" cy="4401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92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627784" y="6237312"/>
            <a:ext cx="4176464" cy="365125"/>
          </a:xfrm>
        </p:spPr>
        <p:txBody>
          <a:bodyPr/>
          <a:lstStyle/>
          <a:p>
            <a:r>
              <a:rPr lang="de-DE" dirty="0"/>
              <a:t>Wirtschaftsland Mongolei - </a:t>
            </a:r>
            <a:r>
              <a:rPr lang="de-DE" dirty="0" smtClean="0"/>
              <a:t>Ein </a:t>
            </a:r>
            <a:r>
              <a:rPr lang="de-DE" dirty="0"/>
              <a:t>Land für </a:t>
            </a:r>
            <a:r>
              <a:rPr lang="de-DE" dirty="0" smtClean="0"/>
              <a:t>Pioniere</a:t>
            </a:r>
            <a:endParaRPr lang="de-DE" dirty="0"/>
          </a:p>
        </p:txBody>
      </p:sp>
      <p:sp>
        <p:nvSpPr>
          <p:cNvPr id="7" name="Minus 6"/>
          <p:cNvSpPr/>
          <p:nvPr/>
        </p:nvSpPr>
        <p:spPr>
          <a:xfrm flipV="1">
            <a:off x="-1332656" y="836712"/>
            <a:ext cx="11881320" cy="71102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Minus 7"/>
          <p:cNvSpPr/>
          <p:nvPr/>
        </p:nvSpPr>
        <p:spPr>
          <a:xfrm>
            <a:off x="-1320499" y="1052736"/>
            <a:ext cx="11881320" cy="9233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Minus 8"/>
          <p:cNvSpPr/>
          <p:nvPr/>
        </p:nvSpPr>
        <p:spPr>
          <a:xfrm>
            <a:off x="21551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Minus 9"/>
          <p:cNvSpPr/>
          <p:nvPr/>
        </p:nvSpPr>
        <p:spPr>
          <a:xfrm flipH="1">
            <a:off x="370227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Minus 11"/>
          <p:cNvSpPr/>
          <p:nvPr/>
        </p:nvSpPr>
        <p:spPr>
          <a:xfrm>
            <a:off x="683568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Minus 12"/>
          <p:cNvSpPr/>
          <p:nvPr/>
        </p:nvSpPr>
        <p:spPr>
          <a:xfrm>
            <a:off x="1187624" y="899430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Minus 13"/>
          <p:cNvSpPr/>
          <p:nvPr/>
        </p:nvSpPr>
        <p:spPr>
          <a:xfrm>
            <a:off x="1691680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Minus 14"/>
          <p:cNvSpPr/>
          <p:nvPr/>
        </p:nvSpPr>
        <p:spPr>
          <a:xfrm>
            <a:off x="219573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Minus 15"/>
          <p:cNvSpPr/>
          <p:nvPr/>
        </p:nvSpPr>
        <p:spPr>
          <a:xfrm>
            <a:off x="2699792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Minus 16"/>
          <p:cNvSpPr/>
          <p:nvPr/>
        </p:nvSpPr>
        <p:spPr>
          <a:xfrm>
            <a:off x="3203848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Minus 17"/>
          <p:cNvSpPr/>
          <p:nvPr/>
        </p:nvSpPr>
        <p:spPr>
          <a:xfrm>
            <a:off x="370790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Minus 18"/>
          <p:cNvSpPr/>
          <p:nvPr/>
        </p:nvSpPr>
        <p:spPr>
          <a:xfrm>
            <a:off x="4211960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Minus 19"/>
          <p:cNvSpPr/>
          <p:nvPr/>
        </p:nvSpPr>
        <p:spPr>
          <a:xfrm>
            <a:off x="4716016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Minus 20"/>
          <p:cNvSpPr/>
          <p:nvPr/>
        </p:nvSpPr>
        <p:spPr>
          <a:xfrm>
            <a:off x="5220072" y="904529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Minus 21"/>
          <p:cNvSpPr/>
          <p:nvPr/>
        </p:nvSpPr>
        <p:spPr>
          <a:xfrm>
            <a:off x="5724128" y="894928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Minus 22"/>
          <p:cNvSpPr/>
          <p:nvPr/>
        </p:nvSpPr>
        <p:spPr>
          <a:xfrm>
            <a:off x="622818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Minus 23"/>
          <p:cNvSpPr/>
          <p:nvPr/>
        </p:nvSpPr>
        <p:spPr>
          <a:xfrm>
            <a:off x="6732240" y="890426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Minus 24"/>
          <p:cNvSpPr/>
          <p:nvPr/>
        </p:nvSpPr>
        <p:spPr>
          <a:xfrm>
            <a:off x="7236296" y="890425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Minus 25"/>
          <p:cNvSpPr/>
          <p:nvPr/>
        </p:nvSpPr>
        <p:spPr>
          <a:xfrm>
            <a:off x="8100392" y="890424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Minus 26"/>
          <p:cNvSpPr/>
          <p:nvPr/>
        </p:nvSpPr>
        <p:spPr>
          <a:xfrm>
            <a:off x="8604448" y="89042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Minus 27"/>
          <p:cNvSpPr/>
          <p:nvPr/>
        </p:nvSpPr>
        <p:spPr>
          <a:xfrm flipH="1">
            <a:off x="827584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Minus 28"/>
          <p:cNvSpPr/>
          <p:nvPr/>
        </p:nvSpPr>
        <p:spPr>
          <a:xfrm flipH="1">
            <a:off x="1357929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Minus 29"/>
          <p:cNvSpPr/>
          <p:nvPr/>
        </p:nvSpPr>
        <p:spPr>
          <a:xfrm flipH="1">
            <a:off x="1835696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Minus 30"/>
          <p:cNvSpPr/>
          <p:nvPr/>
        </p:nvSpPr>
        <p:spPr>
          <a:xfrm flipH="1">
            <a:off x="2339752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Minus 31"/>
          <p:cNvSpPr/>
          <p:nvPr/>
        </p:nvSpPr>
        <p:spPr>
          <a:xfrm flipH="1">
            <a:off x="2843808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Minus 32"/>
          <p:cNvSpPr/>
          <p:nvPr/>
        </p:nvSpPr>
        <p:spPr>
          <a:xfrm flipH="1">
            <a:off x="3374153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Minus 33"/>
          <p:cNvSpPr/>
          <p:nvPr/>
        </p:nvSpPr>
        <p:spPr>
          <a:xfrm flipH="1">
            <a:off x="3851920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Minus 34"/>
          <p:cNvSpPr/>
          <p:nvPr/>
        </p:nvSpPr>
        <p:spPr>
          <a:xfrm flipH="1">
            <a:off x="4382265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Minus 35"/>
          <p:cNvSpPr/>
          <p:nvPr/>
        </p:nvSpPr>
        <p:spPr>
          <a:xfrm flipH="1">
            <a:off x="4886321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Minus 36"/>
          <p:cNvSpPr/>
          <p:nvPr/>
        </p:nvSpPr>
        <p:spPr>
          <a:xfrm flipH="1">
            <a:off x="5364088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Minus 37"/>
          <p:cNvSpPr/>
          <p:nvPr/>
        </p:nvSpPr>
        <p:spPr>
          <a:xfrm flipH="1">
            <a:off x="5868144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Minus 38"/>
          <p:cNvSpPr/>
          <p:nvPr/>
        </p:nvSpPr>
        <p:spPr>
          <a:xfrm flipH="1">
            <a:off x="6372200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Minus 39"/>
          <p:cNvSpPr/>
          <p:nvPr/>
        </p:nvSpPr>
        <p:spPr>
          <a:xfrm flipH="1">
            <a:off x="6876256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Minus 40"/>
          <p:cNvSpPr/>
          <p:nvPr/>
        </p:nvSpPr>
        <p:spPr>
          <a:xfrm flipH="1">
            <a:off x="7380312" y="836712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Minus 41"/>
          <p:cNvSpPr/>
          <p:nvPr/>
        </p:nvSpPr>
        <p:spPr>
          <a:xfrm flipH="1">
            <a:off x="8270697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Minus 42"/>
          <p:cNvSpPr/>
          <p:nvPr/>
        </p:nvSpPr>
        <p:spPr>
          <a:xfrm flipH="1">
            <a:off x="8774753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Minus 112"/>
          <p:cNvSpPr/>
          <p:nvPr/>
        </p:nvSpPr>
        <p:spPr>
          <a:xfrm>
            <a:off x="-1332656" y="1124744"/>
            <a:ext cx="11881320" cy="9233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Minus 113"/>
          <p:cNvSpPr/>
          <p:nvPr/>
        </p:nvSpPr>
        <p:spPr>
          <a:xfrm>
            <a:off x="7668344" y="899883"/>
            <a:ext cx="360040" cy="152853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Minus 114"/>
          <p:cNvSpPr/>
          <p:nvPr/>
        </p:nvSpPr>
        <p:spPr>
          <a:xfrm flipH="1">
            <a:off x="7838649" y="827420"/>
            <a:ext cx="45719" cy="441340"/>
          </a:xfrm>
          <a:prstGeom prst="mathMinus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Textfeld 44"/>
          <p:cNvSpPr txBox="1"/>
          <p:nvPr/>
        </p:nvSpPr>
        <p:spPr>
          <a:xfrm>
            <a:off x="3680888" y="1412776"/>
            <a:ext cx="2115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</a:rPr>
              <a:t>B a u s e k t o r</a:t>
            </a:r>
            <a:endParaRPr lang="de-D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Bild 1" descr="IMG_52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92" y="2492896"/>
            <a:ext cx="3192608" cy="3069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hteck 4"/>
          <p:cNvSpPr/>
          <p:nvPr/>
        </p:nvSpPr>
        <p:spPr>
          <a:xfrm>
            <a:off x="4683892" y="4761912"/>
            <a:ext cx="3609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 smtClean="0"/>
              <a:t>Bau von 100.000 Wohnungen bis 2019 geplant</a:t>
            </a:r>
            <a:endParaRPr lang="de-DE" sz="1400" dirty="0"/>
          </a:p>
        </p:txBody>
      </p:sp>
      <p:graphicFrame>
        <p:nvGraphicFramePr>
          <p:cNvPr id="47" name="Diagramm 46"/>
          <p:cNvGraphicFramePr/>
          <p:nvPr>
            <p:extLst>
              <p:ext uri="{D42A27DB-BD31-4B8C-83A1-F6EECF244321}">
                <p14:modId xmlns:p14="http://schemas.microsoft.com/office/powerpoint/2010/main" val="2337188301"/>
              </p:ext>
            </p:extLst>
          </p:nvPr>
        </p:nvGraphicFramePr>
        <p:xfrm>
          <a:off x="4526281" y="1916832"/>
          <a:ext cx="4078167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42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502</Words>
  <Application>Microsoft Office PowerPoint</Application>
  <PresentationFormat>Bildschirmpräsentation (4:3)</PresentationFormat>
  <Paragraphs>83</Paragraphs>
  <Slides>13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Wirtschaftsland Mongolei  ein Land für Pioniere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Mongolei von der Geschichte bis zur aktuelle Entwicklung</dc:title>
  <dc:creator>Reinberg</dc:creator>
  <cp:lastModifiedBy>Enrico Pecorelli</cp:lastModifiedBy>
  <cp:revision>379</cp:revision>
  <dcterms:created xsi:type="dcterms:W3CDTF">2013-02-22T10:00:18Z</dcterms:created>
  <dcterms:modified xsi:type="dcterms:W3CDTF">2014-03-24T08:44:52Z</dcterms:modified>
</cp:coreProperties>
</file>