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00" r:id="rId3"/>
    <p:sldId id="257" r:id="rId4"/>
    <p:sldId id="287" r:id="rId5"/>
    <p:sldId id="293" r:id="rId6"/>
    <p:sldId id="294" r:id="rId7"/>
    <p:sldId id="292" r:id="rId8"/>
    <p:sldId id="295" r:id="rId9"/>
    <p:sldId id="297" r:id="rId10"/>
    <p:sldId id="264" r:id="rId11"/>
    <p:sldId id="260" r:id="rId12"/>
    <p:sldId id="296" r:id="rId13"/>
    <p:sldId id="288" r:id="rId14"/>
    <p:sldId id="273" r:id="rId15"/>
    <p:sldId id="274" r:id="rId16"/>
    <p:sldId id="289" r:id="rId17"/>
    <p:sldId id="280" r:id="rId18"/>
    <p:sldId id="298" r:id="rId19"/>
    <p:sldId id="281" r:id="rId20"/>
    <p:sldId id="277" r:id="rId21"/>
    <p:sldId id="291" r:id="rId22"/>
    <p:sldId id="28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83"/>
    <p:restoredTop sz="88494"/>
  </p:normalViewPr>
  <p:slideViewPr>
    <p:cSldViewPr snapToGrid="0" snapToObjects="1">
      <p:cViewPr varScale="1">
        <p:scale>
          <a:sx n="65" d="100"/>
          <a:sy n="65" d="100"/>
        </p:scale>
        <p:origin x="12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rbeitsmappe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Arbeitsmappe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600">
                <a:solidFill>
                  <a:schemeClr val="tx1"/>
                </a:solidFill>
              </a:rPr>
              <a:t>Battery Production Capacity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United States</c:v>
                </c:pt>
                <c:pt idx="1">
                  <c:v>China</c:v>
                </c:pt>
                <c:pt idx="2">
                  <c:v>Korea</c:v>
                </c:pt>
                <c:pt idx="3">
                  <c:v>Poland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 formatCode="0.0">
                  <c:v>1</c:v>
                </c:pt>
                <c:pt idx="1">
                  <c:v>16.399999999999999</c:v>
                </c:pt>
                <c:pt idx="2">
                  <c:v>10.5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United States</c:v>
                </c:pt>
                <c:pt idx="1">
                  <c:v>China</c:v>
                </c:pt>
                <c:pt idx="2">
                  <c:v>Korea</c:v>
                </c:pt>
                <c:pt idx="3">
                  <c:v>Poland</c:v>
                </c:pt>
              </c:strCache>
            </c:strRef>
          </c:cat>
          <c:val>
            <c:numRef>
              <c:f>Tabelle1!$C$2:$C$5</c:f>
              <c:numCache>
                <c:formatCode>0.0</c:formatCode>
                <c:ptCount val="4"/>
                <c:pt idx="0">
                  <c:v>38</c:v>
                </c:pt>
                <c:pt idx="1">
                  <c:v>107.5</c:v>
                </c:pt>
                <c:pt idx="2">
                  <c:v>23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7594256"/>
        <c:axId val="1687591536"/>
      </c:barChart>
      <c:catAx>
        <c:axId val="168759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7591536"/>
        <c:crosses val="autoZero"/>
        <c:auto val="1"/>
        <c:lblAlgn val="ctr"/>
        <c:lblOffset val="100"/>
        <c:noMultiLvlLbl val="0"/>
      </c:catAx>
      <c:valAx>
        <c:axId val="168759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8759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600"/>
              <a:t>% of Global Total (2020)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767186475791197"/>
          <c:y val="0.15610194188359899"/>
          <c:w val="0.3887674292512"/>
          <c:h val="0.6730795527783229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Tabelle1!$D$2:$D$5</c:f>
              <c:strCache>
                <c:ptCount val="4"/>
                <c:pt idx="0">
                  <c:v>United States</c:v>
                </c:pt>
                <c:pt idx="1">
                  <c:v>China</c:v>
                </c:pt>
                <c:pt idx="2">
                  <c:v>Korea</c:v>
                </c:pt>
                <c:pt idx="3">
                  <c:v>Poland</c:v>
                </c:pt>
              </c:strCache>
            </c:strRef>
          </c:cat>
          <c:val>
            <c:numRef>
              <c:f>Tabelle1!$E$2:$E$5</c:f>
              <c:numCache>
                <c:formatCode>0%</c:formatCode>
                <c:ptCount val="4"/>
                <c:pt idx="0">
                  <c:v>0.22</c:v>
                </c:pt>
                <c:pt idx="1">
                  <c:v>0.62</c:v>
                </c:pt>
                <c:pt idx="2">
                  <c:v>0.13</c:v>
                </c:pt>
                <c:pt idx="3">
                  <c:v>0.03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9112413106635"/>
          <c:y val="0.85597864768683296"/>
          <c:w val="0.68066520461920699"/>
          <c:h val="9.7276319107798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6CF3A-1C43-ED4A-B3FD-95DCE4DEE1A3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A8D82-832A-354C-BAEF-250820BA9A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48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endParaRPr lang="de-DE" sz="16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86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4770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249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416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6048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031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645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de-DE" sz="1600" dirty="0" smtClean="0">
                <a:solidFill>
                  <a:schemeClr val="tx1"/>
                </a:solidFill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26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6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spcAft>
                <a:spcPts val="0"/>
              </a:spcAft>
            </a:pPr>
            <a:endParaRPr lang="de-DE" sz="1600" dirty="0" smtClean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035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862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6276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194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56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endParaRPr lang="de-DE" sz="16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259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972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A8D82-832A-354C-BAEF-250820BA9A1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49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102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56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20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42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45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06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41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19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63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93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39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0372C-F14F-5346-B3FA-A93DBAADE9D2}" type="datetimeFigureOut">
              <a:rPr lang="de-DE" smtClean="0"/>
              <a:t>14.06.2017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EB025-855E-3341-A394-3FC9FE00AB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01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bile.nytimes.com/2017/05/12/business/a-robot-revolution-this-time-in-china.html?referer=https://t.co/Yz9yUss4e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obile.reuters.com/article/idUSKBN14A106" TargetMode="External"/><Relationship Id="rId4" Type="http://schemas.openxmlformats.org/officeDocument/2006/relationships/hyperlink" Target="http://www.zeit.de/2017/06/china-automobilproduktion-elektroauto-deutsche-manager/komplettansicht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jana.ohlendorf@erlkoenig.de" TargetMode="External"/><Relationship Id="rId2" Type="http://schemas.openxmlformats.org/officeDocument/2006/relationships/hyperlink" Target="mailto:ohlendorf.jana@yahoo.co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inkedin.com/in/jana-ohlendorf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1578" y="186448"/>
            <a:ext cx="10389031" cy="23876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latin typeface="+mn-lt"/>
                <a:cs typeface="Arial" pitchFamily="34" charset="0"/>
              </a:rPr>
              <a:t>Digitalization</a:t>
            </a:r>
            <a:r>
              <a:rPr lang="de-DE" sz="3200" dirty="0" smtClean="0">
                <a:latin typeface="+mn-lt"/>
                <a:cs typeface="Arial" pitchFamily="34" charset="0"/>
              </a:rPr>
              <a:t> </a:t>
            </a:r>
            <a:r>
              <a:rPr lang="de-DE" sz="3200" dirty="0" err="1" smtClean="0">
                <a:latin typeface="+mn-lt"/>
                <a:cs typeface="Arial" pitchFamily="34" charset="0"/>
              </a:rPr>
              <a:t>and</a:t>
            </a:r>
            <a:r>
              <a:rPr lang="de-DE" sz="3200" dirty="0" smtClean="0">
                <a:latin typeface="+mn-lt"/>
                <a:cs typeface="Arial" pitchFamily="34" charset="0"/>
              </a:rPr>
              <a:t> </a:t>
            </a:r>
            <a:r>
              <a:rPr lang="de-DE" sz="3200" dirty="0" err="1" smtClean="0">
                <a:latin typeface="+mn-lt"/>
                <a:cs typeface="Arial" pitchFamily="34" charset="0"/>
              </a:rPr>
              <a:t>Sector</a:t>
            </a:r>
            <a:r>
              <a:rPr lang="de-DE" sz="3200" dirty="0" smtClean="0">
                <a:latin typeface="+mn-lt"/>
                <a:cs typeface="Arial" pitchFamily="34" charset="0"/>
              </a:rPr>
              <a:t> Integration </a:t>
            </a:r>
            <a:br>
              <a:rPr lang="de-DE" sz="3200" dirty="0" smtClean="0">
                <a:latin typeface="+mn-lt"/>
                <a:cs typeface="Arial" pitchFamily="34" charset="0"/>
              </a:rPr>
            </a:br>
            <a:r>
              <a:rPr lang="de-DE" sz="3200" dirty="0" err="1" smtClean="0">
                <a:latin typeface="+mn-lt"/>
                <a:cs typeface="Arial" pitchFamily="34" charset="0"/>
              </a:rPr>
              <a:t>Energy</a:t>
            </a:r>
            <a:r>
              <a:rPr lang="de-DE" sz="3200" dirty="0" smtClean="0">
                <a:latin typeface="+mn-lt"/>
                <a:cs typeface="Arial" pitchFamily="34" charset="0"/>
              </a:rPr>
              <a:t> – Transport: </a:t>
            </a:r>
            <a:br>
              <a:rPr lang="de-DE" sz="3200" dirty="0" smtClean="0">
                <a:latin typeface="+mn-lt"/>
                <a:cs typeface="Arial" pitchFamily="34" charset="0"/>
              </a:rPr>
            </a:br>
            <a:r>
              <a:rPr lang="de-DE" sz="3200" dirty="0" smtClean="0">
                <a:latin typeface="+mn-lt"/>
                <a:cs typeface="Arial" pitchFamily="34" charset="0"/>
              </a:rPr>
              <a:t>Status Quo &amp; </a:t>
            </a:r>
            <a:r>
              <a:rPr lang="de-DE" sz="3200" dirty="0" err="1" smtClean="0">
                <a:latin typeface="+mn-lt"/>
                <a:cs typeface="Arial" pitchFamily="34" charset="0"/>
              </a:rPr>
              <a:t>Opportunities</a:t>
            </a:r>
            <a:r>
              <a:rPr lang="de-DE" sz="3200" dirty="0" smtClean="0">
                <a:latin typeface="+mn-lt"/>
                <a:cs typeface="Arial" pitchFamily="34" charset="0"/>
              </a:rPr>
              <a:t> </a:t>
            </a:r>
            <a:r>
              <a:rPr lang="de-DE" sz="3200" dirty="0" err="1" smtClean="0">
                <a:latin typeface="+mn-lt"/>
                <a:cs typeface="Arial" pitchFamily="34" charset="0"/>
              </a:rPr>
              <a:t>for</a:t>
            </a:r>
            <a:r>
              <a:rPr lang="de-DE" sz="3200" dirty="0" smtClean="0">
                <a:latin typeface="+mn-lt"/>
                <a:cs typeface="Arial" pitchFamily="34" charset="0"/>
              </a:rPr>
              <a:t> </a:t>
            </a:r>
            <a:r>
              <a:rPr lang="de-DE" sz="3200" dirty="0" err="1" smtClean="0">
                <a:latin typeface="+mn-lt"/>
                <a:cs typeface="Arial" pitchFamily="34" charset="0"/>
              </a:rPr>
              <a:t>Sino</a:t>
            </a:r>
            <a:r>
              <a:rPr lang="de-DE" sz="3200" dirty="0" smtClean="0">
                <a:latin typeface="+mn-lt"/>
                <a:cs typeface="Arial" pitchFamily="34" charset="0"/>
              </a:rPr>
              <a:t>-German </a:t>
            </a:r>
            <a:r>
              <a:rPr lang="de-DE" sz="3200" dirty="0" err="1" smtClean="0">
                <a:latin typeface="+mn-lt"/>
                <a:cs typeface="Arial" pitchFamily="34" charset="0"/>
              </a:rPr>
              <a:t>Cooperation</a:t>
            </a:r>
            <a:r>
              <a:rPr lang="de-DE" sz="3200" dirty="0" smtClean="0">
                <a:latin typeface="+mn-lt"/>
                <a:cs typeface="Arial" pitchFamily="34" charset="0"/>
              </a:rPr>
              <a:t/>
            </a:r>
            <a:br>
              <a:rPr lang="de-DE" sz="3200" dirty="0" smtClean="0">
                <a:latin typeface="+mn-lt"/>
                <a:cs typeface="Arial" pitchFamily="34" charset="0"/>
              </a:rPr>
            </a:br>
            <a:r>
              <a:rPr lang="de-DE" sz="3200" dirty="0" smtClean="0">
                <a:latin typeface="+mn-lt"/>
                <a:cs typeface="Arial" pitchFamily="34" charset="0"/>
              </a:rPr>
              <a:t> </a:t>
            </a:r>
            <a:r>
              <a:rPr lang="zh-CN" altLang="en-US" sz="3200" dirty="0" smtClean="0">
                <a:latin typeface="+mn-lt"/>
                <a:cs typeface="Arial" pitchFamily="34" charset="0"/>
              </a:rPr>
              <a:t>数字化</a:t>
            </a:r>
            <a:r>
              <a:rPr lang="en-US" altLang="zh-CN" sz="3200" dirty="0" smtClean="0">
                <a:latin typeface="+mn-lt"/>
                <a:cs typeface="Arial" pitchFamily="34" charset="0"/>
              </a:rPr>
              <a:t>-</a:t>
            </a:r>
            <a:r>
              <a:rPr lang="zh-CN" altLang="en-US" sz="3200" dirty="0" smtClean="0">
                <a:latin typeface="+mn-lt"/>
                <a:cs typeface="Arial" pitchFamily="34" charset="0"/>
              </a:rPr>
              <a:t>能源要素整合</a:t>
            </a:r>
            <a:r>
              <a:rPr lang="en-US" altLang="zh-CN" sz="3200" dirty="0" smtClean="0">
                <a:latin typeface="+mn-lt"/>
                <a:cs typeface="Arial" pitchFamily="34" charset="0"/>
              </a:rPr>
              <a:t>-</a:t>
            </a:r>
            <a:r>
              <a:rPr lang="zh-CN" altLang="en-US" sz="3200" dirty="0">
                <a:latin typeface="+mn-lt"/>
                <a:cs typeface="Arial" pitchFamily="34" charset="0"/>
              </a:rPr>
              <a:t>交通</a:t>
            </a:r>
            <a:r>
              <a:rPr lang="en-US" altLang="zh-CN" sz="3200" dirty="0" smtClean="0">
                <a:latin typeface="+mn-lt"/>
                <a:cs typeface="Arial" pitchFamily="34" charset="0"/>
              </a:rPr>
              <a:t/>
            </a:r>
            <a:br>
              <a:rPr lang="en-US" altLang="zh-CN" sz="3200" dirty="0" smtClean="0">
                <a:latin typeface="+mn-lt"/>
                <a:cs typeface="Arial" pitchFamily="34" charset="0"/>
              </a:rPr>
            </a:br>
            <a:r>
              <a:rPr lang="zh-CN" altLang="en-US" sz="3200" dirty="0" smtClean="0">
                <a:latin typeface="+mn-lt"/>
                <a:cs typeface="Arial" pitchFamily="34" charset="0"/>
              </a:rPr>
              <a:t>现状和中德合作的机遇</a:t>
            </a:r>
            <a:endParaRPr lang="de-DE" sz="3200" dirty="0"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410421"/>
            <a:ext cx="9806609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2000" dirty="0" smtClean="0">
                <a:ea typeface="Arial" charset="0"/>
                <a:cs typeface="Arial" charset="0"/>
              </a:rPr>
              <a:t>Jana Ohlendorf </a:t>
            </a:r>
          </a:p>
          <a:p>
            <a:pPr algn="l"/>
            <a:r>
              <a:rPr lang="de-DE" sz="2000" b="1" dirty="0" err="1" smtClean="0">
                <a:ea typeface="Arial" charset="0"/>
                <a:cs typeface="Arial" charset="0"/>
              </a:rPr>
              <a:t>Sino</a:t>
            </a:r>
            <a:r>
              <a:rPr lang="de-DE" sz="2000" b="1" dirty="0" smtClean="0">
                <a:ea typeface="Arial" charset="0"/>
                <a:cs typeface="Arial" charset="0"/>
              </a:rPr>
              <a:t>-German Business Forum</a:t>
            </a:r>
            <a:r>
              <a:rPr lang="de-DE" sz="2000" b="1" dirty="0">
                <a:ea typeface="Arial" charset="0"/>
                <a:cs typeface="Arial" charset="0"/>
              </a:rPr>
              <a:t> </a:t>
            </a:r>
            <a:r>
              <a:rPr lang="de-DE" sz="2000" b="1" dirty="0" smtClean="0">
                <a:ea typeface="Arial" charset="0"/>
                <a:cs typeface="Arial" charset="0"/>
              </a:rPr>
              <a:t>“Green </a:t>
            </a:r>
            <a:r>
              <a:rPr lang="de-DE" sz="2000" b="1" dirty="0">
                <a:ea typeface="Arial" charset="0"/>
                <a:cs typeface="Arial" charset="0"/>
              </a:rPr>
              <a:t>Cities-Green Industries-Harbin </a:t>
            </a:r>
            <a:r>
              <a:rPr lang="de-DE" sz="2000" b="1" dirty="0" smtClean="0">
                <a:ea typeface="Arial" charset="0"/>
                <a:cs typeface="Arial" charset="0"/>
              </a:rPr>
              <a:t>2017“ „</a:t>
            </a:r>
            <a:r>
              <a:rPr lang="en-US" sz="2000" b="1" dirty="0" smtClean="0">
                <a:ea typeface="Arial" charset="0"/>
                <a:cs typeface="Arial" charset="0"/>
              </a:rPr>
              <a:t>German </a:t>
            </a:r>
            <a:r>
              <a:rPr lang="en-US" sz="2000" b="1" dirty="0">
                <a:ea typeface="Arial" charset="0"/>
                <a:cs typeface="Arial" charset="0"/>
              </a:rPr>
              <a:t>Business &amp; </a:t>
            </a:r>
            <a:r>
              <a:rPr lang="en-US" sz="2000" b="1" dirty="0" err="1">
                <a:ea typeface="Arial" charset="0"/>
                <a:cs typeface="Arial" charset="0"/>
              </a:rPr>
              <a:t>Techniology</a:t>
            </a:r>
            <a:r>
              <a:rPr lang="en-US" sz="2000" b="1" dirty="0">
                <a:ea typeface="Arial" charset="0"/>
                <a:cs typeface="Arial" charset="0"/>
              </a:rPr>
              <a:t> Forum on Industry 4.0 – Digitalization – Green Economy</a:t>
            </a:r>
            <a:r>
              <a:rPr lang="en-US" sz="2000" b="1" dirty="0" smtClean="0">
                <a:ea typeface="Arial" charset="0"/>
                <a:cs typeface="Arial" charset="0"/>
              </a:rPr>
              <a:t>”</a:t>
            </a:r>
          </a:p>
          <a:p>
            <a:pPr algn="l"/>
            <a:r>
              <a:rPr lang="de-DE" sz="2000" dirty="0" smtClean="0">
                <a:ea typeface="Arial" charset="0"/>
                <a:cs typeface="Arial" charset="0"/>
              </a:rPr>
              <a:t>Harbin, </a:t>
            </a:r>
            <a:r>
              <a:rPr lang="de-DE" sz="2000" dirty="0">
                <a:ea typeface="Arial" charset="0"/>
                <a:cs typeface="Arial" charset="0"/>
              </a:rPr>
              <a:t>16. June 2017</a:t>
            </a:r>
          </a:p>
          <a:p>
            <a:pPr algn="l"/>
            <a:r>
              <a:rPr lang="en-US" sz="2000" dirty="0" smtClean="0">
                <a:ea typeface="Arial" charset="0"/>
                <a:cs typeface="Arial" charset="0"/>
              </a:rPr>
              <a:t>  </a:t>
            </a:r>
            <a:endParaRPr lang="de-DE" sz="2000" dirty="0" smtClean="0">
              <a:ea typeface="Arial" charset="0"/>
              <a:cs typeface="Arial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0" y="3946940"/>
            <a:ext cx="12192000" cy="265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716" y="3145688"/>
            <a:ext cx="897870" cy="594616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363" y="3141770"/>
            <a:ext cx="808083" cy="6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28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15" y="2377933"/>
            <a:ext cx="5534524" cy="3490729"/>
          </a:xfrm>
          <a:prstGeom prst="rect">
            <a:avLst/>
          </a:prstGeom>
        </p:spPr>
      </p:pic>
      <p:pic>
        <p:nvPicPr>
          <p:cNvPr id="3" name="Inhaltsplatzhalter 3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887848" y="2249392"/>
            <a:ext cx="6304152" cy="3490729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653805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源、交通、数字化：中国政治规划和现状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976393" y="1293963"/>
            <a:ext cx="5845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Transport (Automotive) (</a:t>
            </a:r>
            <a:r>
              <a:rPr lang="de-DE" sz="2400" b="1" dirty="0" err="1" smtClean="0"/>
              <a:t>ctd</a:t>
            </a:r>
            <a:r>
              <a:rPr lang="de-DE" sz="2400" b="1" dirty="0" smtClean="0"/>
              <a:t>.) </a:t>
            </a:r>
            <a:r>
              <a:rPr lang="zh-CN" altLang="en-US" sz="2400" b="1" dirty="0" smtClean="0"/>
              <a:t>交通（汽车）</a:t>
            </a:r>
            <a:endParaRPr lang="de-DE" sz="2400" b="1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751283385"/>
              </p:ext>
            </p:extLst>
          </p:nvPr>
        </p:nvGraphicFramePr>
        <p:xfrm>
          <a:off x="653805" y="2532755"/>
          <a:ext cx="4483508" cy="2879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763490982"/>
              </p:ext>
            </p:extLst>
          </p:nvPr>
        </p:nvGraphicFramePr>
        <p:xfrm>
          <a:off x="4848833" y="2611942"/>
          <a:ext cx="4180652" cy="2800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9578215" y="5193374"/>
            <a:ext cx="160444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25" dirty="0">
                <a:solidFill>
                  <a:srgbClr val="000000"/>
                </a:solidFill>
                <a:latin typeface="Calibri" charset="0"/>
                <a:ea typeface="Times New Roman" charset="0"/>
              </a:rPr>
              <a:t>Benchmark Mineral </a:t>
            </a:r>
            <a:r>
              <a:rPr lang="de-DE" sz="825" dirty="0" err="1">
                <a:solidFill>
                  <a:srgbClr val="000000"/>
                </a:solidFill>
                <a:latin typeface="Calibri" charset="0"/>
                <a:ea typeface="Times New Roman" charset="0"/>
              </a:rPr>
              <a:t>Intelligence</a:t>
            </a:r>
            <a:r>
              <a:rPr lang="de-DE" sz="825" dirty="0">
                <a:solidFill>
                  <a:srgbClr val="000000"/>
                </a:solidFill>
                <a:latin typeface="Calibri" charset="0"/>
                <a:ea typeface="Times New Roman" charset="0"/>
              </a:rPr>
              <a:t> </a:t>
            </a:r>
            <a:endParaRPr lang="de-DE" sz="825" dirty="0">
              <a:latin typeface="Times New Roman" charset="0"/>
              <a:ea typeface="Calibri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485" y="3325227"/>
            <a:ext cx="2205574" cy="1828553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653805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源、交通、数字化：中国政治规划和现状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976393" y="1293963"/>
            <a:ext cx="8887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Transport (Automotive) (</a:t>
            </a:r>
            <a:r>
              <a:rPr lang="de-DE" sz="2400" b="1" dirty="0" err="1" smtClean="0"/>
              <a:t>ctd</a:t>
            </a:r>
            <a:r>
              <a:rPr lang="de-DE" sz="2400" b="1" dirty="0" smtClean="0"/>
              <a:t>.) – </a:t>
            </a:r>
            <a:r>
              <a:rPr lang="de-DE" sz="2400" b="1" dirty="0" err="1" smtClean="0"/>
              <a:t>Electromobility</a:t>
            </a:r>
            <a:r>
              <a:rPr lang="de-DE" sz="2400" b="1" dirty="0" smtClean="0"/>
              <a:t> - </a:t>
            </a:r>
            <a:r>
              <a:rPr lang="de-DE" sz="2400" b="1" dirty="0" err="1" smtClean="0"/>
              <a:t>Battery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production</a:t>
            </a:r>
            <a:r>
              <a:rPr lang="de-DE" sz="2400" b="1" dirty="0" smtClean="0"/>
              <a:t> </a:t>
            </a:r>
          </a:p>
          <a:p>
            <a:r>
              <a:rPr lang="zh-CN" altLang="en-US" sz="2400" b="1" dirty="0" smtClean="0"/>
              <a:t>交通（汽车）</a:t>
            </a:r>
            <a:r>
              <a:rPr lang="en-US" altLang="zh-CN" sz="2400" b="1" dirty="0" smtClean="0"/>
              <a:t>-</a:t>
            </a:r>
            <a:r>
              <a:rPr lang="zh-CN" altLang="en-US" sz="2400" b="1" dirty="0" smtClean="0"/>
              <a:t>电动汽车</a:t>
            </a:r>
            <a:r>
              <a:rPr lang="en-US" altLang="zh-CN" sz="2400" b="1" dirty="0" smtClean="0"/>
              <a:t>-</a:t>
            </a:r>
            <a:r>
              <a:rPr lang="zh-CN" altLang="en-US" sz="2400" b="1" dirty="0" smtClean="0"/>
              <a:t>电池的生产</a:t>
            </a:r>
            <a:endParaRPr lang="de-DE" sz="2400" b="1" dirty="0"/>
          </a:p>
        </p:txBody>
      </p:sp>
      <p:cxnSp>
        <p:nvCxnSpPr>
          <p:cNvPr id="13" name="Gerade Verbindung 12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2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53805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源、交通、数字化：中国政治规划和现状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sp>
        <p:nvSpPr>
          <p:cNvPr id="11" name="Inhaltsplatzhalter 2"/>
          <p:cNvSpPr>
            <a:spLocks noGrp="1"/>
          </p:cNvSpPr>
          <p:nvPr>
            <p:ph idx="10"/>
          </p:nvPr>
        </p:nvSpPr>
        <p:spPr>
          <a:xfrm>
            <a:off x="253384" y="1568663"/>
            <a:ext cx="6617677" cy="3048718"/>
          </a:xfrm>
        </p:spPr>
        <p:txBody>
          <a:bodyPr/>
          <a:lstStyle/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Made in China 2025; Automation &amp; </a:t>
            </a:r>
            <a:r>
              <a:rPr lang="de-DE" sz="2000" dirty="0" err="1" smtClean="0"/>
              <a:t>Digitalization</a:t>
            </a: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中国制造</a:t>
            </a:r>
            <a:r>
              <a:rPr lang="en-US" altLang="zh-CN" sz="2000" dirty="0" smtClean="0"/>
              <a:t>2025</a:t>
            </a:r>
            <a:r>
              <a:rPr lang="zh-CN" altLang="en-US" sz="2000" dirty="0" smtClean="0"/>
              <a:t>：自动化和数字化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Digital Economy -&gt; BAT  </a:t>
            </a:r>
            <a:r>
              <a:rPr lang="zh-CN" altLang="en-US" sz="2000" dirty="0" smtClean="0"/>
              <a:t>数字经济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Internet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能源的互联网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Digital </a:t>
            </a:r>
            <a:r>
              <a:rPr lang="de-DE" sz="2000" dirty="0" err="1" smtClean="0"/>
              <a:t>Ecosystems</a:t>
            </a:r>
            <a:r>
              <a:rPr lang="de-DE" sz="2000" dirty="0" smtClean="0"/>
              <a:t> 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automotive</a:t>
            </a:r>
            <a:r>
              <a:rPr lang="de-DE" sz="2000" dirty="0" smtClean="0"/>
              <a:t> </a:t>
            </a:r>
            <a:r>
              <a:rPr lang="de-DE" sz="2000" dirty="0" err="1" smtClean="0"/>
              <a:t>sector</a:t>
            </a:r>
            <a:r>
              <a:rPr lang="de-DE" sz="2000" dirty="0" smtClean="0"/>
              <a:t> </a:t>
            </a:r>
            <a:r>
              <a:rPr lang="de-DE" sz="2000" dirty="0" err="1" smtClean="0"/>
              <a:t>innovations</a:t>
            </a:r>
            <a:r>
              <a:rPr lang="de-DE" sz="2000" dirty="0" smtClean="0"/>
              <a:t>, </a:t>
            </a:r>
            <a:r>
              <a:rPr lang="de-DE" sz="2000" dirty="0" err="1" smtClean="0"/>
              <a:t>start-ups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汽车领域数字生态系统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021363" y="1304295"/>
            <a:ext cx="2786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Digitalization</a:t>
            </a:r>
            <a:r>
              <a:rPr lang="zh-CN" altLang="en-US" sz="2400" b="1" dirty="0" smtClean="0"/>
              <a:t>数字化</a:t>
            </a:r>
            <a:endParaRPr lang="de-DE" sz="2400" b="1" dirty="0"/>
          </a:p>
        </p:txBody>
      </p:sp>
      <p:sp>
        <p:nvSpPr>
          <p:cNvPr id="3" name="Rechteck 2"/>
          <p:cNvSpPr/>
          <p:nvPr/>
        </p:nvSpPr>
        <p:spPr>
          <a:xfrm>
            <a:off x="6655633" y="1718525"/>
            <a:ext cx="5016708" cy="1231106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 marL="152400" marR="152400"/>
            <a:r>
              <a:rPr lang="en-US" sz="2000" i="1" kern="0" dirty="0" smtClean="0">
                <a:latin typeface="Calibri" charset="0"/>
                <a:ea typeface="Times New Roman" charset="0"/>
              </a:rPr>
              <a:t>“A </a:t>
            </a:r>
            <a:r>
              <a:rPr lang="en-US" sz="2000" i="1" kern="0" dirty="0">
                <a:latin typeface="Calibri" charset="0"/>
                <a:ea typeface="Times New Roman" charset="0"/>
              </a:rPr>
              <a:t>Robot Revolution, This Time in </a:t>
            </a:r>
            <a:r>
              <a:rPr lang="en-US" sz="2000" i="1" kern="0" dirty="0" smtClean="0">
                <a:latin typeface="Calibri" charset="0"/>
                <a:ea typeface="Times New Roman" charset="0"/>
              </a:rPr>
              <a:t>China”</a:t>
            </a:r>
            <a:endParaRPr lang="de-DE" sz="2000" dirty="0" smtClean="0">
              <a:latin typeface="Times New Roman" charset="0"/>
              <a:ea typeface="DengXian" charset="-122"/>
            </a:endParaRPr>
          </a:p>
          <a:p>
            <a:pPr marL="152400" marR="152400"/>
            <a:r>
              <a:rPr lang="en-US" i="1" u="sng" dirty="0" smtClean="0">
                <a:latin typeface="Calibri" charset="0"/>
                <a:ea typeface="HiraMinProN-W3" charset="-128"/>
                <a:hlinkClick r:id="rId3"/>
              </a:rPr>
              <a:t>https</a:t>
            </a:r>
            <a:r>
              <a:rPr lang="en-US" i="1" u="sng" dirty="0">
                <a:latin typeface="Calibri" charset="0"/>
                <a:ea typeface="HiraMinProN-W3" charset="-128"/>
                <a:hlinkClick r:id="rId3"/>
              </a:rPr>
              <a:t>://mobile.nytimes.com/2017/05/12/business/a-robot-revolution-this-time-in-china.html?referer=https://t.co/Yz9yUss4e8</a:t>
            </a:r>
            <a:endParaRPr lang="de-DE" dirty="0">
              <a:effectLst/>
              <a:latin typeface="Times New Roman" charset="0"/>
              <a:ea typeface="DengXian" charset="-122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839494" y="4250807"/>
            <a:ext cx="5354531" cy="1538883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r>
              <a:rPr lang="de-DE" sz="2000" i="1" dirty="0" smtClean="0"/>
              <a:t>“</a:t>
            </a:r>
            <a:r>
              <a:rPr lang="de-DE" sz="2000" i="1" dirty="0" err="1" smtClean="0"/>
              <a:t>China‘s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corporations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are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keen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to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develop</a:t>
            </a:r>
            <a:r>
              <a:rPr lang="de-DE" sz="2000" i="1" dirty="0" smtClean="0"/>
              <a:t> a digital </a:t>
            </a:r>
            <a:r>
              <a:rPr lang="de-DE" sz="2000" i="1" dirty="0" err="1" smtClean="0"/>
              <a:t>ecosystem</a:t>
            </a:r>
            <a:r>
              <a:rPr lang="de-DE" sz="2000" i="1" dirty="0" smtClean="0"/>
              <a:t> in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automotive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industry</a:t>
            </a:r>
            <a:r>
              <a:rPr lang="de-DE" sz="2000" i="1" dirty="0"/>
              <a:t> </a:t>
            </a:r>
            <a:r>
              <a:rPr lang="de-DE" sz="2000" i="1" dirty="0" smtClean="0"/>
              <a:t>(...) </a:t>
            </a:r>
            <a:r>
              <a:rPr lang="de-DE" i="1" u="sng" dirty="0" smtClean="0">
                <a:hlinkClick r:id="rId4"/>
              </a:rPr>
              <a:t>http</a:t>
            </a:r>
            <a:r>
              <a:rPr lang="de-DE" i="1" u="sng" dirty="0">
                <a:hlinkClick r:id="rId4"/>
              </a:rPr>
              <a:t>://www.zeit.de/2017/06/china-automobilproduktion-elektroauto-deutsche-manager/komplettansicht</a:t>
            </a:r>
            <a:endParaRPr lang="de-DE" i="1" u="sng" dirty="0"/>
          </a:p>
        </p:txBody>
      </p:sp>
      <p:sp>
        <p:nvSpPr>
          <p:cNvPr id="7" name="Rechteck 6"/>
          <p:cNvSpPr/>
          <p:nvPr/>
        </p:nvSpPr>
        <p:spPr>
          <a:xfrm>
            <a:off x="6839494" y="2949631"/>
            <a:ext cx="5016708" cy="1287185"/>
          </a:xfrm>
          <a:prstGeom prst="rect">
            <a:avLst/>
          </a:prstGeom>
          <a:ln w="635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i="1" dirty="0" smtClean="0">
                <a:latin typeface="Calibri" charset="0"/>
                <a:ea typeface="Times New Roman" charset="0"/>
              </a:rPr>
              <a:t>“China's </a:t>
            </a:r>
            <a:r>
              <a:rPr lang="en-US" sz="2000" i="1" dirty="0">
                <a:latin typeface="Calibri" charset="0"/>
                <a:ea typeface="Times New Roman" charset="0"/>
              </a:rPr>
              <a:t>aim to establish a national standard could speed the implementation of driverless cars in the world's biggest auto </a:t>
            </a:r>
            <a:r>
              <a:rPr lang="en-US" sz="2000" i="1" dirty="0" smtClean="0">
                <a:latin typeface="Calibri" charset="0"/>
                <a:ea typeface="Times New Roman" charset="0"/>
              </a:rPr>
              <a:t>market.”</a:t>
            </a:r>
            <a:endParaRPr lang="de-DE" sz="2000" dirty="0">
              <a:latin typeface="Times New Roman" charset="0"/>
              <a:ea typeface="DengXian" charset="-122"/>
            </a:endParaRPr>
          </a:p>
          <a:p>
            <a:pPr>
              <a:spcAft>
                <a:spcPts val="0"/>
              </a:spcAft>
            </a:pPr>
            <a:r>
              <a:rPr lang="en-US" i="1" u="sng" dirty="0">
                <a:latin typeface="Calibri" charset="0"/>
                <a:ea typeface="HiraMinProN-W3" charset="-128"/>
                <a:hlinkClick r:id="rId5"/>
              </a:rPr>
              <a:t>http://mobile.reuters.com/article/idUSKBN14A106</a:t>
            </a:r>
            <a:endParaRPr lang="de-DE" dirty="0">
              <a:effectLst/>
              <a:latin typeface="Times New Roman" charset="0"/>
              <a:ea typeface="DengXian" charset="-122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28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22086" y="670417"/>
            <a:ext cx="112643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2. </a:t>
            </a:r>
            <a:r>
              <a:rPr lang="de-DE" sz="2800" b="1" dirty="0" err="1" smtClean="0"/>
              <a:t>Digitalization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Energy</a:t>
            </a:r>
            <a:r>
              <a:rPr lang="de-DE" sz="2800" b="1" dirty="0"/>
              <a:t> </a:t>
            </a:r>
            <a:r>
              <a:rPr lang="de-DE" sz="2800" b="1" dirty="0" err="1" smtClean="0"/>
              <a:t>Sector</a:t>
            </a:r>
            <a:endParaRPr lang="de-DE" sz="3600" b="1" dirty="0" smtClean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78084" y="1272876"/>
            <a:ext cx="7772400" cy="504056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6E645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"/>
                <a:cs typeface="Arial" pitchFamily="34" charset="0"/>
              </a:rPr>
              <a:t>Paradigm Shift in the Energy System Drives Digitization</a:t>
            </a:r>
          </a:p>
          <a:p>
            <a:pPr>
              <a:defRPr/>
            </a:pPr>
            <a:r>
              <a:rPr lang="zh-CN" altLang="zh-CN" dirty="0">
                <a:solidFill>
                  <a:schemeClr val="tx1"/>
                </a:solidFill>
                <a:ea typeface="宋体" charset="-122"/>
              </a:rPr>
              <a:t>能源系统</a:t>
            </a:r>
            <a:r>
              <a:rPr lang="zh-CN" altLang="en-US" dirty="0">
                <a:solidFill>
                  <a:schemeClr val="tx1"/>
                </a:solidFill>
                <a:ea typeface="宋体" charset="-122"/>
              </a:rPr>
              <a:t>转型推动了数字</a:t>
            </a:r>
            <a:r>
              <a:rPr lang="zh-CN" altLang="zh-CN" dirty="0">
                <a:solidFill>
                  <a:schemeClr val="tx1"/>
                </a:solidFill>
                <a:ea typeface="宋体" charset="-122"/>
              </a:rPr>
              <a:t>化</a:t>
            </a:r>
            <a:r>
              <a:rPr lang="zh-CN" altLang="en-US" dirty="0">
                <a:solidFill>
                  <a:schemeClr val="tx1"/>
                </a:solidFill>
                <a:ea typeface="宋体" charset="-122"/>
              </a:rPr>
              <a:t>的</a:t>
            </a:r>
            <a:r>
              <a:rPr lang="zh-CN" altLang="zh-CN" dirty="0">
                <a:solidFill>
                  <a:schemeClr val="tx1"/>
                </a:solidFill>
                <a:ea typeface="宋体" charset="-122"/>
              </a:rPr>
              <a:t>发展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"/>
              <a:cs typeface="Arial" pitchFamily="34" charset="0"/>
            </a:endParaRPr>
          </a:p>
        </p:txBody>
      </p:sp>
      <p:cxnSp>
        <p:nvCxnSpPr>
          <p:cNvPr id="11" name="Straight Connector 23"/>
          <p:cNvCxnSpPr/>
          <p:nvPr/>
        </p:nvCxnSpPr>
        <p:spPr>
          <a:xfrm>
            <a:off x="692995" y="3808875"/>
            <a:ext cx="302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5"/>
          <p:cNvCxnSpPr/>
          <p:nvPr/>
        </p:nvCxnSpPr>
        <p:spPr>
          <a:xfrm>
            <a:off x="692995" y="4810563"/>
            <a:ext cx="302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ircular Arrow 5"/>
          <p:cNvSpPr/>
          <p:nvPr/>
        </p:nvSpPr>
        <p:spPr>
          <a:xfrm>
            <a:off x="1887667" y="2267409"/>
            <a:ext cx="1820237" cy="1820514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  <a:solidFill>
            <a:srgbClr val="C80F0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 6"/>
          <p:cNvSpPr/>
          <p:nvPr/>
        </p:nvSpPr>
        <p:spPr>
          <a:xfrm>
            <a:off x="2390931" y="3007474"/>
            <a:ext cx="939471" cy="469623"/>
          </a:xfrm>
          <a:custGeom>
            <a:avLst/>
            <a:gdLst>
              <a:gd name="connsiteX0" fmla="*/ 0 w 1086973"/>
              <a:gd name="connsiteY0" fmla="*/ 0 h 543356"/>
              <a:gd name="connsiteX1" fmla="*/ 1086973 w 1086973"/>
              <a:gd name="connsiteY1" fmla="*/ 0 h 543356"/>
              <a:gd name="connsiteX2" fmla="*/ 1086973 w 1086973"/>
              <a:gd name="connsiteY2" fmla="*/ 543356 h 543356"/>
              <a:gd name="connsiteX3" fmla="*/ 0 w 1086973"/>
              <a:gd name="connsiteY3" fmla="*/ 543356 h 543356"/>
              <a:gd name="connsiteX4" fmla="*/ 0 w 1086973"/>
              <a:gd name="connsiteY4" fmla="*/ 0 h 5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973" h="543356">
                <a:moveTo>
                  <a:pt x="0" y="0"/>
                </a:moveTo>
                <a:lnTo>
                  <a:pt x="1086973" y="0"/>
                </a:lnTo>
                <a:lnTo>
                  <a:pt x="1086973" y="543356"/>
                </a:lnTo>
                <a:lnTo>
                  <a:pt x="0" y="5433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225" tIns="22225" rIns="22225" bIns="22225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00" kern="1200" dirty="0"/>
          </a:p>
        </p:txBody>
      </p:sp>
      <p:sp>
        <p:nvSpPr>
          <p:cNvPr id="15" name="Freeform 8"/>
          <p:cNvSpPr/>
          <p:nvPr/>
        </p:nvSpPr>
        <p:spPr>
          <a:xfrm>
            <a:off x="1923259" y="3984654"/>
            <a:ext cx="939471" cy="469623"/>
          </a:xfrm>
          <a:custGeom>
            <a:avLst/>
            <a:gdLst>
              <a:gd name="connsiteX0" fmla="*/ 0 w 1086973"/>
              <a:gd name="connsiteY0" fmla="*/ 0 h 543356"/>
              <a:gd name="connsiteX1" fmla="*/ 1086973 w 1086973"/>
              <a:gd name="connsiteY1" fmla="*/ 0 h 543356"/>
              <a:gd name="connsiteX2" fmla="*/ 1086973 w 1086973"/>
              <a:gd name="connsiteY2" fmla="*/ 543356 h 543356"/>
              <a:gd name="connsiteX3" fmla="*/ 0 w 1086973"/>
              <a:gd name="connsiteY3" fmla="*/ 543356 h 543356"/>
              <a:gd name="connsiteX4" fmla="*/ 0 w 1086973"/>
              <a:gd name="connsiteY4" fmla="*/ 0 h 5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973" h="543356">
                <a:moveTo>
                  <a:pt x="0" y="0"/>
                </a:moveTo>
                <a:lnTo>
                  <a:pt x="1086973" y="0"/>
                </a:lnTo>
                <a:lnTo>
                  <a:pt x="1086973" y="543356"/>
                </a:lnTo>
                <a:lnTo>
                  <a:pt x="0" y="5433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225" tIns="22225" rIns="22225" bIns="22225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00" kern="1200"/>
          </a:p>
        </p:txBody>
      </p:sp>
      <p:sp>
        <p:nvSpPr>
          <p:cNvPr id="16" name="Block Arc 9"/>
          <p:cNvSpPr/>
          <p:nvPr/>
        </p:nvSpPr>
        <p:spPr>
          <a:xfrm>
            <a:off x="2076609" y="4456386"/>
            <a:ext cx="1603176" cy="1603818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  <a:solidFill>
            <a:srgbClr val="C00000">
              <a:alpha val="3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0"/>
          <p:cNvSpPr/>
          <p:nvPr/>
        </p:nvSpPr>
        <p:spPr>
          <a:xfrm>
            <a:off x="2393154" y="4963242"/>
            <a:ext cx="939471" cy="469623"/>
          </a:xfrm>
          <a:custGeom>
            <a:avLst/>
            <a:gdLst>
              <a:gd name="connsiteX0" fmla="*/ 0 w 1086973"/>
              <a:gd name="connsiteY0" fmla="*/ 0 h 543356"/>
              <a:gd name="connsiteX1" fmla="*/ 1086973 w 1086973"/>
              <a:gd name="connsiteY1" fmla="*/ 0 h 543356"/>
              <a:gd name="connsiteX2" fmla="*/ 1086973 w 1086973"/>
              <a:gd name="connsiteY2" fmla="*/ 543356 h 543356"/>
              <a:gd name="connsiteX3" fmla="*/ 0 w 1086973"/>
              <a:gd name="connsiteY3" fmla="*/ 543356 h 543356"/>
              <a:gd name="connsiteX4" fmla="*/ 0 w 1086973"/>
              <a:gd name="connsiteY4" fmla="*/ 0 h 54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973" h="543356">
                <a:moveTo>
                  <a:pt x="0" y="0"/>
                </a:moveTo>
                <a:lnTo>
                  <a:pt x="1086973" y="0"/>
                </a:lnTo>
                <a:lnTo>
                  <a:pt x="1086973" y="543356"/>
                </a:lnTo>
                <a:lnTo>
                  <a:pt x="0" y="5433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225" tIns="22225" rIns="22225" bIns="22225" numCol="1" spcCol="1270" anchor="ctr" anchorCtr="0">
            <a:noAutofit/>
          </a:bodyPr>
          <a:lstStyle/>
          <a:p>
            <a:pPr lvl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500" kern="1200"/>
          </a:p>
        </p:txBody>
      </p:sp>
      <p:sp>
        <p:nvSpPr>
          <p:cNvPr id="18" name="Shape 7"/>
          <p:cNvSpPr/>
          <p:nvPr/>
        </p:nvSpPr>
        <p:spPr>
          <a:xfrm>
            <a:off x="1547661" y="3368560"/>
            <a:ext cx="1690666" cy="1690924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  <a:solidFill>
            <a:srgbClr val="C00000">
              <a:alpha val="60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TextBox 24"/>
          <p:cNvSpPr txBox="1"/>
          <p:nvPr/>
        </p:nvSpPr>
        <p:spPr>
          <a:xfrm>
            <a:off x="2271134" y="3032367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Generation</a:t>
            </a:r>
            <a:endParaRPr lang="en-US" sz="1400" b="1" dirty="0"/>
          </a:p>
        </p:txBody>
      </p:sp>
      <p:sp>
        <p:nvSpPr>
          <p:cNvPr id="20" name="TextBox 27"/>
          <p:cNvSpPr txBox="1"/>
          <p:nvPr/>
        </p:nvSpPr>
        <p:spPr>
          <a:xfrm>
            <a:off x="1834177" y="3983648"/>
            <a:ext cx="1338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Transmission</a:t>
            </a:r>
          </a:p>
          <a:p>
            <a:r>
              <a:rPr lang="en-US" sz="1400" b="1" dirty="0" smtClean="0"/>
              <a:t>Distribution</a:t>
            </a:r>
          </a:p>
        </p:txBody>
      </p:sp>
      <p:sp>
        <p:nvSpPr>
          <p:cNvPr id="21" name="TextBox 28"/>
          <p:cNvSpPr txBox="1"/>
          <p:nvPr/>
        </p:nvSpPr>
        <p:spPr>
          <a:xfrm>
            <a:off x="2205389" y="4988363"/>
            <a:ext cx="133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Demand</a:t>
            </a:r>
          </a:p>
          <a:p>
            <a:pPr algn="ctr"/>
            <a:r>
              <a:rPr lang="en-US" sz="1400" b="1" dirty="0" smtClean="0"/>
              <a:t>Consumption</a:t>
            </a:r>
            <a:endParaRPr lang="en-US" sz="1400" b="1" dirty="0"/>
          </a:p>
        </p:txBody>
      </p:sp>
      <p:cxnSp>
        <p:nvCxnSpPr>
          <p:cNvPr id="22" name="Straight Arrow Connector 11"/>
          <p:cNvCxnSpPr/>
          <p:nvPr/>
        </p:nvCxnSpPr>
        <p:spPr>
          <a:xfrm>
            <a:off x="1563922" y="2604187"/>
            <a:ext cx="0" cy="3312000"/>
          </a:xfrm>
          <a:prstGeom prst="straightConnector1">
            <a:avLst/>
          </a:prstGeom>
          <a:ln w="38100">
            <a:solidFill>
              <a:srgbClr val="6E645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9"/>
          <p:cNvSpPr txBox="1"/>
          <p:nvPr/>
        </p:nvSpPr>
        <p:spPr>
          <a:xfrm>
            <a:off x="582387" y="3032367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Power Plant</a:t>
            </a:r>
            <a:endParaRPr lang="en-US" sz="1100" dirty="0"/>
          </a:p>
        </p:txBody>
      </p:sp>
      <p:sp>
        <p:nvSpPr>
          <p:cNvPr id="24" name="TextBox 30"/>
          <p:cNvSpPr txBox="1"/>
          <p:nvPr/>
        </p:nvSpPr>
        <p:spPr>
          <a:xfrm>
            <a:off x="1077716" y="4145425"/>
            <a:ext cx="4507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Grid</a:t>
            </a:r>
            <a:endParaRPr lang="en-US" sz="1100" dirty="0"/>
          </a:p>
        </p:txBody>
      </p:sp>
      <p:sp>
        <p:nvSpPr>
          <p:cNvPr id="25" name="TextBox 31"/>
          <p:cNvSpPr txBox="1"/>
          <p:nvPr/>
        </p:nvSpPr>
        <p:spPr>
          <a:xfrm>
            <a:off x="692995" y="5166610"/>
            <a:ext cx="8354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/>
              <a:t>Consumer</a:t>
            </a:r>
            <a:endParaRPr lang="en-US" sz="1100" dirty="0"/>
          </a:p>
        </p:txBody>
      </p:sp>
      <p:sp>
        <p:nvSpPr>
          <p:cNvPr id="26" name="TextBox 37"/>
          <p:cNvSpPr txBox="1"/>
          <p:nvPr/>
        </p:nvSpPr>
        <p:spPr>
          <a:xfrm>
            <a:off x="660774" y="2150343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E6452"/>
                </a:solidFill>
              </a:rPr>
              <a:t>Before</a:t>
            </a:r>
            <a:endParaRPr lang="en-US" sz="1600" b="1" dirty="0">
              <a:solidFill>
                <a:srgbClr val="6E6452"/>
              </a:solidFill>
            </a:endParaRPr>
          </a:p>
        </p:txBody>
      </p:sp>
      <p:sp>
        <p:nvSpPr>
          <p:cNvPr id="27" name="TextBox 116"/>
          <p:cNvSpPr txBox="1"/>
          <p:nvPr/>
        </p:nvSpPr>
        <p:spPr>
          <a:xfrm>
            <a:off x="714366" y="6135049"/>
            <a:ext cx="298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E6452"/>
                </a:solidFill>
              </a:rPr>
              <a:t>Generation according to demand</a:t>
            </a:r>
            <a:endParaRPr lang="en-US" sz="1400" b="1" dirty="0">
              <a:solidFill>
                <a:srgbClr val="6E6452"/>
              </a:solidFill>
            </a:endParaRPr>
          </a:p>
        </p:txBody>
      </p:sp>
      <p:sp>
        <p:nvSpPr>
          <p:cNvPr id="28" name="TextBox 107"/>
          <p:cNvSpPr txBox="1"/>
          <p:nvPr/>
        </p:nvSpPr>
        <p:spPr>
          <a:xfrm>
            <a:off x="5101350" y="2140599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6E6452"/>
                </a:solidFill>
              </a:rPr>
              <a:t>After</a:t>
            </a:r>
            <a:endParaRPr lang="en-US" sz="1600" b="1" dirty="0">
              <a:solidFill>
                <a:srgbClr val="6E6452"/>
              </a:solidFill>
            </a:endParaRPr>
          </a:p>
        </p:txBody>
      </p:sp>
      <p:sp>
        <p:nvSpPr>
          <p:cNvPr id="29" name="TextBox 117"/>
          <p:cNvSpPr txBox="1"/>
          <p:nvPr/>
        </p:nvSpPr>
        <p:spPr>
          <a:xfrm>
            <a:off x="5175782" y="6135049"/>
            <a:ext cx="3084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E6452"/>
                </a:solidFill>
              </a:rPr>
              <a:t>Consumption according to supply</a:t>
            </a:r>
            <a:endParaRPr lang="en-US" sz="1400" b="1" dirty="0">
              <a:solidFill>
                <a:srgbClr val="6E6452"/>
              </a:solidFill>
            </a:endParaRPr>
          </a:p>
        </p:txBody>
      </p:sp>
      <p:sp>
        <p:nvSpPr>
          <p:cNvPr id="30" name="Freeform 2055"/>
          <p:cNvSpPr/>
          <p:nvPr/>
        </p:nvSpPr>
        <p:spPr>
          <a:xfrm>
            <a:off x="5663771" y="3248115"/>
            <a:ext cx="643242" cy="563819"/>
          </a:xfrm>
          <a:custGeom>
            <a:avLst/>
            <a:gdLst>
              <a:gd name="connsiteX0" fmla="*/ 0 w 504497"/>
              <a:gd name="connsiteY0" fmla="*/ 0 h 430924"/>
              <a:gd name="connsiteX1" fmla="*/ 325821 w 504497"/>
              <a:gd name="connsiteY1" fmla="*/ 294290 h 430924"/>
              <a:gd name="connsiteX2" fmla="*/ 504497 w 504497"/>
              <a:gd name="connsiteY2" fmla="*/ 430924 h 43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497" h="430924">
                <a:moveTo>
                  <a:pt x="0" y="0"/>
                </a:moveTo>
                <a:cubicBezTo>
                  <a:pt x="120869" y="111234"/>
                  <a:pt x="241738" y="222469"/>
                  <a:pt x="325821" y="294290"/>
                </a:cubicBezTo>
                <a:cubicBezTo>
                  <a:pt x="409904" y="366111"/>
                  <a:pt x="457200" y="398517"/>
                  <a:pt x="504497" y="430924"/>
                </a:cubicBezTo>
              </a:path>
            </a:pathLst>
          </a:custGeom>
          <a:solidFill>
            <a:srgbClr val="C80F0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2056"/>
          <p:cNvSpPr/>
          <p:nvPr/>
        </p:nvSpPr>
        <p:spPr>
          <a:xfrm>
            <a:off x="7092280" y="3214323"/>
            <a:ext cx="590058" cy="614540"/>
          </a:xfrm>
          <a:custGeom>
            <a:avLst/>
            <a:gdLst>
              <a:gd name="connsiteX0" fmla="*/ 441434 w 441434"/>
              <a:gd name="connsiteY0" fmla="*/ 0 h 493986"/>
              <a:gd name="connsiteX1" fmla="*/ 210206 w 441434"/>
              <a:gd name="connsiteY1" fmla="*/ 273269 h 493986"/>
              <a:gd name="connsiteX2" fmla="*/ 0 w 441434"/>
              <a:gd name="connsiteY2" fmla="*/ 493986 h 4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434" h="493986">
                <a:moveTo>
                  <a:pt x="441434" y="0"/>
                </a:moveTo>
                <a:cubicBezTo>
                  <a:pt x="362606" y="95469"/>
                  <a:pt x="283778" y="190938"/>
                  <a:pt x="210206" y="273269"/>
                </a:cubicBezTo>
                <a:cubicBezTo>
                  <a:pt x="136634" y="355600"/>
                  <a:pt x="68317" y="424793"/>
                  <a:pt x="0" y="493986"/>
                </a:cubicBezTo>
              </a:path>
            </a:pathLst>
          </a:custGeom>
          <a:solidFill>
            <a:srgbClr val="C80F0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2057"/>
          <p:cNvSpPr/>
          <p:nvPr/>
        </p:nvSpPr>
        <p:spPr>
          <a:xfrm>
            <a:off x="7041338" y="4622638"/>
            <a:ext cx="632306" cy="594875"/>
          </a:xfrm>
          <a:custGeom>
            <a:avLst/>
            <a:gdLst>
              <a:gd name="connsiteX0" fmla="*/ 525517 w 525517"/>
              <a:gd name="connsiteY0" fmla="*/ 462455 h 462455"/>
              <a:gd name="connsiteX1" fmla="*/ 189186 w 525517"/>
              <a:gd name="connsiteY1" fmla="*/ 189186 h 462455"/>
              <a:gd name="connsiteX2" fmla="*/ 0 w 525517"/>
              <a:gd name="connsiteY2" fmla="*/ 0 h 462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5517" h="462455">
                <a:moveTo>
                  <a:pt x="525517" y="462455"/>
                </a:moveTo>
                <a:cubicBezTo>
                  <a:pt x="401144" y="364358"/>
                  <a:pt x="276772" y="266262"/>
                  <a:pt x="189186" y="189186"/>
                </a:cubicBezTo>
                <a:cubicBezTo>
                  <a:pt x="101600" y="112110"/>
                  <a:pt x="50800" y="56055"/>
                  <a:pt x="0" y="0"/>
                </a:cubicBezTo>
              </a:path>
            </a:pathLst>
          </a:custGeom>
          <a:solidFill>
            <a:srgbClr val="C80F0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2053"/>
          <p:cNvGrpSpPr/>
          <p:nvPr/>
        </p:nvGrpSpPr>
        <p:grpSpPr>
          <a:xfrm>
            <a:off x="6089245" y="3657324"/>
            <a:ext cx="1153980" cy="1153981"/>
            <a:chOff x="5680534" y="3509108"/>
            <a:chExt cx="2349968" cy="2349969"/>
          </a:xfrm>
        </p:grpSpPr>
        <p:sp>
          <p:nvSpPr>
            <p:cNvPr id="34" name="Block Arc 13"/>
            <p:cNvSpPr/>
            <p:nvPr/>
          </p:nvSpPr>
          <p:spPr>
            <a:xfrm>
              <a:off x="5680534" y="3509108"/>
              <a:ext cx="2349968" cy="2349968"/>
            </a:xfrm>
            <a:prstGeom prst="blockArc">
              <a:avLst>
                <a:gd name="adj1" fmla="val 10800000"/>
                <a:gd name="adj2" fmla="val 16200000"/>
                <a:gd name="adj3" fmla="val 464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Block Arc 14"/>
            <p:cNvSpPr/>
            <p:nvPr/>
          </p:nvSpPr>
          <p:spPr>
            <a:xfrm>
              <a:off x="5680534" y="3509109"/>
              <a:ext cx="2349968" cy="2349968"/>
            </a:xfrm>
            <a:prstGeom prst="blockArc">
              <a:avLst>
                <a:gd name="adj1" fmla="val 5400000"/>
                <a:gd name="adj2" fmla="val 10800000"/>
                <a:gd name="adj3" fmla="val 464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Block Arc 15"/>
            <p:cNvSpPr/>
            <p:nvPr/>
          </p:nvSpPr>
          <p:spPr>
            <a:xfrm>
              <a:off x="5680534" y="3509109"/>
              <a:ext cx="2349968" cy="2349968"/>
            </a:xfrm>
            <a:prstGeom prst="blockArc">
              <a:avLst>
                <a:gd name="adj1" fmla="val 0"/>
                <a:gd name="adj2" fmla="val 5400000"/>
                <a:gd name="adj3" fmla="val 464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Block Arc 16"/>
            <p:cNvSpPr/>
            <p:nvPr/>
          </p:nvSpPr>
          <p:spPr>
            <a:xfrm>
              <a:off x="5680534" y="3509109"/>
              <a:ext cx="2349968" cy="2349968"/>
            </a:xfrm>
            <a:prstGeom prst="blockArc">
              <a:avLst>
                <a:gd name="adj1" fmla="val 16200000"/>
                <a:gd name="adj2" fmla="val 0"/>
                <a:gd name="adj3" fmla="val 464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38" name="Group 2050"/>
          <p:cNvGrpSpPr/>
          <p:nvPr/>
        </p:nvGrpSpPr>
        <p:grpSpPr>
          <a:xfrm>
            <a:off x="5220072" y="2788151"/>
            <a:ext cx="2892326" cy="2892327"/>
            <a:chOff x="5303557" y="3167351"/>
            <a:chExt cx="2892326" cy="2892327"/>
          </a:xfrm>
        </p:grpSpPr>
        <p:sp>
          <p:nvSpPr>
            <p:cNvPr id="39" name="Block Arc 40"/>
            <p:cNvSpPr/>
            <p:nvPr/>
          </p:nvSpPr>
          <p:spPr>
            <a:xfrm>
              <a:off x="5303557" y="3167351"/>
              <a:ext cx="2892326" cy="2892326"/>
            </a:xfrm>
            <a:prstGeom prst="blockArc">
              <a:avLst>
                <a:gd name="adj1" fmla="val 10828862"/>
                <a:gd name="adj2" fmla="val 16196218"/>
                <a:gd name="adj3" fmla="val 235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Block Arc 41"/>
            <p:cNvSpPr/>
            <p:nvPr/>
          </p:nvSpPr>
          <p:spPr>
            <a:xfrm>
              <a:off x="5303557" y="3167352"/>
              <a:ext cx="2892326" cy="2892326"/>
            </a:xfrm>
            <a:prstGeom prst="blockArc">
              <a:avLst>
                <a:gd name="adj1" fmla="val 5400000"/>
                <a:gd name="adj2" fmla="val 10825948"/>
                <a:gd name="adj3" fmla="val 2402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Block Arc 42"/>
            <p:cNvSpPr/>
            <p:nvPr/>
          </p:nvSpPr>
          <p:spPr>
            <a:xfrm>
              <a:off x="5303557" y="3167352"/>
              <a:ext cx="2892326" cy="2892326"/>
            </a:xfrm>
            <a:prstGeom prst="blockArc">
              <a:avLst>
                <a:gd name="adj1" fmla="val 0"/>
                <a:gd name="adj2" fmla="val 5400000"/>
                <a:gd name="adj3" fmla="val 2404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Block Arc 43"/>
            <p:cNvSpPr/>
            <p:nvPr/>
          </p:nvSpPr>
          <p:spPr>
            <a:xfrm>
              <a:off x="5303557" y="3167352"/>
              <a:ext cx="2892326" cy="2892326"/>
            </a:xfrm>
            <a:prstGeom prst="blockArc">
              <a:avLst>
                <a:gd name="adj1" fmla="val 16200000"/>
                <a:gd name="adj2" fmla="val 21594061"/>
                <a:gd name="adj3" fmla="val 2351"/>
              </a:avLst>
            </a:prstGeom>
            <a:solidFill>
              <a:srgbClr val="C80F0F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43" name="Group 17"/>
          <p:cNvGrpSpPr/>
          <p:nvPr/>
        </p:nvGrpSpPr>
        <p:grpSpPr>
          <a:xfrm>
            <a:off x="5159112" y="2722524"/>
            <a:ext cx="3016051" cy="3020943"/>
            <a:chOff x="5202754" y="3104428"/>
            <a:chExt cx="3016051" cy="3020943"/>
          </a:xfrm>
        </p:grpSpPr>
        <p:sp>
          <p:nvSpPr>
            <p:cNvPr id="44" name="Freeform 18"/>
            <p:cNvSpPr/>
            <p:nvPr/>
          </p:nvSpPr>
          <p:spPr>
            <a:xfrm>
              <a:off x="6652455" y="5921316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45" name="Freeform 19"/>
            <p:cNvSpPr/>
            <p:nvPr/>
          </p:nvSpPr>
          <p:spPr>
            <a:xfrm>
              <a:off x="8014750" y="4501664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46" name="Freeform 20"/>
            <p:cNvSpPr/>
            <p:nvPr/>
          </p:nvSpPr>
          <p:spPr>
            <a:xfrm>
              <a:off x="6595209" y="3104428"/>
              <a:ext cx="205200" cy="205200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47" name="Freeform 21"/>
            <p:cNvSpPr/>
            <p:nvPr/>
          </p:nvSpPr>
          <p:spPr>
            <a:xfrm>
              <a:off x="5202754" y="4501664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48" name="Freeform 55"/>
            <p:cNvSpPr/>
            <p:nvPr/>
          </p:nvSpPr>
          <p:spPr>
            <a:xfrm rot="2653947">
              <a:off x="5639918" y="5534363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49" name="Freeform 56"/>
            <p:cNvSpPr/>
            <p:nvPr/>
          </p:nvSpPr>
          <p:spPr>
            <a:xfrm rot="2653947">
              <a:off x="7623953" y="5489564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50" name="Freeform 57"/>
            <p:cNvSpPr/>
            <p:nvPr/>
          </p:nvSpPr>
          <p:spPr>
            <a:xfrm rot="2653947">
              <a:off x="7607678" y="3519273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51" name="Freeform 58"/>
            <p:cNvSpPr/>
            <p:nvPr/>
          </p:nvSpPr>
          <p:spPr>
            <a:xfrm rot="2653947">
              <a:off x="5605386" y="3527992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sp>
        <p:nvSpPr>
          <p:cNvPr id="52" name="Rectangle 66"/>
          <p:cNvSpPr/>
          <p:nvPr/>
        </p:nvSpPr>
        <p:spPr>
          <a:xfrm rot="2742613">
            <a:off x="7244579" y="4829729"/>
            <a:ext cx="204055" cy="204055"/>
          </a:xfrm>
          <a:prstGeom prst="rect">
            <a:avLst/>
          </a:prstGeom>
          <a:solidFill>
            <a:srgbClr val="F2585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sp>
        <p:nvSpPr>
          <p:cNvPr id="53" name="Rectangle 67"/>
          <p:cNvSpPr/>
          <p:nvPr/>
        </p:nvSpPr>
        <p:spPr>
          <a:xfrm rot="2819156">
            <a:off x="7271980" y="3457031"/>
            <a:ext cx="204055" cy="204055"/>
          </a:xfrm>
          <a:prstGeom prst="rect">
            <a:avLst/>
          </a:prstGeom>
          <a:solidFill>
            <a:srgbClr val="F2585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sp>
        <p:nvSpPr>
          <p:cNvPr id="54" name="Rectangle 68"/>
          <p:cNvSpPr/>
          <p:nvPr/>
        </p:nvSpPr>
        <p:spPr>
          <a:xfrm rot="18906381">
            <a:off x="5887652" y="3457951"/>
            <a:ext cx="204055" cy="204055"/>
          </a:xfrm>
          <a:prstGeom prst="rect">
            <a:avLst/>
          </a:prstGeom>
          <a:solidFill>
            <a:srgbClr val="F2585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grpSp>
        <p:nvGrpSpPr>
          <p:cNvPr id="55" name="Group 2062"/>
          <p:cNvGrpSpPr/>
          <p:nvPr/>
        </p:nvGrpSpPr>
        <p:grpSpPr>
          <a:xfrm rot="21240000">
            <a:off x="7403180" y="3621102"/>
            <a:ext cx="285832" cy="274628"/>
            <a:chOff x="7777338" y="4295112"/>
            <a:chExt cx="285832" cy="274628"/>
          </a:xfrm>
        </p:grpSpPr>
        <p:cxnSp>
          <p:nvCxnSpPr>
            <p:cNvPr id="56" name="Straight Arrow Connector 75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77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82"/>
          <p:cNvGrpSpPr/>
          <p:nvPr/>
        </p:nvGrpSpPr>
        <p:grpSpPr>
          <a:xfrm rot="18360000">
            <a:off x="5379920" y="4093182"/>
            <a:ext cx="285832" cy="274628"/>
            <a:chOff x="7777338" y="4295112"/>
            <a:chExt cx="285832" cy="274628"/>
          </a:xfrm>
        </p:grpSpPr>
        <p:cxnSp>
          <p:nvCxnSpPr>
            <p:cNvPr id="59" name="Straight Arrow Connector 83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84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85"/>
          <p:cNvGrpSpPr/>
          <p:nvPr/>
        </p:nvGrpSpPr>
        <p:grpSpPr>
          <a:xfrm rot="15720000">
            <a:off x="5746661" y="4930038"/>
            <a:ext cx="285832" cy="274628"/>
            <a:chOff x="7777338" y="4295112"/>
            <a:chExt cx="285832" cy="274628"/>
          </a:xfrm>
        </p:grpSpPr>
        <p:cxnSp>
          <p:nvCxnSpPr>
            <p:cNvPr id="62" name="Straight Arrow Connector 86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87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Freeform 65"/>
          <p:cNvSpPr/>
          <p:nvPr/>
        </p:nvSpPr>
        <p:spPr>
          <a:xfrm>
            <a:off x="6608813" y="4953799"/>
            <a:ext cx="204055" cy="204055"/>
          </a:xfrm>
          <a:custGeom>
            <a:avLst/>
            <a:gdLst>
              <a:gd name="connsiteX0" fmla="*/ 0 w 1007417"/>
              <a:gd name="connsiteY0" fmla="*/ 503709 h 1007417"/>
              <a:gd name="connsiteX1" fmla="*/ 503709 w 1007417"/>
              <a:gd name="connsiteY1" fmla="*/ 0 h 1007417"/>
              <a:gd name="connsiteX2" fmla="*/ 1007418 w 1007417"/>
              <a:gd name="connsiteY2" fmla="*/ 503709 h 1007417"/>
              <a:gd name="connsiteX3" fmla="*/ 503709 w 1007417"/>
              <a:gd name="connsiteY3" fmla="*/ 1007418 h 1007417"/>
              <a:gd name="connsiteX4" fmla="*/ 0 w 1007417"/>
              <a:gd name="connsiteY4" fmla="*/ 503709 h 100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417" h="1007417">
                <a:moveTo>
                  <a:pt x="0" y="503709"/>
                </a:moveTo>
                <a:cubicBezTo>
                  <a:pt x="0" y="225518"/>
                  <a:pt x="225518" y="0"/>
                  <a:pt x="503709" y="0"/>
                </a:cubicBezTo>
                <a:cubicBezTo>
                  <a:pt x="781900" y="0"/>
                  <a:pt x="1007418" y="225518"/>
                  <a:pt x="1007418" y="503709"/>
                </a:cubicBezTo>
                <a:cubicBezTo>
                  <a:pt x="1007418" y="781900"/>
                  <a:pt x="781900" y="1007418"/>
                  <a:pt x="503709" y="1007418"/>
                </a:cubicBezTo>
                <a:cubicBezTo>
                  <a:pt x="225518" y="1007418"/>
                  <a:pt x="0" y="781900"/>
                  <a:pt x="0" y="503709"/>
                </a:cubicBezTo>
                <a:close/>
              </a:path>
            </a:pathLst>
          </a:custGeom>
          <a:solidFill>
            <a:srgbClr val="F8AAA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sp>
        <p:nvSpPr>
          <p:cNvPr id="65" name="Freeform 70"/>
          <p:cNvSpPr/>
          <p:nvPr/>
        </p:nvSpPr>
        <p:spPr>
          <a:xfrm>
            <a:off x="7647225" y="3880739"/>
            <a:ext cx="204055" cy="204055"/>
          </a:xfrm>
          <a:custGeom>
            <a:avLst/>
            <a:gdLst>
              <a:gd name="connsiteX0" fmla="*/ 0 w 1007417"/>
              <a:gd name="connsiteY0" fmla="*/ 503709 h 1007417"/>
              <a:gd name="connsiteX1" fmla="*/ 503709 w 1007417"/>
              <a:gd name="connsiteY1" fmla="*/ 0 h 1007417"/>
              <a:gd name="connsiteX2" fmla="*/ 1007418 w 1007417"/>
              <a:gd name="connsiteY2" fmla="*/ 503709 h 1007417"/>
              <a:gd name="connsiteX3" fmla="*/ 503709 w 1007417"/>
              <a:gd name="connsiteY3" fmla="*/ 1007418 h 1007417"/>
              <a:gd name="connsiteX4" fmla="*/ 0 w 1007417"/>
              <a:gd name="connsiteY4" fmla="*/ 503709 h 100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417" h="1007417">
                <a:moveTo>
                  <a:pt x="0" y="503709"/>
                </a:moveTo>
                <a:cubicBezTo>
                  <a:pt x="0" y="225518"/>
                  <a:pt x="225518" y="0"/>
                  <a:pt x="503709" y="0"/>
                </a:cubicBezTo>
                <a:cubicBezTo>
                  <a:pt x="781900" y="0"/>
                  <a:pt x="1007418" y="225518"/>
                  <a:pt x="1007418" y="503709"/>
                </a:cubicBezTo>
                <a:cubicBezTo>
                  <a:pt x="1007418" y="781900"/>
                  <a:pt x="781900" y="1007418"/>
                  <a:pt x="503709" y="1007418"/>
                </a:cubicBezTo>
                <a:cubicBezTo>
                  <a:pt x="225518" y="1007418"/>
                  <a:pt x="0" y="781900"/>
                  <a:pt x="0" y="503709"/>
                </a:cubicBezTo>
                <a:close/>
              </a:path>
            </a:pathLst>
          </a:custGeom>
          <a:solidFill>
            <a:srgbClr val="F8AAA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sp>
        <p:nvSpPr>
          <p:cNvPr id="66" name="Freeform 76"/>
          <p:cNvSpPr/>
          <p:nvPr/>
        </p:nvSpPr>
        <p:spPr>
          <a:xfrm>
            <a:off x="7637056" y="4440138"/>
            <a:ext cx="204055" cy="204055"/>
          </a:xfrm>
          <a:custGeom>
            <a:avLst/>
            <a:gdLst>
              <a:gd name="connsiteX0" fmla="*/ 0 w 1007417"/>
              <a:gd name="connsiteY0" fmla="*/ 503709 h 1007417"/>
              <a:gd name="connsiteX1" fmla="*/ 503709 w 1007417"/>
              <a:gd name="connsiteY1" fmla="*/ 0 h 1007417"/>
              <a:gd name="connsiteX2" fmla="*/ 1007418 w 1007417"/>
              <a:gd name="connsiteY2" fmla="*/ 503709 h 1007417"/>
              <a:gd name="connsiteX3" fmla="*/ 503709 w 1007417"/>
              <a:gd name="connsiteY3" fmla="*/ 1007418 h 1007417"/>
              <a:gd name="connsiteX4" fmla="*/ 0 w 1007417"/>
              <a:gd name="connsiteY4" fmla="*/ 503709 h 100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417" h="1007417">
                <a:moveTo>
                  <a:pt x="0" y="503709"/>
                </a:moveTo>
                <a:cubicBezTo>
                  <a:pt x="0" y="225518"/>
                  <a:pt x="225518" y="0"/>
                  <a:pt x="503709" y="0"/>
                </a:cubicBezTo>
                <a:cubicBezTo>
                  <a:pt x="781900" y="0"/>
                  <a:pt x="1007418" y="225518"/>
                  <a:pt x="1007418" y="503709"/>
                </a:cubicBezTo>
                <a:cubicBezTo>
                  <a:pt x="1007418" y="781900"/>
                  <a:pt x="781900" y="1007418"/>
                  <a:pt x="503709" y="1007418"/>
                </a:cubicBezTo>
                <a:cubicBezTo>
                  <a:pt x="225518" y="1007418"/>
                  <a:pt x="0" y="781900"/>
                  <a:pt x="0" y="503709"/>
                </a:cubicBezTo>
                <a:close/>
              </a:path>
            </a:pathLst>
          </a:custGeom>
          <a:solidFill>
            <a:srgbClr val="F8AAA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sp>
        <p:nvSpPr>
          <p:cNvPr id="67" name="Freeform 92"/>
          <p:cNvSpPr/>
          <p:nvPr/>
        </p:nvSpPr>
        <p:spPr>
          <a:xfrm>
            <a:off x="7391057" y="4126109"/>
            <a:ext cx="204055" cy="204055"/>
          </a:xfrm>
          <a:custGeom>
            <a:avLst/>
            <a:gdLst>
              <a:gd name="connsiteX0" fmla="*/ 0 w 1007417"/>
              <a:gd name="connsiteY0" fmla="*/ 503709 h 1007417"/>
              <a:gd name="connsiteX1" fmla="*/ 503709 w 1007417"/>
              <a:gd name="connsiteY1" fmla="*/ 0 h 1007417"/>
              <a:gd name="connsiteX2" fmla="*/ 1007418 w 1007417"/>
              <a:gd name="connsiteY2" fmla="*/ 503709 h 1007417"/>
              <a:gd name="connsiteX3" fmla="*/ 503709 w 1007417"/>
              <a:gd name="connsiteY3" fmla="*/ 1007418 h 1007417"/>
              <a:gd name="connsiteX4" fmla="*/ 0 w 1007417"/>
              <a:gd name="connsiteY4" fmla="*/ 503709 h 100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7417" h="1007417">
                <a:moveTo>
                  <a:pt x="0" y="503709"/>
                </a:moveTo>
                <a:cubicBezTo>
                  <a:pt x="0" y="225518"/>
                  <a:pt x="225518" y="0"/>
                  <a:pt x="503709" y="0"/>
                </a:cubicBezTo>
                <a:cubicBezTo>
                  <a:pt x="781900" y="0"/>
                  <a:pt x="1007418" y="225518"/>
                  <a:pt x="1007418" y="503709"/>
                </a:cubicBezTo>
                <a:cubicBezTo>
                  <a:pt x="1007418" y="781900"/>
                  <a:pt x="781900" y="1007418"/>
                  <a:pt x="503709" y="1007418"/>
                </a:cubicBezTo>
                <a:cubicBezTo>
                  <a:pt x="225518" y="1007418"/>
                  <a:pt x="0" y="781900"/>
                  <a:pt x="0" y="503709"/>
                </a:cubicBezTo>
                <a:close/>
              </a:path>
            </a:pathLst>
          </a:custGeom>
          <a:solidFill>
            <a:srgbClr val="F8AAA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5473" tIns="175473" rIns="175473" bIns="175473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200" kern="1200"/>
          </a:p>
        </p:txBody>
      </p:sp>
      <p:grpSp>
        <p:nvGrpSpPr>
          <p:cNvPr id="68" name="Group 44"/>
          <p:cNvGrpSpPr/>
          <p:nvPr/>
        </p:nvGrpSpPr>
        <p:grpSpPr>
          <a:xfrm>
            <a:off x="5075159" y="2563768"/>
            <a:ext cx="860981" cy="430874"/>
            <a:chOff x="5084684" y="2570118"/>
            <a:chExt cx="860981" cy="430874"/>
          </a:xfrm>
        </p:grpSpPr>
        <p:sp>
          <p:nvSpPr>
            <p:cNvPr id="69" name="Freeform 39"/>
            <p:cNvSpPr/>
            <p:nvPr/>
          </p:nvSpPr>
          <p:spPr>
            <a:xfrm>
              <a:off x="5084684" y="2604862"/>
              <a:ext cx="822227" cy="396130"/>
            </a:xfrm>
            <a:custGeom>
              <a:avLst/>
              <a:gdLst>
                <a:gd name="connsiteX0" fmla="*/ 427116 w 822227"/>
                <a:gd name="connsiteY0" fmla="*/ 1813 h 396130"/>
                <a:gd name="connsiteX1" fmla="*/ 690641 w 822227"/>
                <a:gd name="connsiteY1" fmla="*/ 4988 h 396130"/>
                <a:gd name="connsiteX2" fmla="*/ 792241 w 822227"/>
                <a:gd name="connsiteY2" fmla="*/ 43088 h 396130"/>
                <a:gd name="connsiteX3" fmla="*/ 820816 w 822227"/>
                <a:gd name="connsiteY3" fmla="*/ 125638 h 396130"/>
                <a:gd name="connsiteX4" fmla="*/ 757316 w 822227"/>
                <a:gd name="connsiteY4" fmla="*/ 189138 h 396130"/>
                <a:gd name="connsiteX5" fmla="*/ 547766 w 822227"/>
                <a:gd name="connsiteY5" fmla="*/ 198663 h 396130"/>
                <a:gd name="connsiteX6" fmla="*/ 389016 w 822227"/>
                <a:gd name="connsiteY6" fmla="*/ 205013 h 396130"/>
                <a:gd name="connsiteX7" fmla="*/ 306466 w 822227"/>
                <a:gd name="connsiteY7" fmla="*/ 262163 h 396130"/>
                <a:gd name="connsiteX8" fmla="*/ 265191 w 822227"/>
                <a:gd name="connsiteY8" fmla="*/ 328838 h 396130"/>
                <a:gd name="connsiteX9" fmla="*/ 182641 w 822227"/>
                <a:gd name="connsiteY9" fmla="*/ 392338 h 396130"/>
                <a:gd name="connsiteX10" fmla="*/ 71516 w 822227"/>
                <a:gd name="connsiteY10" fmla="*/ 379638 h 396130"/>
                <a:gd name="connsiteX11" fmla="*/ 14366 w 822227"/>
                <a:gd name="connsiteY11" fmla="*/ 303438 h 396130"/>
                <a:gd name="connsiteX12" fmla="*/ 1666 w 822227"/>
                <a:gd name="connsiteY12" fmla="*/ 217713 h 396130"/>
                <a:gd name="connsiteX13" fmla="*/ 42941 w 822227"/>
                <a:gd name="connsiteY13" fmla="*/ 144688 h 396130"/>
                <a:gd name="connsiteX14" fmla="*/ 147716 w 822227"/>
                <a:gd name="connsiteY14" fmla="*/ 97063 h 396130"/>
                <a:gd name="connsiteX15" fmla="*/ 220741 w 822227"/>
                <a:gd name="connsiteY15" fmla="*/ 17688 h 396130"/>
                <a:gd name="connsiteX16" fmla="*/ 427116 w 822227"/>
                <a:gd name="connsiteY16" fmla="*/ 1813 h 396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22227" h="396130">
                  <a:moveTo>
                    <a:pt x="427116" y="1813"/>
                  </a:moveTo>
                  <a:cubicBezTo>
                    <a:pt x="505433" y="-304"/>
                    <a:pt x="629787" y="-1891"/>
                    <a:pt x="690641" y="4988"/>
                  </a:cubicBezTo>
                  <a:cubicBezTo>
                    <a:pt x="751495" y="11867"/>
                    <a:pt x="770545" y="22980"/>
                    <a:pt x="792241" y="43088"/>
                  </a:cubicBezTo>
                  <a:cubicBezTo>
                    <a:pt x="813937" y="63196"/>
                    <a:pt x="826637" y="101296"/>
                    <a:pt x="820816" y="125638"/>
                  </a:cubicBezTo>
                  <a:cubicBezTo>
                    <a:pt x="814995" y="149980"/>
                    <a:pt x="802824" y="176967"/>
                    <a:pt x="757316" y="189138"/>
                  </a:cubicBezTo>
                  <a:cubicBezTo>
                    <a:pt x="711808" y="201309"/>
                    <a:pt x="547766" y="198663"/>
                    <a:pt x="547766" y="198663"/>
                  </a:cubicBezTo>
                  <a:lnTo>
                    <a:pt x="389016" y="205013"/>
                  </a:lnTo>
                  <a:cubicBezTo>
                    <a:pt x="348799" y="215596"/>
                    <a:pt x="327103" y="241526"/>
                    <a:pt x="306466" y="262163"/>
                  </a:cubicBezTo>
                  <a:cubicBezTo>
                    <a:pt x="285829" y="282800"/>
                    <a:pt x="285828" y="307142"/>
                    <a:pt x="265191" y="328838"/>
                  </a:cubicBezTo>
                  <a:cubicBezTo>
                    <a:pt x="244553" y="350534"/>
                    <a:pt x="214920" y="383871"/>
                    <a:pt x="182641" y="392338"/>
                  </a:cubicBezTo>
                  <a:cubicBezTo>
                    <a:pt x="150362" y="400805"/>
                    <a:pt x="99562" y="394455"/>
                    <a:pt x="71516" y="379638"/>
                  </a:cubicBezTo>
                  <a:cubicBezTo>
                    <a:pt x="43470" y="364821"/>
                    <a:pt x="26008" y="330425"/>
                    <a:pt x="14366" y="303438"/>
                  </a:cubicBezTo>
                  <a:cubicBezTo>
                    <a:pt x="2724" y="276451"/>
                    <a:pt x="-3096" y="244171"/>
                    <a:pt x="1666" y="217713"/>
                  </a:cubicBezTo>
                  <a:cubicBezTo>
                    <a:pt x="6428" y="191255"/>
                    <a:pt x="18599" y="164796"/>
                    <a:pt x="42941" y="144688"/>
                  </a:cubicBezTo>
                  <a:cubicBezTo>
                    <a:pt x="67283" y="124580"/>
                    <a:pt x="118083" y="118230"/>
                    <a:pt x="147716" y="97063"/>
                  </a:cubicBezTo>
                  <a:cubicBezTo>
                    <a:pt x="177349" y="75896"/>
                    <a:pt x="171529" y="33563"/>
                    <a:pt x="220741" y="17688"/>
                  </a:cubicBezTo>
                  <a:cubicBezTo>
                    <a:pt x="269953" y="1813"/>
                    <a:pt x="348799" y="3930"/>
                    <a:pt x="427116" y="1813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112"/>
            <p:cNvSpPr txBox="1"/>
            <p:nvPr/>
          </p:nvSpPr>
          <p:spPr>
            <a:xfrm>
              <a:off x="5219184" y="2570118"/>
              <a:ext cx="7264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Services</a:t>
              </a:r>
              <a:endParaRPr lang="en-US" sz="1100" dirty="0"/>
            </a:p>
          </p:txBody>
        </p:sp>
        <p:sp>
          <p:nvSpPr>
            <p:cNvPr id="71" name="Freeform 95"/>
            <p:cNvSpPr/>
            <p:nvPr/>
          </p:nvSpPr>
          <p:spPr>
            <a:xfrm>
              <a:off x="5132172" y="2757619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72" name="Group 96"/>
          <p:cNvGrpSpPr/>
          <p:nvPr/>
        </p:nvGrpSpPr>
        <p:grpSpPr>
          <a:xfrm rot="20887057">
            <a:off x="5283333" y="2894624"/>
            <a:ext cx="285832" cy="274628"/>
            <a:chOff x="7777338" y="4295112"/>
            <a:chExt cx="285832" cy="274628"/>
          </a:xfrm>
        </p:grpSpPr>
        <p:cxnSp>
          <p:nvCxnSpPr>
            <p:cNvPr id="73" name="Straight Arrow Connector 97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98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22"/>
          <p:cNvGrpSpPr/>
          <p:nvPr/>
        </p:nvGrpSpPr>
        <p:grpSpPr>
          <a:xfrm rot="1184930">
            <a:off x="6137046" y="3653466"/>
            <a:ext cx="1167375" cy="935415"/>
            <a:chOff x="6054458" y="4031117"/>
            <a:chExt cx="1167375" cy="935415"/>
          </a:xfrm>
        </p:grpSpPr>
        <p:sp>
          <p:nvSpPr>
            <p:cNvPr id="76" name="Freeform 78"/>
            <p:cNvSpPr/>
            <p:nvPr/>
          </p:nvSpPr>
          <p:spPr>
            <a:xfrm rot="1502283">
              <a:off x="6769860" y="4031117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77" name="Freeform 79"/>
            <p:cNvSpPr/>
            <p:nvPr/>
          </p:nvSpPr>
          <p:spPr>
            <a:xfrm rot="1462130">
              <a:off x="7017778" y="4762477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78" name="Freeform 99"/>
            <p:cNvSpPr/>
            <p:nvPr/>
          </p:nvSpPr>
          <p:spPr>
            <a:xfrm rot="1301381">
              <a:off x="6054458" y="4252473"/>
              <a:ext cx="204055" cy="204055"/>
            </a:xfrm>
            <a:prstGeom prst="rect">
              <a:avLst/>
            </a:prstGeom>
            <a:solidFill>
              <a:srgbClr val="F25858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79" name="Group 100"/>
          <p:cNvGrpSpPr/>
          <p:nvPr/>
        </p:nvGrpSpPr>
        <p:grpSpPr>
          <a:xfrm rot="15674826">
            <a:off x="7725600" y="2914863"/>
            <a:ext cx="285832" cy="274628"/>
            <a:chOff x="7777338" y="4295112"/>
            <a:chExt cx="285832" cy="274628"/>
          </a:xfrm>
        </p:grpSpPr>
        <p:cxnSp>
          <p:nvCxnSpPr>
            <p:cNvPr id="80" name="Straight Arrow Connector 101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102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35"/>
          <p:cNvGrpSpPr/>
          <p:nvPr/>
        </p:nvGrpSpPr>
        <p:grpSpPr>
          <a:xfrm>
            <a:off x="5313429" y="4501685"/>
            <a:ext cx="974947" cy="481701"/>
            <a:chOff x="5301524" y="4686310"/>
            <a:chExt cx="974947" cy="481701"/>
          </a:xfrm>
        </p:grpSpPr>
        <p:sp>
          <p:nvSpPr>
            <p:cNvPr id="83" name="Freeform 34"/>
            <p:cNvSpPr/>
            <p:nvPr/>
          </p:nvSpPr>
          <p:spPr>
            <a:xfrm>
              <a:off x="5350660" y="4735601"/>
              <a:ext cx="903032" cy="432410"/>
            </a:xfrm>
            <a:custGeom>
              <a:avLst/>
              <a:gdLst>
                <a:gd name="connsiteX0" fmla="*/ 276234 w 903032"/>
                <a:gd name="connsiteY0" fmla="*/ 705 h 432410"/>
                <a:gd name="connsiteX1" fmla="*/ 664378 w 903032"/>
                <a:gd name="connsiteY1" fmla="*/ 705 h 432410"/>
                <a:gd name="connsiteX2" fmla="*/ 795346 w 903032"/>
                <a:gd name="connsiteY2" fmla="*/ 17374 h 432410"/>
                <a:gd name="connsiteX3" fmla="*/ 864403 w 903032"/>
                <a:gd name="connsiteY3" fmla="*/ 84049 h 432410"/>
                <a:gd name="connsiteX4" fmla="*/ 847734 w 903032"/>
                <a:gd name="connsiteY4" fmla="*/ 148343 h 432410"/>
                <a:gd name="connsiteX5" fmla="*/ 857259 w 903032"/>
                <a:gd name="connsiteY5" fmla="*/ 193587 h 432410"/>
                <a:gd name="connsiteX6" fmla="*/ 900121 w 903032"/>
                <a:gd name="connsiteY6" fmla="*/ 250737 h 432410"/>
                <a:gd name="connsiteX7" fmla="*/ 890596 w 903032"/>
                <a:gd name="connsiteY7" fmla="*/ 350749 h 432410"/>
                <a:gd name="connsiteX8" fmla="*/ 821540 w 903032"/>
                <a:gd name="connsiteY8" fmla="*/ 422187 h 432410"/>
                <a:gd name="connsiteX9" fmla="*/ 719146 w 903032"/>
                <a:gd name="connsiteY9" fmla="*/ 426949 h 432410"/>
                <a:gd name="connsiteX10" fmla="*/ 638184 w 903032"/>
                <a:gd name="connsiteY10" fmla="*/ 374562 h 432410"/>
                <a:gd name="connsiteX11" fmla="*/ 626278 w 903032"/>
                <a:gd name="connsiteY11" fmla="*/ 291218 h 432410"/>
                <a:gd name="connsiteX12" fmla="*/ 640565 w 903032"/>
                <a:gd name="connsiteY12" fmla="*/ 219780 h 432410"/>
                <a:gd name="connsiteX13" fmla="*/ 590559 w 903032"/>
                <a:gd name="connsiteY13" fmla="*/ 172155 h 432410"/>
                <a:gd name="connsiteX14" fmla="*/ 350053 w 903032"/>
                <a:gd name="connsiteY14" fmla="*/ 172155 h 432410"/>
                <a:gd name="connsiteX15" fmla="*/ 116690 w 903032"/>
                <a:gd name="connsiteY15" fmla="*/ 176918 h 432410"/>
                <a:gd name="connsiteX16" fmla="*/ 11915 w 903032"/>
                <a:gd name="connsiteY16" fmla="*/ 129293 h 432410"/>
                <a:gd name="connsiteX17" fmla="*/ 7153 w 903032"/>
                <a:gd name="connsiteY17" fmla="*/ 55474 h 432410"/>
                <a:gd name="connsiteX18" fmla="*/ 54778 w 903032"/>
                <a:gd name="connsiteY18" fmla="*/ 10230 h 432410"/>
                <a:gd name="connsiteX19" fmla="*/ 180984 w 903032"/>
                <a:gd name="connsiteY19" fmla="*/ 705 h 432410"/>
                <a:gd name="connsiteX20" fmla="*/ 276234 w 903032"/>
                <a:gd name="connsiteY20" fmla="*/ 705 h 43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3032" h="432410">
                  <a:moveTo>
                    <a:pt x="276234" y="705"/>
                  </a:moveTo>
                  <a:lnTo>
                    <a:pt x="664378" y="705"/>
                  </a:lnTo>
                  <a:cubicBezTo>
                    <a:pt x="750897" y="3483"/>
                    <a:pt x="762009" y="3483"/>
                    <a:pt x="795346" y="17374"/>
                  </a:cubicBezTo>
                  <a:cubicBezTo>
                    <a:pt x="828683" y="31265"/>
                    <a:pt x="855672" y="62221"/>
                    <a:pt x="864403" y="84049"/>
                  </a:cubicBezTo>
                  <a:cubicBezTo>
                    <a:pt x="873134" y="105877"/>
                    <a:pt x="848925" y="130087"/>
                    <a:pt x="847734" y="148343"/>
                  </a:cubicBezTo>
                  <a:cubicBezTo>
                    <a:pt x="846543" y="166599"/>
                    <a:pt x="848528" y="176521"/>
                    <a:pt x="857259" y="193587"/>
                  </a:cubicBezTo>
                  <a:cubicBezTo>
                    <a:pt x="865990" y="210653"/>
                    <a:pt x="894565" y="224543"/>
                    <a:pt x="900121" y="250737"/>
                  </a:cubicBezTo>
                  <a:cubicBezTo>
                    <a:pt x="905677" y="276931"/>
                    <a:pt x="903693" y="322174"/>
                    <a:pt x="890596" y="350749"/>
                  </a:cubicBezTo>
                  <a:cubicBezTo>
                    <a:pt x="877499" y="379324"/>
                    <a:pt x="850115" y="409487"/>
                    <a:pt x="821540" y="422187"/>
                  </a:cubicBezTo>
                  <a:cubicBezTo>
                    <a:pt x="792965" y="434887"/>
                    <a:pt x="749705" y="434886"/>
                    <a:pt x="719146" y="426949"/>
                  </a:cubicBezTo>
                  <a:cubicBezTo>
                    <a:pt x="688587" y="419012"/>
                    <a:pt x="653662" y="397184"/>
                    <a:pt x="638184" y="374562"/>
                  </a:cubicBezTo>
                  <a:cubicBezTo>
                    <a:pt x="622706" y="351940"/>
                    <a:pt x="625881" y="317015"/>
                    <a:pt x="626278" y="291218"/>
                  </a:cubicBezTo>
                  <a:cubicBezTo>
                    <a:pt x="626675" y="265421"/>
                    <a:pt x="646518" y="239624"/>
                    <a:pt x="640565" y="219780"/>
                  </a:cubicBezTo>
                  <a:cubicBezTo>
                    <a:pt x="634612" y="199936"/>
                    <a:pt x="638978" y="180092"/>
                    <a:pt x="590559" y="172155"/>
                  </a:cubicBezTo>
                  <a:cubicBezTo>
                    <a:pt x="542140" y="164218"/>
                    <a:pt x="429031" y="171361"/>
                    <a:pt x="350053" y="172155"/>
                  </a:cubicBezTo>
                  <a:cubicBezTo>
                    <a:pt x="271075" y="172949"/>
                    <a:pt x="173046" y="184062"/>
                    <a:pt x="116690" y="176918"/>
                  </a:cubicBezTo>
                  <a:cubicBezTo>
                    <a:pt x="60334" y="169774"/>
                    <a:pt x="30171" y="149534"/>
                    <a:pt x="11915" y="129293"/>
                  </a:cubicBezTo>
                  <a:cubicBezTo>
                    <a:pt x="-6341" y="109052"/>
                    <a:pt x="9" y="75318"/>
                    <a:pt x="7153" y="55474"/>
                  </a:cubicBezTo>
                  <a:cubicBezTo>
                    <a:pt x="14297" y="35630"/>
                    <a:pt x="25806" y="19358"/>
                    <a:pt x="54778" y="10230"/>
                  </a:cubicBezTo>
                  <a:cubicBezTo>
                    <a:pt x="83750" y="1102"/>
                    <a:pt x="138915" y="2292"/>
                    <a:pt x="180984" y="705"/>
                  </a:cubicBezTo>
                  <a:cubicBezTo>
                    <a:pt x="223053" y="-882"/>
                    <a:pt x="195668" y="705"/>
                    <a:pt x="276234" y="705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63"/>
            <p:cNvSpPr/>
            <p:nvPr/>
          </p:nvSpPr>
          <p:spPr>
            <a:xfrm>
              <a:off x="6009341" y="4928215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85" name="TextBox 110"/>
            <p:cNvSpPr txBox="1"/>
            <p:nvPr/>
          </p:nvSpPr>
          <p:spPr>
            <a:xfrm>
              <a:off x="5301524" y="4686310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Smart Home</a:t>
              </a:r>
              <a:endParaRPr lang="en-US" sz="1100" dirty="0"/>
            </a:p>
          </p:txBody>
        </p:sp>
      </p:grpSp>
      <p:grpSp>
        <p:nvGrpSpPr>
          <p:cNvPr id="86" name="Group 2075"/>
          <p:cNvGrpSpPr/>
          <p:nvPr/>
        </p:nvGrpSpPr>
        <p:grpSpPr>
          <a:xfrm>
            <a:off x="6268933" y="3031029"/>
            <a:ext cx="855599" cy="293987"/>
            <a:chOff x="6268933" y="3203749"/>
            <a:chExt cx="855599" cy="293987"/>
          </a:xfrm>
        </p:grpSpPr>
        <p:sp>
          <p:nvSpPr>
            <p:cNvPr id="87" name="Freeform 2073"/>
            <p:cNvSpPr/>
            <p:nvPr/>
          </p:nvSpPr>
          <p:spPr>
            <a:xfrm>
              <a:off x="6268933" y="3203749"/>
              <a:ext cx="830275" cy="293987"/>
            </a:xfrm>
            <a:custGeom>
              <a:avLst/>
              <a:gdLst>
                <a:gd name="connsiteX0" fmla="*/ 544248 w 830275"/>
                <a:gd name="connsiteY0" fmla="*/ 64914 h 293987"/>
                <a:gd name="connsiteX1" fmla="*/ 753798 w 830275"/>
                <a:gd name="connsiteY1" fmla="*/ 67295 h 293987"/>
                <a:gd name="connsiteX2" fmla="*/ 820473 w 830275"/>
                <a:gd name="connsiteY2" fmla="*/ 112539 h 293987"/>
                <a:gd name="connsiteX3" fmla="*/ 825235 w 830275"/>
                <a:gd name="connsiteY3" fmla="*/ 198264 h 293987"/>
                <a:gd name="connsiteX4" fmla="*/ 775229 w 830275"/>
                <a:gd name="connsiteY4" fmla="*/ 229220 h 293987"/>
                <a:gd name="connsiteX5" fmla="*/ 682360 w 830275"/>
                <a:gd name="connsiteY5" fmla="*/ 241127 h 293987"/>
                <a:gd name="connsiteX6" fmla="*/ 360892 w 830275"/>
                <a:gd name="connsiteY6" fmla="*/ 245889 h 293987"/>
                <a:gd name="connsiteX7" fmla="*/ 210873 w 830275"/>
                <a:gd name="connsiteY7" fmla="*/ 281608 h 293987"/>
                <a:gd name="connsiteX8" fmla="*/ 96573 w 830275"/>
                <a:gd name="connsiteY8" fmla="*/ 288752 h 293987"/>
                <a:gd name="connsiteX9" fmla="*/ 6085 w 830275"/>
                <a:gd name="connsiteY9" fmla="*/ 207789 h 293987"/>
                <a:gd name="connsiteX10" fmla="*/ 22754 w 830275"/>
                <a:gd name="connsiteY10" fmla="*/ 72058 h 293987"/>
                <a:gd name="connsiteX11" fmla="*/ 139435 w 830275"/>
                <a:gd name="connsiteY11" fmla="*/ 620 h 293987"/>
                <a:gd name="connsiteX12" fmla="*/ 308504 w 830275"/>
                <a:gd name="connsiteY12" fmla="*/ 38720 h 293987"/>
                <a:gd name="connsiteX13" fmla="*/ 477573 w 830275"/>
                <a:gd name="connsiteY13" fmla="*/ 62533 h 293987"/>
                <a:gd name="connsiteX14" fmla="*/ 544248 w 830275"/>
                <a:gd name="connsiteY14" fmla="*/ 64914 h 29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0275" h="293987">
                  <a:moveTo>
                    <a:pt x="544248" y="64914"/>
                  </a:moveTo>
                  <a:cubicBezTo>
                    <a:pt x="590285" y="65708"/>
                    <a:pt x="707761" y="59358"/>
                    <a:pt x="753798" y="67295"/>
                  </a:cubicBezTo>
                  <a:cubicBezTo>
                    <a:pt x="799835" y="75232"/>
                    <a:pt x="808567" y="90711"/>
                    <a:pt x="820473" y="112539"/>
                  </a:cubicBezTo>
                  <a:cubicBezTo>
                    <a:pt x="832379" y="134367"/>
                    <a:pt x="832776" y="178817"/>
                    <a:pt x="825235" y="198264"/>
                  </a:cubicBezTo>
                  <a:cubicBezTo>
                    <a:pt x="817694" y="217711"/>
                    <a:pt x="799041" y="222076"/>
                    <a:pt x="775229" y="229220"/>
                  </a:cubicBezTo>
                  <a:cubicBezTo>
                    <a:pt x="751417" y="236364"/>
                    <a:pt x="751416" y="238349"/>
                    <a:pt x="682360" y="241127"/>
                  </a:cubicBezTo>
                  <a:cubicBezTo>
                    <a:pt x="613304" y="243905"/>
                    <a:pt x="439473" y="239142"/>
                    <a:pt x="360892" y="245889"/>
                  </a:cubicBezTo>
                  <a:cubicBezTo>
                    <a:pt x="282311" y="252636"/>
                    <a:pt x="254926" y="274464"/>
                    <a:pt x="210873" y="281608"/>
                  </a:cubicBezTo>
                  <a:cubicBezTo>
                    <a:pt x="166820" y="288752"/>
                    <a:pt x="130704" y="301055"/>
                    <a:pt x="96573" y="288752"/>
                  </a:cubicBezTo>
                  <a:cubicBezTo>
                    <a:pt x="62442" y="276449"/>
                    <a:pt x="18388" y="243905"/>
                    <a:pt x="6085" y="207789"/>
                  </a:cubicBezTo>
                  <a:cubicBezTo>
                    <a:pt x="-6218" y="171673"/>
                    <a:pt x="529" y="106586"/>
                    <a:pt x="22754" y="72058"/>
                  </a:cubicBezTo>
                  <a:cubicBezTo>
                    <a:pt x="44979" y="37530"/>
                    <a:pt x="91810" y="6176"/>
                    <a:pt x="139435" y="620"/>
                  </a:cubicBezTo>
                  <a:cubicBezTo>
                    <a:pt x="187060" y="-4936"/>
                    <a:pt x="252148" y="28401"/>
                    <a:pt x="308504" y="38720"/>
                  </a:cubicBezTo>
                  <a:cubicBezTo>
                    <a:pt x="364860" y="49039"/>
                    <a:pt x="437092" y="58564"/>
                    <a:pt x="477573" y="62533"/>
                  </a:cubicBezTo>
                  <a:cubicBezTo>
                    <a:pt x="518054" y="66502"/>
                    <a:pt x="498211" y="64120"/>
                    <a:pt x="544248" y="64914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69"/>
            <p:cNvSpPr/>
            <p:nvPr/>
          </p:nvSpPr>
          <p:spPr>
            <a:xfrm>
              <a:off x="6311733" y="3256662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89" name="TextBox 111"/>
            <p:cNvSpPr txBox="1"/>
            <p:nvPr/>
          </p:nvSpPr>
          <p:spPr>
            <a:xfrm>
              <a:off x="6446141" y="3218003"/>
              <a:ext cx="6783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Storage</a:t>
              </a:r>
              <a:endParaRPr lang="en-US" sz="1100" dirty="0"/>
            </a:p>
          </p:txBody>
        </p:sp>
      </p:grpSp>
      <p:grpSp>
        <p:nvGrpSpPr>
          <p:cNvPr id="90" name="Group 33"/>
          <p:cNvGrpSpPr/>
          <p:nvPr/>
        </p:nvGrpSpPr>
        <p:grpSpPr>
          <a:xfrm>
            <a:off x="5344291" y="3851961"/>
            <a:ext cx="805028" cy="517239"/>
            <a:chOff x="5330005" y="4024681"/>
            <a:chExt cx="805028" cy="517239"/>
          </a:xfrm>
        </p:grpSpPr>
        <p:sp>
          <p:nvSpPr>
            <p:cNvPr id="91" name="Freeform 32"/>
            <p:cNvSpPr/>
            <p:nvPr/>
          </p:nvSpPr>
          <p:spPr>
            <a:xfrm>
              <a:off x="5367329" y="4048980"/>
              <a:ext cx="693731" cy="492940"/>
            </a:xfrm>
            <a:custGeom>
              <a:avLst/>
              <a:gdLst>
                <a:gd name="connsiteX0" fmla="*/ 173840 w 693731"/>
                <a:gd name="connsiteY0" fmla="*/ 3908 h 492940"/>
                <a:gd name="connsiteX1" fmla="*/ 569127 w 693731"/>
                <a:gd name="connsiteY1" fmla="*/ 3908 h 492940"/>
                <a:gd name="connsiteX2" fmla="*/ 681046 w 693731"/>
                <a:gd name="connsiteY2" fmla="*/ 51533 h 492940"/>
                <a:gd name="connsiteX3" fmla="*/ 681046 w 693731"/>
                <a:gd name="connsiteY3" fmla="*/ 168214 h 492940"/>
                <a:gd name="connsiteX4" fmla="*/ 590559 w 693731"/>
                <a:gd name="connsiteY4" fmla="*/ 242033 h 492940"/>
                <a:gd name="connsiteX5" fmla="*/ 602465 w 693731"/>
                <a:gd name="connsiteY5" fmla="*/ 327758 h 492940"/>
                <a:gd name="connsiteX6" fmla="*/ 597702 w 693731"/>
                <a:gd name="connsiteY6" fmla="*/ 399195 h 492940"/>
                <a:gd name="connsiteX7" fmla="*/ 540552 w 693731"/>
                <a:gd name="connsiteY7" fmla="*/ 470633 h 492940"/>
                <a:gd name="connsiteX8" fmla="*/ 440540 w 693731"/>
                <a:gd name="connsiteY8" fmla="*/ 492064 h 492940"/>
                <a:gd name="connsiteX9" fmla="*/ 359577 w 693731"/>
                <a:gd name="connsiteY9" fmla="*/ 446820 h 492940"/>
                <a:gd name="connsiteX10" fmla="*/ 319096 w 693731"/>
                <a:gd name="connsiteY10" fmla="*/ 365858 h 492940"/>
                <a:gd name="connsiteX11" fmla="*/ 345290 w 693731"/>
                <a:gd name="connsiteY11" fmla="*/ 261083 h 492940"/>
                <a:gd name="connsiteX12" fmla="*/ 314334 w 693731"/>
                <a:gd name="connsiteY12" fmla="*/ 199170 h 492940"/>
                <a:gd name="connsiteX13" fmla="*/ 123834 w 693731"/>
                <a:gd name="connsiteY13" fmla="*/ 192026 h 492940"/>
                <a:gd name="connsiteX14" fmla="*/ 30965 w 693731"/>
                <a:gd name="connsiteY14" fmla="*/ 184883 h 492940"/>
                <a:gd name="connsiteX15" fmla="*/ 9 w 693731"/>
                <a:gd name="connsiteY15" fmla="*/ 144401 h 492940"/>
                <a:gd name="connsiteX16" fmla="*/ 28584 w 693731"/>
                <a:gd name="connsiteY16" fmla="*/ 51533 h 492940"/>
                <a:gd name="connsiteX17" fmla="*/ 100021 w 693731"/>
                <a:gd name="connsiteY17" fmla="*/ 13433 h 492940"/>
                <a:gd name="connsiteX18" fmla="*/ 173840 w 693731"/>
                <a:gd name="connsiteY18" fmla="*/ 3908 h 49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3731" h="492940">
                  <a:moveTo>
                    <a:pt x="173840" y="3908"/>
                  </a:moveTo>
                  <a:cubicBezTo>
                    <a:pt x="252024" y="2320"/>
                    <a:pt x="484593" y="-4030"/>
                    <a:pt x="569127" y="3908"/>
                  </a:cubicBezTo>
                  <a:cubicBezTo>
                    <a:pt x="653661" y="11846"/>
                    <a:pt x="662393" y="24149"/>
                    <a:pt x="681046" y="51533"/>
                  </a:cubicBezTo>
                  <a:cubicBezTo>
                    <a:pt x="699699" y="78917"/>
                    <a:pt x="696127" y="136464"/>
                    <a:pt x="681046" y="168214"/>
                  </a:cubicBezTo>
                  <a:cubicBezTo>
                    <a:pt x="665965" y="199964"/>
                    <a:pt x="603656" y="215442"/>
                    <a:pt x="590559" y="242033"/>
                  </a:cubicBezTo>
                  <a:cubicBezTo>
                    <a:pt x="577462" y="268624"/>
                    <a:pt x="601275" y="301564"/>
                    <a:pt x="602465" y="327758"/>
                  </a:cubicBezTo>
                  <a:cubicBezTo>
                    <a:pt x="603656" y="353952"/>
                    <a:pt x="608021" y="375383"/>
                    <a:pt x="597702" y="399195"/>
                  </a:cubicBezTo>
                  <a:cubicBezTo>
                    <a:pt x="587383" y="423007"/>
                    <a:pt x="566746" y="455155"/>
                    <a:pt x="540552" y="470633"/>
                  </a:cubicBezTo>
                  <a:cubicBezTo>
                    <a:pt x="514358" y="486111"/>
                    <a:pt x="470702" y="496033"/>
                    <a:pt x="440540" y="492064"/>
                  </a:cubicBezTo>
                  <a:cubicBezTo>
                    <a:pt x="410378" y="488095"/>
                    <a:pt x="379818" y="467854"/>
                    <a:pt x="359577" y="446820"/>
                  </a:cubicBezTo>
                  <a:cubicBezTo>
                    <a:pt x="339336" y="425786"/>
                    <a:pt x="321477" y="396814"/>
                    <a:pt x="319096" y="365858"/>
                  </a:cubicBezTo>
                  <a:cubicBezTo>
                    <a:pt x="316715" y="334902"/>
                    <a:pt x="346084" y="288864"/>
                    <a:pt x="345290" y="261083"/>
                  </a:cubicBezTo>
                  <a:cubicBezTo>
                    <a:pt x="344496" y="233302"/>
                    <a:pt x="351243" y="210680"/>
                    <a:pt x="314334" y="199170"/>
                  </a:cubicBezTo>
                  <a:cubicBezTo>
                    <a:pt x="277425" y="187661"/>
                    <a:pt x="171062" y="194407"/>
                    <a:pt x="123834" y="192026"/>
                  </a:cubicBezTo>
                  <a:cubicBezTo>
                    <a:pt x="76606" y="189645"/>
                    <a:pt x="51602" y="192821"/>
                    <a:pt x="30965" y="184883"/>
                  </a:cubicBezTo>
                  <a:cubicBezTo>
                    <a:pt x="10327" y="176946"/>
                    <a:pt x="406" y="166626"/>
                    <a:pt x="9" y="144401"/>
                  </a:cubicBezTo>
                  <a:cubicBezTo>
                    <a:pt x="-388" y="122176"/>
                    <a:pt x="11915" y="73361"/>
                    <a:pt x="28584" y="51533"/>
                  </a:cubicBezTo>
                  <a:cubicBezTo>
                    <a:pt x="45253" y="29705"/>
                    <a:pt x="74224" y="21371"/>
                    <a:pt x="100021" y="13433"/>
                  </a:cubicBezTo>
                  <a:cubicBezTo>
                    <a:pt x="125818" y="5496"/>
                    <a:pt x="95656" y="5496"/>
                    <a:pt x="173840" y="3908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64"/>
            <p:cNvSpPr/>
            <p:nvPr/>
          </p:nvSpPr>
          <p:spPr>
            <a:xfrm>
              <a:off x="5729086" y="4295614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93" name="TextBox 113"/>
            <p:cNvSpPr txBox="1"/>
            <p:nvPr/>
          </p:nvSpPr>
          <p:spPr>
            <a:xfrm>
              <a:off x="5330005" y="4024681"/>
              <a:ext cx="8050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E-Mobility</a:t>
              </a:r>
              <a:endParaRPr lang="en-US" sz="1100" dirty="0"/>
            </a:p>
          </p:txBody>
        </p:sp>
      </p:grpSp>
      <p:grpSp>
        <p:nvGrpSpPr>
          <p:cNvPr id="94" name="Group 2078"/>
          <p:cNvGrpSpPr/>
          <p:nvPr/>
        </p:nvGrpSpPr>
        <p:grpSpPr>
          <a:xfrm>
            <a:off x="7994917" y="5102442"/>
            <a:ext cx="934890" cy="640038"/>
            <a:chOff x="7951027" y="5245902"/>
            <a:chExt cx="934890" cy="640038"/>
          </a:xfrm>
        </p:grpSpPr>
        <p:sp>
          <p:nvSpPr>
            <p:cNvPr id="95" name="Freeform 2077"/>
            <p:cNvSpPr/>
            <p:nvPr/>
          </p:nvSpPr>
          <p:spPr>
            <a:xfrm>
              <a:off x="7951027" y="5268119"/>
              <a:ext cx="934205" cy="617821"/>
            </a:xfrm>
            <a:custGeom>
              <a:avLst/>
              <a:gdLst>
                <a:gd name="connsiteX0" fmla="*/ 320770 w 1006962"/>
                <a:gd name="connsiteY0" fmla="*/ 5556 h 617821"/>
                <a:gd name="connsiteX1" fmla="*/ 165195 w 1006962"/>
                <a:gd name="connsiteY1" fmla="*/ 2381 h 617821"/>
                <a:gd name="connsiteX2" fmla="*/ 85820 w 1006962"/>
                <a:gd name="connsiteY2" fmla="*/ 40481 h 617821"/>
                <a:gd name="connsiteX3" fmla="*/ 69945 w 1006962"/>
                <a:gd name="connsiteY3" fmla="*/ 123031 h 617821"/>
                <a:gd name="connsiteX4" fmla="*/ 69945 w 1006962"/>
                <a:gd name="connsiteY4" fmla="*/ 234156 h 617821"/>
                <a:gd name="connsiteX5" fmla="*/ 73120 w 1006962"/>
                <a:gd name="connsiteY5" fmla="*/ 310356 h 617821"/>
                <a:gd name="connsiteX6" fmla="*/ 54070 w 1006962"/>
                <a:gd name="connsiteY6" fmla="*/ 354806 h 617821"/>
                <a:gd name="connsiteX7" fmla="*/ 15970 w 1006962"/>
                <a:gd name="connsiteY7" fmla="*/ 408781 h 617821"/>
                <a:gd name="connsiteX8" fmla="*/ 95 w 1006962"/>
                <a:gd name="connsiteY8" fmla="*/ 488156 h 617821"/>
                <a:gd name="connsiteX9" fmla="*/ 22320 w 1006962"/>
                <a:gd name="connsiteY9" fmla="*/ 564356 h 617821"/>
                <a:gd name="connsiteX10" fmla="*/ 111220 w 1006962"/>
                <a:gd name="connsiteY10" fmla="*/ 615156 h 617821"/>
                <a:gd name="connsiteX11" fmla="*/ 209645 w 1006962"/>
                <a:gd name="connsiteY11" fmla="*/ 602456 h 617821"/>
                <a:gd name="connsiteX12" fmla="*/ 269970 w 1006962"/>
                <a:gd name="connsiteY12" fmla="*/ 532606 h 617821"/>
                <a:gd name="connsiteX13" fmla="*/ 279495 w 1006962"/>
                <a:gd name="connsiteY13" fmla="*/ 431006 h 617821"/>
                <a:gd name="connsiteX14" fmla="*/ 327120 w 1006962"/>
                <a:gd name="connsiteY14" fmla="*/ 370681 h 617821"/>
                <a:gd name="connsiteX15" fmla="*/ 441420 w 1006962"/>
                <a:gd name="connsiteY15" fmla="*/ 364331 h 617821"/>
                <a:gd name="connsiteX16" fmla="*/ 768445 w 1006962"/>
                <a:gd name="connsiteY16" fmla="*/ 370681 h 617821"/>
                <a:gd name="connsiteX17" fmla="*/ 936720 w 1006962"/>
                <a:gd name="connsiteY17" fmla="*/ 278606 h 617821"/>
                <a:gd name="connsiteX18" fmla="*/ 1003395 w 1006962"/>
                <a:gd name="connsiteY18" fmla="*/ 142081 h 617821"/>
                <a:gd name="connsiteX19" fmla="*/ 981170 w 1006962"/>
                <a:gd name="connsiteY19" fmla="*/ 40481 h 617821"/>
                <a:gd name="connsiteX20" fmla="*/ 841470 w 1006962"/>
                <a:gd name="connsiteY20" fmla="*/ 18256 h 617821"/>
                <a:gd name="connsiteX21" fmla="*/ 320770 w 1006962"/>
                <a:gd name="connsiteY21" fmla="*/ 5556 h 61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6962" h="617821">
                  <a:moveTo>
                    <a:pt x="320770" y="5556"/>
                  </a:moveTo>
                  <a:cubicBezTo>
                    <a:pt x="208058" y="2910"/>
                    <a:pt x="204353" y="-3440"/>
                    <a:pt x="165195" y="2381"/>
                  </a:cubicBezTo>
                  <a:cubicBezTo>
                    <a:pt x="126037" y="8202"/>
                    <a:pt x="101695" y="20373"/>
                    <a:pt x="85820" y="40481"/>
                  </a:cubicBezTo>
                  <a:cubicBezTo>
                    <a:pt x="69945" y="60589"/>
                    <a:pt x="72591" y="90752"/>
                    <a:pt x="69945" y="123031"/>
                  </a:cubicBezTo>
                  <a:cubicBezTo>
                    <a:pt x="67299" y="155310"/>
                    <a:pt x="69416" y="202935"/>
                    <a:pt x="69945" y="234156"/>
                  </a:cubicBezTo>
                  <a:cubicBezTo>
                    <a:pt x="70474" y="265377"/>
                    <a:pt x="75766" y="290248"/>
                    <a:pt x="73120" y="310356"/>
                  </a:cubicBezTo>
                  <a:cubicBezTo>
                    <a:pt x="70474" y="330464"/>
                    <a:pt x="63595" y="338402"/>
                    <a:pt x="54070" y="354806"/>
                  </a:cubicBezTo>
                  <a:cubicBezTo>
                    <a:pt x="44545" y="371210"/>
                    <a:pt x="24966" y="386556"/>
                    <a:pt x="15970" y="408781"/>
                  </a:cubicBezTo>
                  <a:cubicBezTo>
                    <a:pt x="6974" y="431006"/>
                    <a:pt x="-963" y="462227"/>
                    <a:pt x="95" y="488156"/>
                  </a:cubicBezTo>
                  <a:cubicBezTo>
                    <a:pt x="1153" y="514085"/>
                    <a:pt x="3799" y="543189"/>
                    <a:pt x="22320" y="564356"/>
                  </a:cubicBezTo>
                  <a:cubicBezTo>
                    <a:pt x="40841" y="585523"/>
                    <a:pt x="79999" y="608806"/>
                    <a:pt x="111220" y="615156"/>
                  </a:cubicBezTo>
                  <a:cubicBezTo>
                    <a:pt x="142441" y="621506"/>
                    <a:pt x="183187" y="616214"/>
                    <a:pt x="209645" y="602456"/>
                  </a:cubicBezTo>
                  <a:cubicBezTo>
                    <a:pt x="236103" y="588698"/>
                    <a:pt x="258328" y="561181"/>
                    <a:pt x="269970" y="532606"/>
                  </a:cubicBezTo>
                  <a:cubicBezTo>
                    <a:pt x="281612" y="504031"/>
                    <a:pt x="269970" y="457993"/>
                    <a:pt x="279495" y="431006"/>
                  </a:cubicBezTo>
                  <a:cubicBezTo>
                    <a:pt x="289020" y="404019"/>
                    <a:pt x="300133" y="381793"/>
                    <a:pt x="327120" y="370681"/>
                  </a:cubicBezTo>
                  <a:cubicBezTo>
                    <a:pt x="354107" y="359569"/>
                    <a:pt x="367866" y="364331"/>
                    <a:pt x="441420" y="364331"/>
                  </a:cubicBezTo>
                  <a:cubicBezTo>
                    <a:pt x="514974" y="364331"/>
                    <a:pt x="685895" y="384968"/>
                    <a:pt x="768445" y="370681"/>
                  </a:cubicBezTo>
                  <a:cubicBezTo>
                    <a:pt x="850995" y="356394"/>
                    <a:pt x="897562" y="316706"/>
                    <a:pt x="936720" y="278606"/>
                  </a:cubicBezTo>
                  <a:cubicBezTo>
                    <a:pt x="975878" y="240506"/>
                    <a:pt x="995987" y="181768"/>
                    <a:pt x="1003395" y="142081"/>
                  </a:cubicBezTo>
                  <a:cubicBezTo>
                    <a:pt x="1010803" y="102394"/>
                    <a:pt x="1008158" y="61119"/>
                    <a:pt x="981170" y="40481"/>
                  </a:cubicBezTo>
                  <a:cubicBezTo>
                    <a:pt x="954182" y="19843"/>
                    <a:pt x="952595" y="24606"/>
                    <a:pt x="841470" y="18256"/>
                  </a:cubicBezTo>
                  <a:cubicBezTo>
                    <a:pt x="730345" y="11906"/>
                    <a:pt x="433482" y="8202"/>
                    <a:pt x="320770" y="5556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89"/>
            <p:cNvSpPr/>
            <p:nvPr/>
          </p:nvSpPr>
          <p:spPr>
            <a:xfrm>
              <a:off x="7984067" y="5651021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97" name="TextBox 115"/>
            <p:cNvSpPr txBox="1"/>
            <p:nvPr/>
          </p:nvSpPr>
          <p:spPr>
            <a:xfrm>
              <a:off x="7994326" y="5245902"/>
              <a:ext cx="8915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Distributed</a:t>
              </a:r>
            </a:p>
            <a:p>
              <a:r>
                <a:rPr lang="en-US" sz="1100" dirty="0" smtClean="0"/>
                <a:t>Production</a:t>
              </a:r>
              <a:endParaRPr lang="en-US" sz="1100" dirty="0"/>
            </a:p>
          </p:txBody>
        </p:sp>
      </p:grpSp>
      <p:sp>
        <p:nvSpPr>
          <p:cNvPr id="98" name="TextBox 109"/>
          <p:cNvSpPr txBox="1"/>
          <p:nvPr/>
        </p:nvSpPr>
        <p:spPr>
          <a:xfrm>
            <a:off x="6117001" y="4091145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Smart Grid</a:t>
            </a:r>
            <a:endParaRPr lang="en-US" sz="1400" b="1" dirty="0"/>
          </a:p>
        </p:txBody>
      </p:sp>
      <p:grpSp>
        <p:nvGrpSpPr>
          <p:cNvPr id="99" name="Group 46"/>
          <p:cNvGrpSpPr/>
          <p:nvPr/>
        </p:nvGrpSpPr>
        <p:grpSpPr>
          <a:xfrm>
            <a:off x="5118330" y="5541401"/>
            <a:ext cx="886846" cy="388829"/>
            <a:chOff x="5137380" y="5486201"/>
            <a:chExt cx="886846" cy="388829"/>
          </a:xfrm>
        </p:grpSpPr>
        <p:sp>
          <p:nvSpPr>
            <p:cNvPr id="100" name="Freeform 45"/>
            <p:cNvSpPr/>
            <p:nvPr/>
          </p:nvSpPr>
          <p:spPr>
            <a:xfrm>
              <a:off x="5137380" y="5486201"/>
              <a:ext cx="874787" cy="368499"/>
            </a:xfrm>
            <a:custGeom>
              <a:avLst/>
              <a:gdLst>
                <a:gd name="connsiteX0" fmla="*/ 631595 w 874787"/>
                <a:gd name="connsiteY0" fmla="*/ 368499 h 368499"/>
                <a:gd name="connsiteX1" fmla="*/ 339495 w 874787"/>
                <a:gd name="connsiteY1" fmla="*/ 368499 h 368499"/>
                <a:gd name="connsiteX2" fmla="*/ 247420 w 874787"/>
                <a:gd name="connsiteY2" fmla="*/ 333574 h 368499"/>
                <a:gd name="connsiteX3" fmla="*/ 206145 w 874787"/>
                <a:gd name="connsiteY3" fmla="*/ 317699 h 368499"/>
                <a:gd name="connsiteX4" fmla="*/ 98195 w 874787"/>
                <a:gd name="connsiteY4" fmla="*/ 298649 h 368499"/>
                <a:gd name="connsiteX5" fmla="*/ 6120 w 874787"/>
                <a:gd name="connsiteY5" fmla="*/ 212924 h 368499"/>
                <a:gd name="connsiteX6" fmla="*/ 18820 w 874787"/>
                <a:gd name="connsiteY6" fmla="*/ 85924 h 368499"/>
                <a:gd name="connsiteX7" fmla="*/ 101370 w 874787"/>
                <a:gd name="connsiteY7" fmla="*/ 9724 h 368499"/>
                <a:gd name="connsiteX8" fmla="*/ 244245 w 874787"/>
                <a:gd name="connsiteY8" fmla="*/ 12899 h 368499"/>
                <a:gd name="connsiteX9" fmla="*/ 326795 w 874787"/>
                <a:gd name="connsiteY9" fmla="*/ 117674 h 368499"/>
                <a:gd name="connsiteX10" fmla="*/ 402995 w 874787"/>
                <a:gd name="connsiteY10" fmla="*/ 158949 h 368499"/>
                <a:gd name="connsiteX11" fmla="*/ 641120 w 874787"/>
                <a:gd name="connsiteY11" fmla="*/ 165299 h 368499"/>
                <a:gd name="connsiteX12" fmla="*/ 780820 w 874787"/>
                <a:gd name="connsiteY12" fmla="*/ 168474 h 368499"/>
                <a:gd name="connsiteX13" fmla="*/ 869720 w 874787"/>
                <a:gd name="connsiteY13" fmla="*/ 247849 h 368499"/>
                <a:gd name="connsiteX14" fmla="*/ 837970 w 874787"/>
                <a:gd name="connsiteY14" fmla="*/ 333574 h 368499"/>
                <a:gd name="connsiteX15" fmla="*/ 631595 w 874787"/>
                <a:gd name="connsiteY15" fmla="*/ 368499 h 368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74787" h="368499">
                  <a:moveTo>
                    <a:pt x="631595" y="368499"/>
                  </a:moveTo>
                  <a:cubicBezTo>
                    <a:pt x="548516" y="374320"/>
                    <a:pt x="403524" y="374320"/>
                    <a:pt x="339495" y="368499"/>
                  </a:cubicBezTo>
                  <a:cubicBezTo>
                    <a:pt x="275466" y="362678"/>
                    <a:pt x="247420" y="333574"/>
                    <a:pt x="247420" y="333574"/>
                  </a:cubicBezTo>
                  <a:cubicBezTo>
                    <a:pt x="225195" y="325107"/>
                    <a:pt x="231016" y="323520"/>
                    <a:pt x="206145" y="317699"/>
                  </a:cubicBezTo>
                  <a:cubicBezTo>
                    <a:pt x="181274" y="311878"/>
                    <a:pt x="131532" y="316111"/>
                    <a:pt x="98195" y="298649"/>
                  </a:cubicBezTo>
                  <a:cubicBezTo>
                    <a:pt x="64858" y="281187"/>
                    <a:pt x="19349" y="248378"/>
                    <a:pt x="6120" y="212924"/>
                  </a:cubicBezTo>
                  <a:cubicBezTo>
                    <a:pt x="-7109" y="177470"/>
                    <a:pt x="2945" y="119791"/>
                    <a:pt x="18820" y="85924"/>
                  </a:cubicBezTo>
                  <a:cubicBezTo>
                    <a:pt x="34695" y="52057"/>
                    <a:pt x="63799" y="21895"/>
                    <a:pt x="101370" y="9724"/>
                  </a:cubicBezTo>
                  <a:cubicBezTo>
                    <a:pt x="138941" y="-2447"/>
                    <a:pt x="206674" y="-5093"/>
                    <a:pt x="244245" y="12899"/>
                  </a:cubicBezTo>
                  <a:cubicBezTo>
                    <a:pt x="281816" y="30891"/>
                    <a:pt x="300337" y="93332"/>
                    <a:pt x="326795" y="117674"/>
                  </a:cubicBezTo>
                  <a:cubicBezTo>
                    <a:pt x="353253" y="142016"/>
                    <a:pt x="350608" y="151012"/>
                    <a:pt x="402995" y="158949"/>
                  </a:cubicBezTo>
                  <a:cubicBezTo>
                    <a:pt x="455382" y="166886"/>
                    <a:pt x="641120" y="165299"/>
                    <a:pt x="641120" y="165299"/>
                  </a:cubicBezTo>
                  <a:cubicBezTo>
                    <a:pt x="704091" y="166886"/>
                    <a:pt x="742720" y="154716"/>
                    <a:pt x="780820" y="168474"/>
                  </a:cubicBezTo>
                  <a:cubicBezTo>
                    <a:pt x="818920" y="182232"/>
                    <a:pt x="860195" y="220332"/>
                    <a:pt x="869720" y="247849"/>
                  </a:cubicBezTo>
                  <a:cubicBezTo>
                    <a:pt x="879245" y="275366"/>
                    <a:pt x="878716" y="312937"/>
                    <a:pt x="837970" y="333574"/>
                  </a:cubicBezTo>
                  <a:cubicBezTo>
                    <a:pt x="797224" y="354211"/>
                    <a:pt x="714674" y="362678"/>
                    <a:pt x="631595" y="368499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14"/>
            <p:cNvSpPr txBox="1"/>
            <p:nvPr/>
          </p:nvSpPr>
          <p:spPr>
            <a:xfrm>
              <a:off x="5339423" y="5613420"/>
              <a:ext cx="68480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Markets</a:t>
              </a:r>
              <a:endParaRPr lang="en-US" sz="1100" dirty="0"/>
            </a:p>
          </p:txBody>
        </p:sp>
        <p:sp>
          <p:nvSpPr>
            <p:cNvPr id="102" name="Freeform 118"/>
            <p:cNvSpPr/>
            <p:nvPr/>
          </p:nvSpPr>
          <p:spPr>
            <a:xfrm>
              <a:off x="5196471" y="5539054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</p:grpSp>
      <p:grpSp>
        <p:nvGrpSpPr>
          <p:cNvPr id="103" name="Group 2076"/>
          <p:cNvGrpSpPr/>
          <p:nvPr/>
        </p:nvGrpSpPr>
        <p:grpSpPr>
          <a:xfrm>
            <a:off x="7143989" y="2376648"/>
            <a:ext cx="1083150" cy="589052"/>
            <a:chOff x="7143989" y="2549368"/>
            <a:chExt cx="1083150" cy="589052"/>
          </a:xfrm>
        </p:grpSpPr>
        <p:sp>
          <p:nvSpPr>
            <p:cNvPr id="104" name="Freeform 2074"/>
            <p:cNvSpPr/>
            <p:nvPr/>
          </p:nvSpPr>
          <p:spPr>
            <a:xfrm>
              <a:off x="7214110" y="2569528"/>
              <a:ext cx="1013029" cy="568892"/>
            </a:xfrm>
            <a:custGeom>
              <a:avLst/>
              <a:gdLst>
                <a:gd name="connsiteX0" fmla="*/ 193165 w 1013029"/>
                <a:gd name="connsiteY0" fmla="*/ 2222 h 568892"/>
                <a:gd name="connsiteX1" fmla="*/ 647190 w 1013029"/>
                <a:gd name="connsiteY1" fmla="*/ 2222 h 568892"/>
                <a:gd name="connsiteX2" fmla="*/ 796415 w 1013029"/>
                <a:gd name="connsiteY2" fmla="*/ 24447 h 568892"/>
                <a:gd name="connsiteX3" fmla="*/ 837690 w 1013029"/>
                <a:gd name="connsiteY3" fmla="*/ 91122 h 568892"/>
                <a:gd name="connsiteX4" fmla="*/ 824990 w 1013029"/>
                <a:gd name="connsiteY4" fmla="*/ 199072 h 568892"/>
                <a:gd name="connsiteX5" fmla="*/ 866265 w 1013029"/>
                <a:gd name="connsiteY5" fmla="*/ 259397 h 568892"/>
                <a:gd name="connsiteX6" fmla="*/ 971040 w 1013029"/>
                <a:gd name="connsiteY6" fmla="*/ 313372 h 568892"/>
                <a:gd name="connsiteX7" fmla="*/ 1012315 w 1013029"/>
                <a:gd name="connsiteY7" fmla="*/ 405447 h 568892"/>
                <a:gd name="connsiteX8" fmla="*/ 990090 w 1013029"/>
                <a:gd name="connsiteY8" fmla="*/ 510222 h 568892"/>
                <a:gd name="connsiteX9" fmla="*/ 904365 w 1013029"/>
                <a:gd name="connsiteY9" fmla="*/ 567372 h 568892"/>
                <a:gd name="connsiteX10" fmla="*/ 793240 w 1013029"/>
                <a:gd name="connsiteY10" fmla="*/ 545147 h 568892"/>
                <a:gd name="connsiteX11" fmla="*/ 732915 w 1013029"/>
                <a:gd name="connsiteY11" fmla="*/ 468947 h 568892"/>
                <a:gd name="connsiteX12" fmla="*/ 717040 w 1013029"/>
                <a:gd name="connsiteY12" fmla="*/ 408622 h 568892"/>
                <a:gd name="connsiteX13" fmla="*/ 685290 w 1013029"/>
                <a:gd name="connsiteY13" fmla="*/ 376872 h 568892"/>
                <a:gd name="connsiteX14" fmla="*/ 545590 w 1013029"/>
                <a:gd name="connsiteY14" fmla="*/ 370522 h 568892"/>
                <a:gd name="connsiteX15" fmla="*/ 167765 w 1013029"/>
                <a:gd name="connsiteY15" fmla="*/ 373697 h 568892"/>
                <a:gd name="connsiteX16" fmla="*/ 53465 w 1013029"/>
                <a:gd name="connsiteY16" fmla="*/ 322897 h 568892"/>
                <a:gd name="connsiteX17" fmla="*/ 2665 w 1013029"/>
                <a:gd name="connsiteY17" fmla="*/ 211772 h 568892"/>
                <a:gd name="connsiteX18" fmla="*/ 15365 w 1013029"/>
                <a:gd name="connsiteY18" fmla="*/ 84772 h 568892"/>
                <a:gd name="connsiteX19" fmla="*/ 85215 w 1013029"/>
                <a:gd name="connsiteY19" fmla="*/ 14922 h 568892"/>
                <a:gd name="connsiteX20" fmla="*/ 193165 w 1013029"/>
                <a:gd name="connsiteY20" fmla="*/ 2222 h 56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3029" h="568892">
                  <a:moveTo>
                    <a:pt x="193165" y="2222"/>
                  </a:moveTo>
                  <a:cubicBezTo>
                    <a:pt x="286827" y="105"/>
                    <a:pt x="546648" y="-1482"/>
                    <a:pt x="647190" y="2222"/>
                  </a:cubicBezTo>
                  <a:cubicBezTo>
                    <a:pt x="747732" y="5926"/>
                    <a:pt x="764665" y="9630"/>
                    <a:pt x="796415" y="24447"/>
                  </a:cubicBezTo>
                  <a:cubicBezTo>
                    <a:pt x="828165" y="39264"/>
                    <a:pt x="832928" y="62018"/>
                    <a:pt x="837690" y="91122"/>
                  </a:cubicBezTo>
                  <a:cubicBezTo>
                    <a:pt x="842452" y="120226"/>
                    <a:pt x="820228" y="171026"/>
                    <a:pt x="824990" y="199072"/>
                  </a:cubicBezTo>
                  <a:cubicBezTo>
                    <a:pt x="829752" y="227118"/>
                    <a:pt x="841923" y="240347"/>
                    <a:pt x="866265" y="259397"/>
                  </a:cubicBezTo>
                  <a:cubicBezTo>
                    <a:pt x="890607" y="278447"/>
                    <a:pt x="946698" y="289030"/>
                    <a:pt x="971040" y="313372"/>
                  </a:cubicBezTo>
                  <a:cubicBezTo>
                    <a:pt x="995382" y="337714"/>
                    <a:pt x="1009140" y="372639"/>
                    <a:pt x="1012315" y="405447"/>
                  </a:cubicBezTo>
                  <a:cubicBezTo>
                    <a:pt x="1015490" y="438255"/>
                    <a:pt x="1008082" y="483235"/>
                    <a:pt x="990090" y="510222"/>
                  </a:cubicBezTo>
                  <a:cubicBezTo>
                    <a:pt x="972098" y="537209"/>
                    <a:pt x="937173" y="561551"/>
                    <a:pt x="904365" y="567372"/>
                  </a:cubicBezTo>
                  <a:cubicBezTo>
                    <a:pt x="871557" y="573193"/>
                    <a:pt x="821815" y="561551"/>
                    <a:pt x="793240" y="545147"/>
                  </a:cubicBezTo>
                  <a:cubicBezTo>
                    <a:pt x="764665" y="528743"/>
                    <a:pt x="745615" y="491701"/>
                    <a:pt x="732915" y="468947"/>
                  </a:cubicBezTo>
                  <a:cubicBezTo>
                    <a:pt x="720215" y="446193"/>
                    <a:pt x="724977" y="423968"/>
                    <a:pt x="717040" y="408622"/>
                  </a:cubicBezTo>
                  <a:cubicBezTo>
                    <a:pt x="709103" y="393276"/>
                    <a:pt x="713865" y="383222"/>
                    <a:pt x="685290" y="376872"/>
                  </a:cubicBezTo>
                  <a:cubicBezTo>
                    <a:pt x="656715" y="370522"/>
                    <a:pt x="545590" y="370522"/>
                    <a:pt x="545590" y="370522"/>
                  </a:cubicBezTo>
                  <a:cubicBezTo>
                    <a:pt x="459336" y="369993"/>
                    <a:pt x="249786" y="381634"/>
                    <a:pt x="167765" y="373697"/>
                  </a:cubicBezTo>
                  <a:cubicBezTo>
                    <a:pt x="85744" y="365760"/>
                    <a:pt x="80982" y="349885"/>
                    <a:pt x="53465" y="322897"/>
                  </a:cubicBezTo>
                  <a:cubicBezTo>
                    <a:pt x="25948" y="295910"/>
                    <a:pt x="9015" y="251459"/>
                    <a:pt x="2665" y="211772"/>
                  </a:cubicBezTo>
                  <a:cubicBezTo>
                    <a:pt x="-3685" y="172085"/>
                    <a:pt x="1607" y="117580"/>
                    <a:pt x="15365" y="84772"/>
                  </a:cubicBezTo>
                  <a:cubicBezTo>
                    <a:pt x="29123" y="51964"/>
                    <a:pt x="52936" y="28680"/>
                    <a:pt x="85215" y="14922"/>
                  </a:cubicBezTo>
                  <a:cubicBezTo>
                    <a:pt x="117494" y="1164"/>
                    <a:pt x="99503" y="4339"/>
                    <a:pt x="193165" y="2222"/>
                  </a:cubicBez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C80F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94"/>
            <p:cNvSpPr/>
            <p:nvPr/>
          </p:nvSpPr>
          <p:spPr>
            <a:xfrm>
              <a:off x="7982102" y="2895244"/>
              <a:ext cx="204055" cy="204055"/>
            </a:xfrm>
            <a:custGeom>
              <a:avLst/>
              <a:gdLst>
                <a:gd name="connsiteX0" fmla="*/ 0 w 1007417"/>
                <a:gd name="connsiteY0" fmla="*/ 503709 h 1007417"/>
                <a:gd name="connsiteX1" fmla="*/ 503709 w 1007417"/>
                <a:gd name="connsiteY1" fmla="*/ 0 h 1007417"/>
                <a:gd name="connsiteX2" fmla="*/ 1007418 w 1007417"/>
                <a:gd name="connsiteY2" fmla="*/ 503709 h 1007417"/>
                <a:gd name="connsiteX3" fmla="*/ 503709 w 1007417"/>
                <a:gd name="connsiteY3" fmla="*/ 1007418 h 1007417"/>
                <a:gd name="connsiteX4" fmla="*/ 0 w 1007417"/>
                <a:gd name="connsiteY4" fmla="*/ 503709 h 100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7417" h="1007417">
                  <a:moveTo>
                    <a:pt x="0" y="503709"/>
                  </a:moveTo>
                  <a:cubicBezTo>
                    <a:pt x="0" y="225518"/>
                    <a:pt x="225518" y="0"/>
                    <a:pt x="503709" y="0"/>
                  </a:cubicBezTo>
                  <a:cubicBezTo>
                    <a:pt x="781900" y="0"/>
                    <a:pt x="1007418" y="225518"/>
                    <a:pt x="1007418" y="503709"/>
                  </a:cubicBezTo>
                  <a:cubicBezTo>
                    <a:pt x="1007418" y="781900"/>
                    <a:pt x="781900" y="1007418"/>
                    <a:pt x="503709" y="1007418"/>
                  </a:cubicBezTo>
                  <a:cubicBezTo>
                    <a:pt x="225518" y="1007418"/>
                    <a:pt x="0" y="781900"/>
                    <a:pt x="0" y="503709"/>
                  </a:cubicBezTo>
                  <a:close/>
                </a:path>
              </a:pathLst>
            </a:custGeom>
            <a:solidFill>
              <a:srgbClr val="F8AAAA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5473" tIns="175473" rIns="175473" bIns="175473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200" kern="1200"/>
            </a:p>
          </p:txBody>
        </p:sp>
        <p:sp>
          <p:nvSpPr>
            <p:cNvPr id="106" name="TextBox 120"/>
            <p:cNvSpPr txBox="1"/>
            <p:nvPr/>
          </p:nvSpPr>
          <p:spPr>
            <a:xfrm>
              <a:off x="7143989" y="2549368"/>
              <a:ext cx="9228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C</a:t>
              </a:r>
              <a:r>
                <a:rPr lang="en-US" sz="1100" dirty="0" smtClean="0"/>
                <a:t>entralized</a:t>
              </a:r>
            </a:p>
            <a:p>
              <a:pPr algn="r"/>
              <a:r>
                <a:rPr lang="en-US" sz="1100" dirty="0" smtClean="0"/>
                <a:t>Production</a:t>
              </a:r>
              <a:endParaRPr lang="en-US" sz="1100" dirty="0"/>
            </a:p>
          </p:txBody>
        </p:sp>
      </p:grpSp>
      <p:grpSp>
        <p:nvGrpSpPr>
          <p:cNvPr id="107" name="Group 2"/>
          <p:cNvGrpSpPr/>
          <p:nvPr/>
        </p:nvGrpSpPr>
        <p:grpSpPr>
          <a:xfrm>
            <a:off x="3816012" y="3810707"/>
            <a:ext cx="1191352" cy="420783"/>
            <a:chOff x="3816012" y="3810707"/>
            <a:chExt cx="1191352" cy="420783"/>
          </a:xfrm>
        </p:grpSpPr>
        <p:cxnSp>
          <p:nvCxnSpPr>
            <p:cNvPr id="108" name="Straight Arrow Connector 108"/>
            <p:cNvCxnSpPr/>
            <p:nvPr/>
          </p:nvCxnSpPr>
          <p:spPr>
            <a:xfrm>
              <a:off x="4000188" y="4231490"/>
              <a:ext cx="864096" cy="0"/>
            </a:xfrm>
            <a:prstGeom prst="straightConnector1">
              <a:avLst/>
            </a:prstGeom>
            <a:ln w="76200">
              <a:solidFill>
                <a:srgbClr val="6E645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21"/>
            <p:cNvSpPr txBox="1"/>
            <p:nvPr/>
          </p:nvSpPr>
          <p:spPr>
            <a:xfrm>
              <a:off x="3816012" y="3810707"/>
              <a:ext cx="11913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6E6452"/>
                  </a:solidFill>
                </a:rPr>
                <a:t>Paradigm Shift</a:t>
              </a:r>
              <a:endParaRPr lang="en-US" sz="1200" dirty="0">
                <a:solidFill>
                  <a:srgbClr val="6E6452"/>
                </a:solidFill>
              </a:endParaRPr>
            </a:p>
          </p:txBody>
        </p:sp>
      </p:grpSp>
      <p:grpSp>
        <p:nvGrpSpPr>
          <p:cNvPr id="110" name="Group 122"/>
          <p:cNvGrpSpPr/>
          <p:nvPr/>
        </p:nvGrpSpPr>
        <p:grpSpPr>
          <a:xfrm rot="4975522">
            <a:off x="6065188" y="3215778"/>
            <a:ext cx="285832" cy="274628"/>
            <a:chOff x="7777338" y="4295112"/>
            <a:chExt cx="285832" cy="274628"/>
          </a:xfrm>
        </p:grpSpPr>
        <p:cxnSp>
          <p:nvCxnSpPr>
            <p:cNvPr id="111" name="Straight Arrow Connector 123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24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25"/>
          <p:cNvGrpSpPr/>
          <p:nvPr/>
        </p:nvGrpSpPr>
        <p:grpSpPr>
          <a:xfrm rot="2201251">
            <a:off x="6558641" y="5181651"/>
            <a:ext cx="285832" cy="274628"/>
            <a:chOff x="7777338" y="4295112"/>
            <a:chExt cx="285832" cy="274628"/>
          </a:xfrm>
        </p:grpSpPr>
        <p:cxnSp>
          <p:nvCxnSpPr>
            <p:cNvPr id="114" name="Straight Arrow Connector 126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27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28"/>
          <p:cNvGrpSpPr/>
          <p:nvPr/>
        </p:nvGrpSpPr>
        <p:grpSpPr>
          <a:xfrm rot="4778566">
            <a:off x="5362145" y="5292111"/>
            <a:ext cx="285832" cy="274628"/>
            <a:chOff x="7777338" y="4295112"/>
            <a:chExt cx="285832" cy="274628"/>
          </a:xfrm>
        </p:grpSpPr>
        <p:cxnSp>
          <p:nvCxnSpPr>
            <p:cNvPr id="117" name="Straight Arrow Connector 129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30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32"/>
          <p:cNvGrpSpPr/>
          <p:nvPr/>
        </p:nvGrpSpPr>
        <p:grpSpPr>
          <a:xfrm rot="18302923">
            <a:off x="7606336" y="4097001"/>
            <a:ext cx="285832" cy="274628"/>
            <a:chOff x="7777338" y="4295112"/>
            <a:chExt cx="285832" cy="274628"/>
          </a:xfrm>
        </p:grpSpPr>
        <p:cxnSp>
          <p:nvCxnSpPr>
            <p:cNvPr id="120" name="Straight Arrow Connector 133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34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35"/>
          <p:cNvGrpSpPr/>
          <p:nvPr/>
        </p:nvGrpSpPr>
        <p:grpSpPr>
          <a:xfrm rot="4884278">
            <a:off x="7415387" y="4575495"/>
            <a:ext cx="285832" cy="274628"/>
            <a:chOff x="7777338" y="4295112"/>
            <a:chExt cx="285832" cy="274628"/>
          </a:xfrm>
        </p:grpSpPr>
        <p:cxnSp>
          <p:nvCxnSpPr>
            <p:cNvPr id="123" name="Straight Arrow Connector 136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37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38"/>
          <p:cNvGrpSpPr/>
          <p:nvPr/>
        </p:nvGrpSpPr>
        <p:grpSpPr>
          <a:xfrm rot="20887057">
            <a:off x="7726783" y="5261449"/>
            <a:ext cx="285832" cy="274628"/>
            <a:chOff x="7777338" y="4295112"/>
            <a:chExt cx="285832" cy="274628"/>
          </a:xfrm>
        </p:grpSpPr>
        <p:cxnSp>
          <p:nvCxnSpPr>
            <p:cNvPr id="126" name="Straight Arrow Connector 139"/>
            <p:cNvCxnSpPr/>
            <p:nvPr/>
          </p:nvCxnSpPr>
          <p:spPr>
            <a:xfrm rot="6540000" flipV="1">
              <a:off x="7813123" y="4359339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40"/>
            <p:cNvCxnSpPr/>
            <p:nvPr/>
          </p:nvCxnSpPr>
          <p:spPr>
            <a:xfrm rot="21540000" flipH="1" flipV="1">
              <a:off x="7888554" y="4295112"/>
              <a:ext cx="174616" cy="246185"/>
            </a:xfrm>
            <a:prstGeom prst="straightConnector1">
              <a:avLst/>
            </a:prstGeom>
            <a:ln w="19050">
              <a:solidFill>
                <a:srgbClr val="6E6452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feld 127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2" grpId="0" animBg="1"/>
      <p:bldP spid="52" grpId="0" animBg="1"/>
      <p:bldP spid="53" grpId="0" animBg="1"/>
      <p:bldP spid="54" grpId="0" animBg="1"/>
      <p:bldP spid="64" grpId="0" animBg="1"/>
      <p:bldP spid="65" grpId="0" animBg="1"/>
      <p:bldP spid="66" grpId="0" animBg="1"/>
      <p:bldP spid="67" grpId="0" animBg="1"/>
      <p:bldP spid="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73110" y="1141827"/>
            <a:ext cx="7772400" cy="504056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6E645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"/>
                <a:cs typeface="Arial" pitchFamily="34" charset="0"/>
              </a:rPr>
              <a:t>Internet of Energy Pilots in Germany (E-Energy)</a:t>
            </a:r>
          </a:p>
          <a:p>
            <a:pPr>
              <a:defRPr/>
            </a:pPr>
            <a:r>
              <a: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德国“能源互联网”试点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(E-Energy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项目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"/>
              <a:cs typeface="Arial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5004048" y="2338124"/>
            <a:ext cx="60572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Development and testing of hard-ware and software for smart </a:t>
            </a:r>
            <a:r>
              <a:rPr lang="en-US" sz="2000" dirty="0" smtClean="0"/>
              <a:t>grids </a:t>
            </a:r>
            <a:r>
              <a:rPr lang="zh-CN" altLang="en-US" sz="2000" dirty="0" smtClean="0"/>
              <a:t>开发和测试智能网格的软件</a:t>
            </a:r>
            <a:endParaRPr lang="en-US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Accumulating knowledge on </a:t>
            </a:r>
            <a:r>
              <a:rPr lang="en-US" sz="2000" dirty="0" smtClean="0"/>
              <a:t>interoperability</a:t>
            </a:r>
            <a:r>
              <a:rPr lang="en-US" sz="2000" dirty="0" smtClean="0"/>
              <a:t>, safety and </a:t>
            </a:r>
            <a:r>
              <a:rPr lang="en-US" sz="2000" dirty="0" err="1" smtClean="0"/>
              <a:t>usabilityss</a:t>
            </a:r>
            <a:r>
              <a:rPr lang="en-US" sz="2000" dirty="0" smtClean="0"/>
              <a:t> </a:t>
            </a:r>
            <a:r>
              <a:rPr lang="en-US" sz="2000" dirty="0" smtClean="0"/>
              <a:t>models, processes and </a:t>
            </a:r>
            <a:r>
              <a:rPr lang="en-US" sz="2000" dirty="0" smtClean="0"/>
              <a:t>pro</a:t>
            </a:r>
            <a:r>
              <a:rPr lang="zh-CN" altLang="en-US" sz="2000" dirty="0"/>
              <a:t>积</a:t>
            </a:r>
            <a:r>
              <a:rPr lang="zh-CN" altLang="en-US" sz="2000" dirty="0" smtClean="0"/>
              <a:t>累相关知识</a:t>
            </a:r>
            <a:endParaRPr lang="en-US" sz="20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/>
              <a:t>Development of </a:t>
            </a:r>
            <a:r>
              <a:rPr lang="en-US" sz="2000" dirty="0" err="1" smtClean="0"/>
              <a:t>busin</a:t>
            </a:r>
            <a:r>
              <a:rPr lang="de-DE" sz="2000" dirty="0" err="1" smtClean="0"/>
              <a:t>ess</a:t>
            </a:r>
            <a:r>
              <a:rPr lang="de-DE" sz="2000" dirty="0" smtClean="0"/>
              <a:t> </a:t>
            </a:r>
            <a:r>
              <a:rPr lang="de-DE" sz="2000" dirty="0" err="1" smtClean="0"/>
              <a:t>models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开发商业模型</a:t>
            </a:r>
            <a:endParaRPr lang="en-US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Identification of needs for changes in legal </a:t>
            </a:r>
            <a:r>
              <a:rPr lang="en-US" sz="2000" dirty="0" smtClean="0"/>
              <a:t>framework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zh-CN" altLang="en-US" sz="2000" dirty="0" smtClean="0"/>
              <a:t>确认需要变更的法律框架</a:t>
            </a:r>
            <a:endParaRPr lang="en-US" sz="20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Improvement of consumer </a:t>
            </a:r>
            <a:r>
              <a:rPr lang="en-US" sz="2000" dirty="0" smtClean="0"/>
              <a:t>awareness </a:t>
            </a:r>
            <a:r>
              <a:rPr lang="en-US" sz="2000" dirty="0" smtClean="0"/>
              <a:t>and </a:t>
            </a:r>
            <a:r>
              <a:rPr lang="en-US" sz="2000" dirty="0" smtClean="0"/>
              <a:t>acceptance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zh-CN" altLang="en-US" sz="2000" dirty="0" smtClean="0"/>
              <a:t>推动消费者的认知和接受</a:t>
            </a:r>
            <a:r>
              <a:rPr lang="en-US" sz="2000" dirty="0" smtClean="0"/>
              <a:t> </a:t>
            </a:r>
            <a:endParaRPr lang="en-US" sz="2000" dirty="0" smtClean="0"/>
          </a:p>
        </p:txBody>
      </p:sp>
      <p:grpSp>
        <p:nvGrpSpPr>
          <p:cNvPr id="7" name="Group 3"/>
          <p:cNvGrpSpPr/>
          <p:nvPr/>
        </p:nvGrpSpPr>
        <p:grpSpPr>
          <a:xfrm>
            <a:off x="498024" y="2338124"/>
            <a:ext cx="4068000" cy="3702596"/>
            <a:chOff x="498024" y="2216204"/>
            <a:chExt cx="4068000" cy="37025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024" y="2720617"/>
              <a:ext cx="4068000" cy="3198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10"/>
            <p:cNvSpPr txBox="1"/>
            <p:nvPr/>
          </p:nvSpPr>
          <p:spPr>
            <a:xfrm>
              <a:off x="1622917" y="2319288"/>
              <a:ext cx="2517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6E6452"/>
                  </a:solidFill>
                </a:rPr>
                <a:t>Smart Energy made in Germany</a:t>
              </a:r>
              <a:endParaRPr lang="en-US" sz="1200" b="1" dirty="0">
                <a:solidFill>
                  <a:srgbClr val="6E6452"/>
                </a:solidFill>
              </a:endParaRPr>
            </a:p>
          </p:txBody>
        </p:sp>
        <p:pic>
          <p:nvPicPr>
            <p:cNvPr id="10" name="Picture 3" descr="C:\Users\Michael Kuntz\Downloads\E-Energy_LOGO_JP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6108" y="2216204"/>
              <a:ext cx="635092" cy="495438"/>
            </a:xfrm>
            <a:prstGeom prst="rect">
              <a:avLst/>
            </a:prstGeom>
            <a:noFill/>
          </p:spPr>
        </p:pic>
      </p:grpSp>
      <p:sp>
        <p:nvSpPr>
          <p:cNvPr id="11" name="Rounded Rectangle 12"/>
          <p:cNvSpPr/>
          <p:nvPr/>
        </p:nvSpPr>
        <p:spPr>
          <a:xfrm>
            <a:off x="4972680" y="2381050"/>
            <a:ext cx="4516094" cy="3691038"/>
          </a:xfrm>
          <a:prstGeom prst="roundRect">
            <a:avLst>
              <a:gd name="adj" fmla="val 6124"/>
            </a:avLst>
          </a:prstGeom>
          <a:noFill/>
          <a:ln w="3175">
            <a:solidFill>
              <a:srgbClr val="6E64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6"/>
          <p:cNvSpPr txBox="1"/>
          <p:nvPr/>
        </p:nvSpPr>
        <p:spPr>
          <a:xfrm>
            <a:off x="962531" y="5997086"/>
            <a:ext cx="37257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Source: </a:t>
            </a:r>
            <a:r>
              <a:rPr lang="en-US" sz="600" dirty="0" err="1" smtClean="0"/>
              <a:t>Bundesministerium</a:t>
            </a:r>
            <a:r>
              <a:rPr lang="en-US" sz="600" dirty="0" smtClean="0"/>
              <a:t> </a:t>
            </a:r>
            <a:r>
              <a:rPr lang="en-US" sz="600" dirty="0" err="1"/>
              <a:t>für</a:t>
            </a:r>
            <a:r>
              <a:rPr lang="en-US" sz="600" dirty="0"/>
              <a:t> </a:t>
            </a:r>
            <a:r>
              <a:rPr lang="en-US" sz="600" dirty="0" err="1" smtClean="0"/>
              <a:t>Wirtschaft</a:t>
            </a:r>
            <a:r>
              <a:rPr lang="en-US" sz="600" dirty="0" smtClean="0"/>
              <a:t> und </a:t>
            </a:r>
            <a:r>
              <a:rPr lang="en-US" sz="600" dirty="0" err="1" smtClean="0"/>
              <a:t>Energie</a:t>
            </a:r>
            <a:r>
              <a:rPr lang="en-US" sz="600" dirty="0" smtClean="0"/>
              <a:t> (BMWi), Smart Energy made in Germany, 2014</a:t>
            </a:r>
            <a:endParaRPr lang="en-US" sz="600" dirty="0"/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/>
          <p:cNvSpPr txBox="1">
            <a:spLocks/>
          </p:cNvSpPr>
          <p:nvPr/>
        </p:nvSpPr>
        <p:spPr>
          <a:xfrm>
            <a:off x="622086" y="670417"/>
            <a:ext cx="112643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2. </a:t>
            </a:r>
            <a:r>
              <a:rPr lang="de-DE" sz="2800" b="1" dirty="0" err="1" smtClean="0"/>
              <a:t>Digitalization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Energy</a:t>
            </a:r>
            <a:r>
              <a:rPr lang="de-DE" sz="2800" b="1" dirty="0"/>
              <a:t> </a:t>
            </a:r>
            <a:r>
              <a:rPr lang="de-DE" sz="2800" b="1" dirty="0" err="1" smtClean="0"/>
              <a:t>Sector</a:t>
            </a:r>
            <a:r>
              <a:rPr lang="de-DE" sz="2800" b="1" dirty="0" smtClean="0"/>
              <a:t> </a:t>
            </a:r>
            <a:r>
              <a:rPr lang="zh-CN" altLang="en-US" sz="2800" b="1" smtClean="0"/>
              <a:t>能源领域的数字化</a:t>
            </a:r>
            <a:endParaRPr lang="de-DE" sz="3600" b="1" dirty="0" smtClean="0"/>
          </a:p>
        </p:txBody>
      </p:sp>
      <p:sp>
        <p:nvSpPr>
          <p:cNvPr id="2" name="Oval 1"/>
          <p:cNvSpPr/>
          <p:nvPr/>
        </p:nvSpPr>
        <p:spPr>
          <a:xfrm>
            <a:off x="375817" y="3237161"/>
            <a:ext cx="1341020" cy="657378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/>
          <p:cNvCxnSpPr/>
          <p:nvPr/>
        </p:nvCxnSpPr>
        <p:spPr>
          <a:xfrm>
            <a:off x="1661200" y="3538497"/>
            <a:ext cx="1831508" cy="4714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tern mit 5 Zacken 17"/>
          <p:cNvSpPr/>
          <p:nvPr/>
        </p:nvSpPr>
        <p:spPr>
          <a:xfrm>
            <a:off x="3330485" y="3849569"/>
            <a:ext cx="314410" cy="25773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11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/>
          <p:cNvSpPr txBox="1">
            <a:spLocks/>
          </p:cNvSpPr>
          <p:nvPr/>
        </p:nvSpPr>
        <p:spPr>
          <a:xfrm>
            <a:off x="622086" y="670417"/>
            <a:ext cx="112643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2. </a:t>
            </a:r>
            <a:r>
              <a:rPr lang="de-DE" sz="2800" b="1" dirty="0" err="1" smtClean="0"/>
              <a:t>Digitalization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Energy</a:t>
            </a:r>
            <a:r>
              <a:rPr lang="de-DE" sz="2800" b="1" dirty="0"/>
              <a:t> </a:t>
            </a:r>
            <a:r>
              <a:rPr lang="de-DE" sz="2800" b="1" dirty="0" err="1" smtClean="0"/>
              <a:t>Sector</a:t>
            </a:r>
            <a:r>
              <a:rPr lang="de-DE" sz="2800" b="1" dirty="0" smtClean="0"/>
              <a:t> </a:t>
            </a:r>
            <a:r>
              <a:rPr lang="zh-CN" altLang="en-US" sz="2800" b="1" dirty="0"/>
              <a:t>能</a:t>
            </a:r>
            <a:r>
              <a:rPr lang="zh-CN" altLang="en-US" sz="2800" b="1" dirty="0" smtClean="0"/>
              <a:t>源领域的数字化</a:t>
            </a:r>
            <a:endParaRPr lang="de-DE" sz="3600" b="1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idx="10"/>
          </p:nvPr>
        </p:nvSpPr>
        <p:spPr>
          <a:xfrm>
            <a:off x="194872" y="1366377"/>
            <a:ext cx="8079698" cy="3021955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smtClean="0"/>
              <a:t>Digitization </a:t>
            </a:r>
            <a:r>
              <a:rPr lang="en-US" sz="2000" dirty="0"/>
              <a:t>– use of ICT – essential for leveraging flexibility potentials (</a:t>
            </a:r>
            <a:r>
              <a:rPr lang="en-US" sz="2000" dirty="0" smtClean="0"/>
              <a:t>balancing </a:t>
            </a:r>
            <a:r>
              <a:rPr lang="en-US" sz="2000" dirty="0"/>
              <a:t>demand and supply</a:t>
            </a:r>
            <a:r>
              <a:rPr lang="en-US" sz="2000" dirty="0" smtClean="0"/>
              <a:t>) </a:t>
            </a:r>
            <a:r>
              <a:rPr lang="zh-CN" altLang="en-US" sz="2000" dirty="0" smtClean="0"/>
              <a:t>数字化</a:t>
            </a:r>
            <a:r>
              <a:rPr lang="en-US" altLang="zh-CN" sz="2000" dirty="0" smtClean="0"/>
              <a:t>-ICT</a:t>
            </a:r>
            <a:r>
              <a:rPr lang="zh-CN" altLang="en-US" sz="2000" dirty="0" smtClean="0"/>
              <a:t>的应用</a:t>
            </a:r>
            <a:r>
              <a:rPr lang="en-US" altLang="zh-CN" sz="2000" dirty="0" smtClean="0"/>
              <a:t>-</a:t>
            </a:r>
            <a:r>
              <a:rPr lang="zh-CN" altLang="en-US" sz="2000" dirty="0" smtClean="0"/>
              <a:t>平衡需求与供给</a:t>
            </a:r>
            <a:endParaRPr lang="en-US" sz="2000" dirty="0" smtClean="0"/>
          </a:p>
          <a:p>
            <a:pPr marL="742950" lvl="1" indent="-285750">
              <a:buFontTx/>
              <a:buChar char="-"/>
            </a:pPr>
            <a:r>
              <a:rPr lang="en-US" sz="2000" dirty="0"/>
              <a:t>Research and large-scale demonstration projects drive innovation in policy, technology and business models for the Internet of </a:t>
            </a:r>
            <a:r>
              <a:rPr lang="en-US" sz="2000" dirty="0" smtClean="0"/>
              <a:t>Energy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zh-CN" altLang="en-US" sz="2000" dirty="0" smtClean="0"/>
              <a:t>研发和大型项目的展示能源互联网的政策和技术以及商业模式</a:t>
            </a: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Standardization reduces costs for adoption of new </a:t>
            </a:r>
            <a:r>
              <a:rPr lang="en-US" sz="2000" dirty="0" smtClean="0"/>
              <a:t>technologies</a:t>
            </a:r>
          </a:p>
          <a:p>
            <a:pPr lvl="1"/>
            <a:r>
              <a:rPr lang="zh-CN" altLang="en-US" sz="2000" dirty="0" smtClean="0"/>
              <a:t>     标准化降低了新技术引进的费用</a:t>
            </a:r>
            <a:endParaRPr lang="de-DE" sz="2000" dirty="0" smtClean="0"/>
          </a:p>
          <a:p>
            <a:pPr marL="742950" lvl="1" indent="-285750">
              <a:buFontTx/>
              <a:buChar char="-"/>
            </a:pPr>
            <a:r>
              <a:rPr lang="en-US" sz="2000" dirty="0"/>
              <a:t>Legal framework conditions need to be adapted to drive </a:t>
            </a:r>
            <a:r>
              <a:rPr lang="en-US" sz="2000" dirty="0" smtClean="0"/>
              <a:t>transformation </a:t>
            </a:r>
            <a:r>
              <a:rPr lang="zh-CN" altLang="en-US" sz="2000" dirty="0" smtClean="0"/>
              <a:t>法律框架条件需要适应变化</a:t>
            </a:r>
            <a:endParaRPr lang="de-DE" sz="2000" dirty="0" smtClean="0"/>
          </a:p>
          <a:p>
            <a:pPr marL="742950" lvl="1" indent="-285750">
              <a:buFontTx/>
              <a:buChar char="-"/>
            </a:pPr>
            <a:r>
              <a:rPr lang="en-US" sz="2000" dirty="0"/>
              <a:t>A variety of </a:t>
            </a:r>
            <a:r>
              <a:rPr lang="en-US" sz="2000" dirty="0" err="1"/>
              <a:t>staekholders</a:t>
            </a:r>
            <a:r>
              <a:rPr lang="en-US" sz="2000" dirty="0"/>
              <a:t> needs to be consulted in the </a:t>
            </a:r>
            <a:r>
              <a:rPr lang="en-US" sz="2000" dirty="0" smtClean="0"/>
              <a:t>process</a:t>
            </a: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sz="1800" dirty="0" smtClean="0"/>
          </a:p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6" name="Gerade Verbindung 5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4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22086" y="670417"/>
            <a:ext cx="112643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/>
              <a:t>3</a:t>
            </a:r>
            <a:r>
              <a:rPr lang="de-DE" sz="2800" b="1" dirty="0" smtClean="0"/>
              <a:t>. </a:t>
            </a:r>
            <a:r>
              <a:rPr lang="de-DE" sz="2800" b="1" dirty="0" err="1" smtClean="0"/>
              <a:t>Digitalization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the</a:t>
            </a:r>
            <a:r>
              <a:rPr lang="de-DE" sz="2800" b="1" dirty="0" smtClean="0"/>
              <a:t> Transport </a:t>
            </a:r>
            <a:r>
              <a:rPr lang="de-DE" sz="2800" b="1" dirty="0" err="1" smtClean="0"/>
              <a:t>Sector</a:t>
            </a:r>
            <a:r>
              <a:rPr lang="de-DE" sz="2800" b="1" dirty="0" smtClean="0"/>
              <a:t> (Automotive)</a:t>
            </a:r>
          </a:p>
          <a:p>
            <a:r>
              <a:rPr lang="de-DE" sz="2800" b="1" dirty="0"/>
              <a:t> </a:t>
            </a:r>
            <a:r>
              <a:rPr lang="de-DE" sz="2800" b="1" dirty="0" smtClean="0"/>
              <a:t>   </a:t>
            </a:r>
            <a:r>
              <a:rPr lang="zh-CN" altLang="en-US" sz="2800" b="1" dirty="0" smtClean="0"/>
              <a:t>交通领域的数字化（汽车）</a:t>
            </a:r>
            <a:endParaRPr lang="de-DE" sz="3600" b="1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idx="10"/>
          </p:nvPr>
        </p:nvSpPr>
        <p:spPr>
          <a:xfrm>
            <a:off x="0" y="1482953"/>
            <a:ext cx="6275525" cy="2680884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de-DE" sz="2000" dirty="0" smtClean="0"/>
          </a:p>
          <a:p>
            <a:pPr lvl="1"/>
            <a:endParaRPr lang="de-DE" sz="2000" b="1" i="1" dirty="0" smtClean="0"/>
          </a:p>
          <a:p>
            <a:pPr marL="800100" lvl="1" indent="-342900">
              <a:buFontTx/>
              <a:buChar char="-"/>
            </a:pPr>
            <a:r>
              <a:rPr lang="de-DE" sz="2000" dirty="0" smtClean="0"/>
              <a:t>Automation </a:t>
            </a:r>
            <a:r>
              <a:rPr lang="zh-CN" altLang="en-US" sz="2000" dirty="0" smtClean="0"/>
              <a:t>汽车</a:t>
            </a:r>
            <a:endParaRPr lang="de-DE" sz="2000" dirty="0" smtClean="0"/>
          </a:p>
          <a:p>
            <a:pPr marL="800100" lvl="1" indent="-342900">
              <a:buFontTx/>
              <a:buChar char="-"/>
            </a:pPr>
            <a:r>
              <a:rPr lang="de-DE" sz="2000" dirty="0" err="1" smtClean="0"/>
              <a:t>Connected</a:t>
            </a:r>
            <a:r>
              <a:rPr lang="de-DE" sz="2000" dirty="0" smtClean="0"/>
              <a:t> Car </a:t>
            </a:r>
            <a:r>
              <a:rPr lang="zh-CN" altLang="en-US" sz="2000" dirty="0" smtClean="0"/>
              <a:t>连接的汽车</a:t>
            </a:r>
            <a:endParaRPr lang="de-DE" sz="2000" dirty="0" smtClean="0"/>
          </a:p>
          <a:p>
            <a:pPr marL="800100" lvl="1" indent="-342900">
              <a:buFontTx/>
              <a:buChar char="-"/>
            </a:pPr>
            <a:r>
              <a:rPr lang="de-DE" sz="2000" dirty="0" err="1" smtClean="0"/>
              <a:t>Self-driving</a:t>
            </a:r>
            <a:r>
              <a:rPr lang="de-DE" sz="2000" dirty="0" smtClean="0"/>
              <a:t> </a:t>
            </a:r>
            <a:r>
              <a:rPr lang="de-DE" sz="2000" dirty="0" err="1" smtClean="0"/>
              <a:t>vehicles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自动驾驶汽车</a:t>
            </a:r>
            <a:endParaRPr lang="de-DE" sz="2000" dirty="0" smtClean="0"/>
          </a:p>
          <a:p>
            <a:pPr marL="800100" lvl="1" indent="-342900">
              <a:buFontTx/>
              <a:buChar char="-"/>
            </a:pPr>
            <a:r>
              <a:rPr lang="de-DE" sz="2000" dirty="0" smtClean="0"/>
              <a:t>Mobility </a:t>
            </a:r>
            <a:r>
              <a:rPr lang="de-DE" sz="2000" dirty="0" err="1" smtClean="0"/>
              <a:t>concepts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汽车发展方案</a:t>
            </a:r>
            <a:endParaRPr lang="de-DE" sz="2000" dirty="0" smtClean="0"/>
          </a:p>
          <a:p>
            <a:pPr marL="800100" lvl="1" indent="-342900">
              <a:buFontTx/>
              <a:buChar char="-"/>
            </a:pPr>
            <a:endParaRPr lang="de-DE" sz="2000" dirty="0" smtClean="0"/>
          </a:p>
          <a:p>
            <a:pPr marL="800100" lvl="1" indent="-342900">
              <a:buFontTx/>
              <a:buChar char="-"/>
            </a:pPr>
            <a:r>
              <a:rPr kumimoji="1" lang="en-US" altLang="zh-CN" sz="2000" dirty="0" smtClean="0">
                <a:solidFill>
                  <a:schemeClr val="tx1"/>
                </a:solidFill>
                <a:ea typeface="黑体"/>
                <a:cs typeface="黑体"/>
              </a:rPr>
              <a:t>Electric Vehicle and Storage moving </a:t>
            </a:r>
            <a:r>
              <a:rPr kumimoji="1" lang="en-US" altLang="zh-CN" sz="2000" dirty="0">
                <a:solidFill>
                  <a:schemeClr val="tx1"/>
                </a:solidFill>
                <a:ea typeface="黑体"/>
                <a:cs typeface="黑体"/>
              </a:rPr>
              <a:t>Smart Grid </a:t>
            </a:r>
            <a:r>
              <a:rPr kumimoji="1" lang="en-US" altLang="zh-CN" sz="2000" dirty="0" smtClean="0">
                <a:solidFill>
                  <a:schemeClr val="tx1"/>
                </a:solidFill>
                <a:ea typeface="黑体"/>
                <a:cs typeface="黑体"/>
              </a:rPr>
              <a:t>Forward </a:t>
            </a:r>
            <a:r>
              <a:rPr kumimoji="1" lang="zh-CN" altLang="en-US" sz="2000" dirty="0" smtClean="0">
                <a:solidFill>
                  <a:schemeClr val="tx1"/>
                </a:solidFill>
                <a:ea typeface="黑体"/>
                <a:cs typeface="黑体"/>
              </a:rPr>
              <a:t>电动汽车和储存</a:t>
            </a:r>
            <a:endParaRPr kumimoji="1" lang="en-US" altLang="zh-CN" sz="2000" dirty="0" smtClean="0">
              <a:solidFill>
                <a:schemeClr val="tx1"/>
              </a:solidFill>
              <a:ea typeface="黑体"/>
              <a:cs typeface="黑体"/>
            </a:endParaRPr>
          </a:p>
          <a:p>
            <a:pPr marL="800100" lvl="1" indent="-342900">
              <a:buFontTx/>
              <a:buChar char="-"/>
            </a:pPr>
            <a:r>
              <a:rPr lang="en-US" sz="2000" dirty="0"/>
              <a:t>“Electric Mobility Showcase</a:t>
            </a:r>
            <a:r>
              <a:rPr lang="en-US" sz="2000" dirty="0" smtClean="0"/>
              <a:t>”</a:t>
            </a:r>
          </a:p>
          <a:p>
            <a:pPr lvl="1"/>
            <a:r>
              <a:rPr kumimoji="1" lang="zh-CN" altLang="en-US" sz="2000" dirty="0">
                <a:ea typeface="黑体"/>
                <a:cs typeface="黑体"/>
              </a:rPr>
              <a:t>电</a:t>
            </a:r>
            <a:r>
              <a:rPr kumimoji="1" lang="zh-CN" altLang="en-US" sz="2000" dirty="0" smtClean="0">
                <a:ea typeface="黑体"/>
                <a:cs typeface="黑体"/>
              </a:rPr>
              <a:t>动汽车展示箱</a:t>
            </a:r>
            <a:endParaRPr kumimoji="1" lang="en-US" altLang="zh-CN" sz="2000" dirty="0" smtClean="0">
              <a:solidFill>
                <a:schemeClr val="tx1"/>
              </a:solidFill>
              <a:ea typeface="黑体"/>
              <a:cs typeface="黑体"/>
            </a:endParaRPr>
          </a:p>
          <a:p>
            <a:pPr lvl="1"/>
            <a:endParaRPr lang="de-DE" sz="2000" dirty="0" smtClean="0"/>
          </a:p>
          <a:p>
            <a:pPr marL="285750" indent="-285750">
              <a:buFontTx/>
              <a:buChar char="-"/>
            </a:pPr>
            <a:endParaRPr lang="de-DE" sz="2000" dirty="0"/>
          </a:p>
          <a:p>
            <a:pPr marL="285750" indent="-285750">
              <a:buFontTx/>
              <a:buChar char="-"/>
            </a:pPr>
            <a:endParaRPr lang="de-DE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6790927" y="1626844"/>
            <a:ext cx="470614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2000" i="1" dirty="0" smtClean="0"/>
              <a:t>In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future</a:t>
            </a:r>
            <a:r>
              <a:rPr lang="de-DE" sz="2000" i="1" dirty="0" smtClean="0"/>
              <a:t>,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Digital </a:t>
            </a:r>
            <a:r>
              <a:rPr lang="de-DE" sz="2000" i="1" dirty="0" err="1" smtClean="0"/>
              <a:t>Ecosystem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of</a:t>
            </a:r>
            <a:r>
              <a:rPr lang="de-DE" sz="2000" i="1" dirty="0" smtClean="0"/>
              <a:t> a </a:t>
            </a:r>
            <a:r>
              <a:rPr lang="de-DE" sz="2000" i="1" dirty="0" err="1" smtClean="0"/>
              <a:t>car</a:t>
            </a:r>
            <a:r>
              <a:rPr lang="de-DE" sz="2000" i="1" dirty="0" smtClean="0"/>
              <a:t> (</a:t>
            </a:r>
            <a:r>
              <a:rPr lang="de-DE" sz="2000" i="1" dirty="0" err="1" smtClean="0"/>
              <a:t>over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lifetime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of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car</a:t>
            </a:r>
            <a:r>
              <a:rPr lang="de-DE" sz="2000" i="1" dirty="0" smtClean="0"/>
              <a:t>) will </a:t>
            </a:r>
            <a:r>
              <a:rPr lang="de-DE" sz="2000" i="1" dirty="0" err="1" smtClean="0"/>
              <a:t>potentially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generate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more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revenue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than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simply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selling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car</a:t>
            </a:r>
            <a:r>
              <a:rPr lang="de-DE" sz="2000" i="1" dirty="0" smtClean="0"/>
              <a:t>.</a:t>
            </a:r>
          </a:p>
          <a:p>
            <a:r>
              <a:rPr lang="de-DE" sz="2000" i="1" dirty="0">
                <a:solidFill>
                  <a:schemeClr val="accent1">
                    <a:lumMod val="50000"/>
                  </a:schemeClr>
                </a:solidFill>
              </a:rPr>
              <a:t>(KPMG: Global Automotive Executive Survey 2017</a:t>
            </a:r>
            <a:r>
              <a:rPr lang="de-DE" sz="2000" i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de-DE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3418740" y="4053689"/>
            <a:ext cx="1255716" cy="1232875"/>
            <a:chOff x="768" y="1632"/>
            <a:chExt cx="1417" cy="1406"/>
          </a:xfrm>
        </p:grpSpPr>
        <p:grpSp>
          <p:nvGrpSpPr>
            <p:cNvPr id="12" name="Group 4"/>
            <p:cNvGrpSpPr>
              <a:grpSpLocks/>
            </p:cNvGrpSpPr>
            <p:nvPr/>
          </p:nvGrpSpPr>
          <p:grpSpPr bwMode="auto">
            <a:xfrm>
              <a:off x="768" y="1632"/>
              <a:ext cx="1417" cy="1406"/>
              <a:chOff x="3548" y="1332"/>
              <a:chExt cx="1417" cy="1406"/>
            </a:xfrm>
          </p:grpSpPr>
          <p:sp>
            <p:nvSpPr>
              <p:cNvPr id="14" name="AutoShape 5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AutoShape 6"/>
              <p:cNvSpPr>
                <a:spLocks noChangeArrowheads="1"/>
              </p:cNvSpPr>
              <p:nvPr/>
            </p:nvSpPr>
            <p:spPr bwMode="auto">
              <a:xfrm flipV="1"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4713" y="1676"/>
                <a:ext cx="252" cy="295"/>
              </a:xfrm>
              <a:custGeom>
                <a:avLst/>
                <a:gdLst>
                  <a:gd name="T0" fmla="*/ 0 w 504"/>
                  <a:gd name="T1" fmla="*/ 116 h 590"/>
                  <a:gd name="T2" fmla="*/ 331 w 504"/>
                  <a:gd name="T3" fmla="*/ 0 h 590"/>
                  <a:gd name="T4" fmla="*/ 504 w 504"/>
                  <a:gd name="T5" fmla="*/ 424 h 590"/>
                  <a:gd name="T6" fmla="*/ 219 w 504"/>
                  <a:gd name="T7" fmla="*/ 590 h 590"/>
                  <a:gd name="T8" fmla="*/ 0 w 504"/>
                  <a:gd name="T9" fmla="*/ 116 h 590"/>
                  <a:gd name="T10" fmla="*/ 0 w 504"/>
                  <a:gd name="T11" fmla="*/ 116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590">
                    <a:moveTo>
                      <a:pt x="0" y="116"/>
                    </a:moveTo>
                    <a:lnTo>
                      <a:pt x="331" y="0"/>
                    </a:lnTo>
                    <a:lnTo>
                      <a:pt x="504" y="424"/>
                    </a:lnTo>
                    <a:lnTo>
                      <a:pt x="219" y="590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4397" y="1380"/>
                <a:ext cx="304" cy="250"/>
              </a:xfrm>
              <a:custGeom>
                <a:avLst/>
                <a:gdLst>
                  <a:gd name="T0" fmla="*/ 608 w 608"/>
                  <a:gd name="T1" fmla="*/ 192 h 500"/>
                  <a:gd name="T2" fmla="*/ 492 w 608"/>
                  <a:gd name="T3" fmla="*/ 500 h 500"/>
                  <a:gd name="T4" fmla="*/ 0 w 608"/>
                  <a:gd name="T5" fmla="*/ 280 h 500"/>
                  <a:gd name="T6" fmla="*/ 213 w 608"/>
                  <a:gd name="T7" fmla="*/ 0 h 500"/>
                  <a:gd name="T8" fmla="*/ 608 w 608"/>
                  <a:gd name="T9" fmla="*/ 192 h 500"/>
                  <a:gd name="T10" fmla="*/ 608 w 608"/>
                  <a:gd name="T11" fmla="*/ 19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8" h="500">
                    <a:moveTo>
                      <a:pt x="608" y="192"/>
                    </a:moveTo>
                    <a:lnTo>
                      <a:pt x="492" y="500"/>
                    </a:lnTo>
                    <a:lnTo>
                      <a:pt x="0" y="280"/>
                    </a:lnTo>
                    <a:lnTo>
                      <a:pt x="213" y="0"/>
                    </a:lnTo>
                    <a:lnTo>
                      <a:pt x="608" y="192"/>
                    </a:lnTo>
                    <a:lnTo>
                      <a:pt x="608" y="19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4698" y="2151"/>
                <a:ext cx="257" cy="306"/>
              </a:xfrm>
              <a:custGeom>
                <a:avLst/>
                <a:gdLst>
                  <a:gd name="T0" fmla="*/ 234 w 513"/>
                  <a:gd name="T1" fmla="*/ 0 h 612"/>
                  <a:gd name="T2" fmla="*/ 513 w 513"/>
                  <a:gd name="T3" fmla="*/ 247 h 612"/>
                  <a:gd name="T4" fmla="*/ 329 w 513"/>
                  <a:gd name="T5" fmla="*/ 612 h 612"/>
                  <a:gd name="T6" fmla="*/ 0 w 513"/>
                  <a:gd name="T7" fmla="*/ 536 h 612"/>
                  <a:gd name="T8" fmla="*/ 234 w 513"/>
                  <a:gd name="T9" fmla="*/ 0 h 612"/>
                  <a:gd name="T10" fmla="*/ 234 w 513"/>
                  <a:gd name="T11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3" h="612">
                    <a:moveTo>
                      <a:pt x="234" y="0"/>
                    </a:moveTo>
                    <a:lnTo>
                      <a:pt x="513" y="247"/>
                    </a:lnTo>
                    <a:lnTo>
                      <a:pt x="329" y="612"/>
                    </a:lnTo>
                    <a:lnTo>
                      <a:pt x="0" y="536"/>
                    </a:lnTo>
                    <a:lnTo>
                      <a:pt x="234" y="0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3989" y="1332"/>
                <a:ext cx="310" cy="238"/>
              </a:xfrm>
              <a:custGeom>
                <a:avLst/>
                <a:gdLst>
                  <a:gd name="T0" fmla="*/ 620 w 620"/>
                  <a:gd name="T1" fmla="*/ 380 h 475"/>
                  <a:gd name="T2" fmla="*/ 472 w 620"/>
                  <a:gd name="T3" fmla="*/ 0 h 475"/>
                  <a:gd name="T4" fmla="*/ 0 w 620"/>
                  <a:gd name="T5" fmla="*/ 118 h 475"/>
                  <a:gd name="T6" fmla="*/ 52 w 620"/>
                  <a:gd name="T7" fmla="*/ 475 h 475"/>
                  <a:gd name="T8" fmla="*/ 620 w 620"/>
                  <a:gd name="T9" fmla="*/ 380 h 475"/>
                  <a:gd name="T10" fmla="*/ 620 w 620"/>
                  <a:gd name="T11" fmla="*/ 38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0" h="475">
                    <a:moveTo>
                      <a:pt x="620" y="380"/>
                    </a:moveTo>
                    <a:lnTo>
                      <a:pt x="472" y="0"/>
                    </a:lnTo>
                    <a:lnTo>
                      <a:pt x="0" y="118"/>
                    </a:lnTo>
                    <a:lnTo>
                      <a:pt x="52" y="475"/>
                    </a:lnTo>
                    <a:lnTo>
                      <a:pt x="620" y="380"/>
                    </a:lnTo>
                    <a:lnTo>
                      <a:pt x="620" y="38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3627" y="1582"/>
                <a:ext cx="260" cy="286"/>
              </a:xfrm>
              <a:custGeom>
                <a:avLst/>
                <a:gdLst>
                  <a:gd name="T0" fmla="*/ 521 w 521"/>
                  <a:gd name="T1" fmla="*/ 124 h 572"/>
                  <a:gd name="T2" fmla="*/ 198 w 521"/>
                  <a:gd name="T3" fmla="*/ 0 h 572"/>
                  <a:gd name="T4" fmla="*/ 0 w 521"/>
                  <a:gd name="T5" fmla="*/ 397 h 572"/>
                  <a:gd name="T6" fmla="*/ 240 w 521"/>
                  <a:gd name="T7" fmla="*/ 572 h 572"/>
                  <a:gd name="T8" fmla="*/ 521 w 521"/>
                  <a:gd name="T9" fmla="*/ 124 h 572"/>
                  <a:gd name="T10" fmla="*/ 521 w 521"/>
                  <a:gd name="T11" fmla="*/ 124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1" h="572">
                    <a:moveTo>
                      <a:pt x="521" y="124"/>
                    </a:moveTo>
                    <a:lnTo>
                      <a:pt x="198" y="0"/>
                    </a:lnTo>
                    <a:lnTo>
                      <a:pt x="0" y="397"/>
                    </a:lnTo>
                    <a:lnTo>
                      <a:pt x="240" y="572"/>
                    </a:lnTo>
                    <a:lnTo>
                      <a:pt x="521" y="124"/>
                    </a:lnTo>
                    <a:lnTo>
                      <a:pt x="521" y="12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3548" y="2052"/>
                <a:ext cx="215" cy="299"/>
              </a:xfrm>
              <a:custGeom>
                <a:avLst/>
                <a:gdLst>
                  <a:gd name="T0" fmla="*/ 274 w 432"/>
                  <a:gd name="T1" fmla="*/ 0 h 599"/>
                  <a:gd name="T2" fmla="*/ 0 w 432"/>
                  <a:gd name="T3" fmla="*/ 149 h 599"/>
                  <a:gd name="T4" fmla="*/ 137 w 432"/>
                  <a:gd name="T5" fmla="*/ 590 h 599"/>
                  <a:gd name="T6" fmla="*/ 432 w 432"/>
                  <a:gd name="T7" fmla="*/ 599 h 599"/>
                  <a:gd name="T8" fmla="*/ 274 w 432"/>
                  <a:gd name="T9" fmla="*/ 0 h 599"/>
                  <a:gd name="T10" fmla="*/ 274 w 432"/>
                  <a:gd name="T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599">
                    <a:moveTo>
                      <a:pt x="274" y="0"/>
                    </a:moveTo>
                    <a:lnTo>
                      <a:pt x="0" y="149"/>
                    </a:lnTo>
                    <a:lnTo>
                      <a:pt x="137" y="590"/>
                    </a:lnTo>
                    <a:lnTo>
                      <a:pt x="432" y="599"/>
                    </a:lnTo>
                    <a:lnTo>
                      <a:pt x="274" y="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3832" y="2470"/>
                <a:ext cx="337" cy="259"/>
              </a:xfrm>
              <a:custGeom>
                <a:avLst/>
                <a:gdLst>
                  <a:gd name="T0" fmla="*/ 102 w 675"/>
                  <a:gd name="T1" fmla="*/ 0 h 519"/>
                  <a:gd name="T2" fmla="*/ 0 w 675"/>
                  <a:gd name="T3" fmla="*/ 314 h 519"/>
                  <a:gd name="T4" fmla="*/ 407 w 675"/>
                  <a:gd name="T5" fmla="*/ 519 h 519"/>
                  <a:gd name="T6" fmla="*/ 675 w 675"/>
                  <a:gd name="T7" fmla="*/ 249 h 519"/>
                  <a:gd name="T8" fmla="*/ 102 w 675"/>
                  <a:gd name="T9" fmla="*/ 0 h 519"/>
                  <a:gd name="T10" fmla="*/ 102 w 675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5" h="519">
                    <a:moveTo>
                      <a:pt x="102" y="0"/>
                    </a:moveTo>
                    <a:lnTo>
                      <a:pt x="0" y="314"/>
                    </a:lnTo>
                    <a:lnTo>
                      <a:pt x="407" y="519"/>
                    </a:lnTo>
                    <a:lnTo>
                      <a:pt x="675" y="249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4321" y="2469"/>
                <a:ext cx="295" cy="269"/>
              </a:xfrm>
              <a:custGeom>
                <a:avLst/>
                <a:gdLst>
                  <a:gd name="T0" fmla="*/ 0 w 589"/>
                  <a:gd name="T1" fmla="*/ 257 h 538"/>
                  <a:gd name="T2" fmla="*/ 116 w 589"/>
                  <a:gd name="T3" fmla="*/ 538 h 538"/>
                  <a:gd name="T4" fmla="*/ 589 w 589"/>
                  <a:gd name="T5" fmla="*/ 363 h 538"/>
                  <a:gd name="T6" fmla="*/ 509 w 589"/>
                  <a:gd name="T7" fmla="*/ 0 h 538"/>
                  <a:gd name="T8" fmla="*/ 0 w 589"/>
                  <a:gd name="T9" fmla="*/ 257 h 538"/>
                  <a:gd name="T10" fmla="*/ 0 w 589"/>
                  <a:gd name="T11" fmla="*/ 257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9" h="538">
                    <a:moveTo>
                      <a:pt x="0" y="257"/>
                    </a:moveTo>
                    <a:lnTo>
                      <a:pt x="116" y="538"/>
                    </a:lnTo>
                    <a:lnTo>
                      <a:pt x="589" y="363"/>
                    </a:lnTo>
                    <a:lnTo>
                      <a:pt x="509" y="0"/>
                    </a:lnTo>
                    <a:lnTo>
                      <a:pt x="0" y="257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807" y="1946"/>
              <a:ext cx="13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/>
                <a:t>Electric Vehicle </a:t>
              </a:r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 rot="1066459">
            <a:off x="3935225" y="4963016"/>
            <a:ext cx="1642326" cy="1613075"/>
            <a:chOff x="2071" y="2002"/>
            <a:chExt cx="1417" cy="1406"/>
          </a:xfrm>
        </p:grpSpPr>
        <p:grpSp>
          <p:nvGrpSpPr>
            <p:cNvPr id="25" name="Group 17"/>
            <p:cNvGrpSpPr>
              <a:grpSpLocks/>
            </p:cNvGrpSpPr>
            <p:nvPr/>
          </p:nvGrpSpPr>
          <p:grpSpPr bwMode="auto">
            <a:xfrm>
              <a:off x="2071" y="2002"/>
              <a:ext cx="1417" cy="1406"/>
              <a:chOff x="3548" y="1332"/>
              <a:chExt cx="1417" cy="1406"/>
            </a:xfrm>
          </p:grpSpPr>
          <p:sp>
            <p:nvSpPr>
              <p:cNvPr id="27" name="AutoShape 18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AutoShape 19"/>
              <p:cNvSpPr>
                <a:spLocks noChangeArrowheads="1"/>
              </p:cNvSpPr>
              <p:nvPr/>
            </p:nvSpPr>
            <p:spPr bwMode="auto">
              <a:xfrm flipV="1"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4713" y="1676"/>
                <a:ext cx="252" cy="295"/>
              </a:xfrm>
              <a:custGeom>
                <a:avLst/>
                <a:gdLst>
                  <a:gd name="T0" fmla="*/ 0 w 504"/>
                  <a:gd name="T1" fmla="*/ 116 h 590"/>
                  <a:gd name="T2" fmla="*/ 331 w 504"/>
                  <a:gd name="T3" fmla="*/ 0 h 590"/>
                  <a:gd name="T4" fmla="*/ 504 w 504"/>
                  <a:gd name="T5" fmla="*/ 424 h 590"/>
                  <a:gd name="T6" fmla="*/ 219 w 504"/>
                  <a:gd name="T7" fmla="*/ 590 h 590"/>
                  <a:gd name="T8" fmla="*/ 0 w 504"/>
                  <a:gd name="T9" fmla="*/ 116 h 590"/>
                  <a:gd name="T10" fmla="*/ 0 w 504"/>
                  <a:gd name="T11" fmla="*/ 116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590">
                    <a:moveTo>
                      <a:pt x="0" y="116"/>
                    </a:moveTo>
                    <a:lnTo>
                      <a:pt x="331" y="0"/>
                    </a:lnTo>
                    <a:lnTo>
                      <a:pt x="504" y="424"/>
                    </a:lnTo>
                    <a:lnTo>
                      <a:pt x="219" y="590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1"/>
              <p:cNvSpPr>
                <a:spLocks/>
              </p:cNvSpPr>
              <p:nvPr/>
            </p:nvSpPr>
            <p:spPr bwMode="auto">
              <a:xfrm>
                <a:off x="4397" y="1380"/>
                <a:ext cx="304" cy="250"/>
              </a:xfrm>
              <a:custGeom>
                <a:avLst/>
                <a:gdLst>
                  <a:gd name="T0" fmla="*/ 608 w 608"/>
                  <a:gd name="T1" fmla="*/ 192 h 500"/>
                  <a:gd name="T2" fmla="*/ 492 w 608"/>
                  <a:gd name="T3" fmla="*/ 500 h 500"/>
                  <a:gd name="T4" fmla="*/ 0 w 608"/>
                  <a:gd name="T5" fmla="*/ 280 h 500"/>
                  <a:gd name="T6" fmla="*/ 213 w 608"/>
                  <a:gd name="T7" fmla="*/ 0 h 500"/>
                  <a:gd name="T8" fmla="*/ 608 w 608"/>
                  <a:gd name="T9" fmla="*/ 192 h 500"/>
                  <a:gd name="T10" fmla="*/ 608 w 608"/>
                  <a:gd name="T11" fmla="*/ 19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8" h="500">
                    <a:moveTo>
                      <a:pt x="608" y="192"/>
                    </a:moveTo>
                    <a:lnTo>
                      <a:pt x="492" y="500"/>
                    </a:lnTo>
                    <a:lnTo>
                      <a:pt x="0" y="280"/>
                    </a:lnTo>
                    <a:lnTo>
                      <a:pt x="213" y="0"/>
                    </a:lnTo>
                    <a:lnTo>
                      <a:pt x="608" y="192"/>
                    </a:lnTo>
                    <a:lnTo>
                      <a:pt x="608" y="192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4698" y="2151"/>
                <a:ext cx="257" cy="306"/>
              </a:xfrm>
              <a:custGeom>
                <a:avLst/>
                <a:gdLst>
                  <a:gd name="T0" fmla="*/ 234 w 513"/>
                  <a:gd name="T1" fmla="*/ 0 h 612"/>
                  <a:gd name="T2" fmla="*/ 513 w 513"/>
                  <a:gd name="T3" fmla="*/ 247 h 612"/>
                  <a:gd name="T4" fmla="*/ 329 w 513"/>
                  <a:gd name="T5" fmla="*/ 612 h 612"/>
                  <a:gd name="T6" fmla="*/ 0 w 513"/>
                  <a:gd name="T7" fmla="*/ 536 h 612"/>
                  <a:gd name="T8" fmla="*/ 234 w 513"/>
                  <a:gd name="T9" fmla="*/ 0 h 612"/>
                  <a:gd name="T10" fmla="*/ 234 w 513"/>
                  <a:gd name="T11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3" h="612">
                    <a:moveTo>
                      <a:pt x="234" y="0"/>
                    </a:moveTo>
                    <a:lnTo>
                      <a:pt x="513" y="247"/>
                    </a:lnTo>
                    <a:lnTo>
                      <a:pt x="329" y="612"/>
                    </a:lnTo>
                    <a:lnTo>
                      <a:pt x="0" y="536"/>
                    </a:lnTo>
                    <a:lnTo>
                      <a:pt x="234" y="0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3989" y="1332"/>
                <a:ext cx="310" cy="238"/>
              </a:xfrm>
              <a:custGeom>
                <a:avLst/>
                <a:gdLst>
                  <a:gd name="T0" fmla="*/ 620 w 620"/>
                  <a:gd name="T1" fmla="*/ 380 h 475"/>
                  <a:gd name="T2" fmla="*/ 472 w 620"/>
                  <a:gd name="T3" fmla="*/ 0 h 475"/>
                  <a:gd name="T4" fmla="*/ 0 w 620"/>
                  <a:gd name="T5" fmla="*/ 118 h 475"/>
                  <a:gd name="T6" fmla="*/ 52 w 620"/>
                  <a:gd name="T7" fmla="*/ 475 h 475"/>
                  <a:gd name="T8" fmla="*/ 620 w 620"/>
                  <a:gd name="T9" fmla="*/ 380 h 475"/>
                  <a:gd name="T10" fmla="*/ 620 w 620"/>
                  <a:gd name="T11" fmla="*/ 38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0" h="475">
                    <a:moveTo>
                      <a:pt x="620" y="380"/>
                    </a:moveTo>
                    <a:lnTo>
                      <a:pt x="472" y="0"/>
                    </a:lnTo>
                    <a:lnTo>
                      <a:pt x="0" y="118"/>
                    </a:lnTo>
                    <a:lnTo>
                      <a:pt x="52" y="475"/>
                    </a:lnTo>
                    <a:lnTo>
                      <a:pt x="620" y="380"/>
                    </a:lnTo>
                    <a:lnTo>
                      <a:pt x="620" y="380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3627" y="1582"/>
                <a:ext cx="260" cy="286"/>
              </a:xfrm>
              <a:custGeom>
                <a:avLst/>
                <a:gdLst>
                  <a:gd name="T0" fmla="*/ 521 w 521"/>
                  <a:gd name="T1" fmla="*/ 124 h 572"/>
                  <a:gd name="T2" fmla="*/ 198 w 521"/>
                  <a:gd name="T3" fmla="*/ 0 h 572"/>
                  <a:gd name="T4" fmla="*/ 0 w 521"/>
                  <a:gd name="T5" fmla="*/ 397 h 572"/>
                  <a:gd name="T6" fmla="*/ 240 w 521"/>
                  <a:gd name="T7" fmla="*/ 572 h 572"/>
                  <a:gd name="T8" fmla="*/ 521 w 521"/>
                  <a:gd name="T9" fmla="*/ 124 h 572"/>
                  <a:gd name="T10" fmla="*/ 521 w 521"/>
                  <a:gd name="T11" fmla="*/ 124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1" h="572">
                    <a:moveTo>
                      <a:pt x="521" y="124"/>
                    </a:moveTo>
                    <a:lnTo>
                      <a:pt x="198" y="0"/>
                    </a:lnTo>
                    <a:lnTo>
                      <a:pt x="0" y="397"/>
                    </a:lnTo>
                    <a:lnTo>
                      <a:pt x="240" y="572"/>
                    </a:lnTo>
                    <a:lnTo>
                      <a:pt x="521" y="124"/>
                    </a:lnTo>
                    <a:lnTo>
                      <a:pt x="521" y="124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3548" y="2052"/>
                <a:ext cx="215" cy="299"/>
              </a:xfrm>
              <a:custGeom>
                <a:avLst/>
                <a:gdLst>
                  <a:gd name="T0" fmla="*/ 274 w 432"/>
                  <a:gd name="T1" fmla="*/ 0 h 599"/>
                  <a:gd name="T2" fmla="*/ 0 w 432"/>
                  <a:gd name="T3" fmla="*/ 149 h 599"/>
                  <a:gd name="T4" fmla="*/ 137 w 432"/>
                  <a:gd name="T5" fmla="*/ 590 h 599"/>
                  <a:gd name="T6" fmla="*/ 432 w 432"/>
                  <a:gd name="T7" fmla="*/ 599 h 599"/>
                  <a:gd name="T8" fmla="*/ 274 w 432"/>
                  <a:gd name="T9" fmla="*/ 0 h 599"/>
                  <a:gd name="T10" fmla="*/ 274 w 432"/>
                  <a:gd name="T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599">
                    <a:moveTo>
                      <a:pt x="274" y="0"/>
                    </a:moveTo>
                    <a:lnTo>
                      <a:pt x="0" y="149"/>
                    </a:lnTo>
                    <a:lnTo>
                      <a:pt x="137" y="590"/>
                    </a:lnTo>
                    <a:lnTo>
                      <a:pt x="432" y="599"/>
                    </a:lnTo>
                    <a:lnTo>
                      <a:pt x="274" y="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3832" y="2470"/>
                <a:ext cx="337" cy="259"/>
              </a:xfrm>
              <a:custGeom>
                <a:avLst/>
                <a:gdLst>
                  <a:gd name="T0" fmla="*/ 102 w 675"/>
                  <a:gd name="T1" fmla="*/ 0 h 519"/>
                  <a:gd name="T2" fmla="*/ 0 w 675"/>
                  <a:gd name="T3" fmla="*/ 314 h 519"/>
                  <a:gd name="T4" fmla="*/ 407 w 675"/>
                  <a:gd name="T5" fmla="*/ 519 h 519"/>
                  <a:gd name="T6" fmla="*/ 675 w 675"/>
                  <a:gd name="T7" fmla="*/ 249 h 519"/>
                  <a:gd name="T8" fmla="*/ 102 w 675"/>
                  <a:gd name="T9" fmla="*/ 0 h 519"/>
                  <a:gd name="T10" fmla="*/ 102 w 675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5" h="519">
                    <a:moveTo>
                      <a:pt x="102" y="0"/>
                    </a:moveTo>
                    <a:lnTo>
                      <a:pt x="0" y="314"/>
                    </a:lnTo>
                    <a:lnTo>
                      <a:pt x="407" y="519"/>
                    </a:lnTo>
                    <a:lnTo>
                      <a:pt x="675" y="249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4321" y="2469"/>
                <a:ext cx="295" cy="269"/>
              </a:xfrm>
              <a:custGeom>
                <a:avLst/>
                <a:gdLst>
                  <a:gd name="T0" fmla="*/ 0 w 589"/>
                  <a:gd name="T1" fmla="*/ 257 h 538"/>
                  <a:gd name="T2" fmla="*/ 116 w 589"/>
                  <a:gd name="T3" fmla="*/ 538 h 538"/>
                  <a:gd name="T4" fmla="*/ 589 w 589"/>
                  <a:gd name="T5" fmla="*/ 363 h 538"/>
                  <a:gd name="T6" fmla="*/ 509 w 589"/>
                  <a:gd name="T7" fmla="*/ 0 h 538"/>
                  <a:gd name="T8" fmla="*/ 0 w 589"/>
                  <a:gd name="T9" fmla="*/ 257 h 538"/>
                  <a:gd name="T10" fmla="*/ 0 w 589"/>
                  <a:gd name="T11" fmla="*/ 257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9" h="538">
                    <a:moveTo>
                      <a:pt x="0" y="257"/>
                    </a:moveTo>
                    <a:lnTo>
                      <a:pt x="116" y="538"/>
                    </a:lnTo>
                    <a:lnTo>
                      <a:pt x="589" y="363"/>
                    </a:lnTo>
                    <a:lnTo>
                      <a:pt x="509" y="0"/>
                    </a:lnTo>
                    <a:lnTo>
                      <a:pt x="0" y="257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rgbClr val="CFA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 rot="20533541">
              <a:off x="2167" y="2345"/>
              <a:ext cx="1257" cy="295"/>
            </a:xfrm>
            <a:prstGeom prst="rect">
              <a:avLst/>
            </a:prstGeom>
            <a:solidFill>
              <a:srgbClr val="CFA29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/>
                <a:t>Energy Storage</a:t>
              </a:r>
            </a:p>
          </p:txBody>
        </p:sp>
      </p:grpSp>
      <p:grpSp>
        <p:nvGrpSpPr>
          <p:cNvPr id="37" name="Group 29"/>
          <p:cNvGrpSpPr>
            <a:grpSpLocks/>
          </p:cNvGrpSpPr>
          <p:nvPr/>
        </p:nvGrpSpPr>
        <p:grpSpPr bwMode="auto">
          <a:xfrm rot="20969033">
            <a:off x="4957575" y="3600714"/>
            <a:ext cx="1858398" cy="1868492"/>
            <a:chOff x="3216" y="1296"/>
            <a:chExt cx="1417" cy="1406"/>
          </a:xfrm>
        </p:grpSpPr>
        <p:grpSp>
          <p:nvGrpSpPr>
            <p:cNvPr id="38" name="Group 30"/>
            <p:cNvGrpSpPr>
              <a:grpSpLocks/>
            </p:cNvGrpSpPr>
            <p:nvPr/>
          </p:nvGrpSpPr>
          <p:grpSpPr bwMode="auto">
            <a:xfrm>
              <a:off x="3216" y="1296"/>
              <a:ext cx="1417" cy="1406"/>
              <a:chOff x="3548" y="1332"/>
              <a:chExt cx="1417" cy="1406"/>
            </a:xfrm>
          </p:grpSpPr>
          <p:sp>
            <p:nvSpPr>
              <p:cNvPr id="40" name="AutoShape 31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AutoShape 32"/>
              <p:cNvSpPr>
                <a:spLocks noChangeArrowheads="1"/>
              </p:cNvSpPr>
              <p:nvPr/>
            </p:nvSpPr>
            <p:spPr bwMode="auto">
              <a:xfrm flipV="1">
                <a:off x="3648" y="1440"/>
                <a:ext cx="1248" cy="1198"/>
              </a:xfrm>
              <a:custGeom>
                <a:avLst/>
                <a:gdLst>
                  <a:gd name="G0" fmla="+- 1206 0 0"/>
                  <a:gd name="G1" fmla="+- 11796480 0 0"/>
                  <a:gd name="G2" fmla="+- 0 0 11796480"/>
                  <a:gd name="T0" fmla="*/ 0 256 1"/>
                  <a:gd name="T1" fmla="*/ 180 256 1"/>
                  <a:gd name="G3" fmla="+- 11796480 T0 T1"/>
                  <a:gd name="T2" fmla="*/ 0 256 1"/>
                  <a:gd name="T3" fmla="*/ 90 256 1"/>
                  <a:gd name="G4" fmla="+- 11796480 T2 T3"/>
                  <a:gd name="G5" fmla="*/ G4 2 1"/>
                  <a:gd name="T4" fmla="*/ 90 256 1"/>
                  <a:gd name="T5" fmla="*/ 0 256 1"/>
                  <a:gd name="G6" fmla="+- 11796480 T4 T5"/>
                  <a:gd name="G7" fmla="*/ G6 2 1"/>
                  <a:gd name="G8" fmla="abs 11796480"/>
                  <a:gd name="T6" fmla="*/ 0 256 1"/>
                  <a:gd name="T7" fmla="*/ 90 256 1"/>
                  <a:gd name="G9" fmla="+- G8 T6 T7"/>
                  <a:gd name="G10" fmla="?: G9 G7 G5"/>
                  <a:gd name="T8" fmla="*/ 0 256 1"/>
                  <a:gd name="T9" fmla="*/ 360 256 1"/>
                  <a:gd name="G11" fmla="+- G10 T8 T9"/>
                  <a:gd name="G12" fmla="?: G10 G11 G10"/>
                  <a:gd name="T10" fmla="*/ 0 256 1"/>
                  <a:gd name="T11" fmla="*/ 360 256 1"/>
                  <a:gd name="G13" fmla="+- G12 T10 T11"/>
                  <a:gd name="G14" fmla="?: G12 G13 G12"/>
                  <a:gd name="G15" fmla="+- 0 0 G14"/>
                  <a:gd name="G16" fmla="+- 10800 0 0"/>
                  <a:gd name="G17" fmla="+- 10800 0 1206"/>
                  <a:gd name="G18" fmla="*/ 1206 1 2"/>
                  <a:gd name="G19" fmla="+- G18 5400 0"/>
                  <a:gd name="G20" fmla="cos G19 11796480"/>
                  <a:gd name="G21" fmla="sin G19 11796480"/>
                  <a:gd name="G22" fmla="+- G20 10800 0"/>
                  <a:gd name="G23" fmla="+- G21 10800 0"/>
                  <a:gd name="G24" fmla="+- 10800 0 G20"/>
                  <a:gd name="G25" fmla="+- 1206 10800 0"/>
                  <a:gd name="G26" fmla="?: G9 G17 G25"/>
                  <a:gd name="G27" fmla="?: G9 0 21600"/>
                  <a:gd name="G28" fmla="cos 10800 11796480"/>
                  <a:gd name="G29" fmla="sin 10800 11796480"/>
                  <a:gd name="G30" fmla="sin 1206 11796480"/>
                  <a:gd name="G31" fmla="+- G28 10800 0"/>
                  <a:gd name="G32" fmla="+- G29 10800 0"/>
                  <a:gd name="G33" fmla="+- G30 10800 0"/>
                  <a:gd name="G34" fmla="?: G4 0 G31"/>
                  <a:gd name="G35" fmla="?: 11796480 G34 0"/>
                  <a:gd name="G36" fmla="?: G6 G35 G31"/>
                  <a:gd name="G37" fmla="+- 21600 0 G36"/>
                  <a:gd name="G38" fmla="?: G4 0 G33"/>
                  <a:gd name="G39" fmla="?: 11796480 G38 G32"/>
                  <a:gd name="G40" fmla="?: G6 G39 0"/>
                  <a:gd name="G41" fmla="?: G4 G32 21600"/>
                  <a:gd name="G42" fmla="?: G6 G41 G33"/>
                  <a:gd name="T12" fmla="*/ 10800 w 21600"/>
                  <a:gd name="T13" fmla="*/ 0 h 21600"/>
                  <a:gd name="T14" fmla="*/ 4797 w 21600"/>
                  <a:gd name="T15" fmla="*/ 10800 h 21600"/>
                  <a:gd name="T16" fmla="*/ 10800 w 21600"/>
                  <a:gd name="T17" fmla="*/ 9594 h 21600"/>
                  <a:gd name="T18" fmla="*/ 16803 w 21600"/>
                  <a:gd name="T19" fmla="*/ 10800 h 21600"/>
                  <a:gd name="T20" fmla="*/ G36 w 21600"/>
                  <a:gd name="T21" fmla="*/ G40 h 21600"/>
                  <a:gd name="T22" fmla="*/ G37 w 21600"/>
                  <a:gd name="T23" fmla="*/ G42 h 21600"/>
                </a:gdLst>
                <a:ahLst/>
                <a:cxnLst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T20" t="T21" r="T22" b="T23"/>
                <a:pathLst>
                  <a:path w="21600" h="21600">
                    <a:moveTo>
                      <a:pt x="9594" y="10800"/>
                    </a:moveTo>
                    <a:cubicBezTo>
                      <a:pt x="9594" y="10133"/>
                      <a:pt x="10133" y="9594"/>
                      <a:pt x="10800" y="9594"/>
                    </a:cubicBezTo>
                    <a:cubicBezTo>
                      <a:pt x="11466" y="9594"/>
                      <a:pt x="12005" y="10133"/>
                      <a:pt x="12005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Freeform 33"/>
              <p:cNvSpPr>
                <a:spLocks/>
              </p:cNvSpPr>
              <p:nvPr/>
            </p:nvSpPr>
            <p:spPr bwMode="auto">
              <a:xfrm>
                <a:off x="4713" y="1676"/>
                <a:ext cx="252" cy="295"/>
              </a:xfrm>
              <a:custGeom>
                <a:avLst/>
                <a:gdLst>
                  <a:gd name="T0" fmla="*/ 0 w 504"/>
                  <a:gd name="T1" fmla="*/ 116 h 590"/>
                  <a:gd name="T2" fmla="*/ 331 w 504"/>
                  <a:gd name="T3" fmla="*/ 0 h 590"/>
                  <a:gd name="T4" fmla="*/ 504 w 504"/>
                  <a:gd name="T5" fmla="*/ 424 h 590"/>
                  <a:gd name="T6" fmla="*/ 219 w 504"/>
                  <a:gd name="T7" fmla="*/ 590 h 590"/>
                  <a:gd name="T8" fmla="*/ 0 w 504"/>
                  <a:gd name="T9" fmla="*/ 116 h 590"/>
                  <a:gd name="T10" fmla="*/ 0 w 504"/>
                  <a:gd name="T11" fmla="*/ 116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590">
                    <a:moveTo>
                      <a:pt x="0" y="116"/>
                    </a:moveTo>
                    <a:lnTo>
                      <a:pt x="331" y="0"/>
                    </a:lnTo>
                    <a:lnTo>
                      <a:pt x="504" y="424"/>
                    </a:lnTo>
                    <a:lnTo>
                      <a:pt x="219" y="590"/>
                    </a:lnTo>
                    <a:lnTo>
                      <a:pt x="0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4397" y="1380"/>
                <a:ext cx="304" cy="250"/>
              </a:xfrm>
              <a:custGeom>
                <a:avLst/>
                <a:gdLst>
                  <a:gd name="T0" fmla="*/ 608 w 608"/>
                  <a:gd name="T1" fmla="*/ 192 h 500"/>
                  <a:gd name="T2" fmla="*/ 492 w 608"/>
                  <a:gd name="T3" fmla="*/ 500 h 500"/>
                  <a:gd name="T4" fmla="*/ 0 w 608"/>
                  <a:gd name="T5" fmla="*/ 280 h 500"/>
                  <a:gd name="T6" fmla="*/ 213 w 608"/>
                  <a:gd name="T7" fmla="*/ 0 h 500"/>
                  <a:gd name="T8" fmla="*/ 608 w 608"/>
                  <a:gd name="T9" fmla="*/ 192 h 500"/>
                  <a:gd name="T10" fmla="*/ 608 w 608"/>
                  <a:gd name="T11" fmla="*/ 19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8" h="500">
                    <a:moveTo>
                      <a:pt x="608" y="192"/>
                    </a:moveTo>
                    <a:lnTo>
                      <a:pt x="492" y="500"/>
                    </a:lnTo>
                    <a:lnTo>
                      <a:pt x="0" y="280"/>
                    </a:lnTo>
                    <a:lnTo>
                      <a:pt x="213" y="0"/>
                    </a:lnTo>
                    <a:lnTo>
                      <a:pt x="608" y="192"/>
                    </a:lnTo>
                    <a:lnTo>
                      <a:pt x="608" y="19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5"/>
              <p:cNvSpPr>
                <a:spLocks/>
              </p:cNvSpPr>
              <p:nvPr/>
            </p:nvSpPr>
            <p:spPr bwMode="auto">
              <a:xfrm>
                <a:off x="4698" y="2151"/>
                <a:ext cx="257" cy="306"/>
              </a:xfrm>
              <a:custGeom>
                <a:avLst/>
                <a:gdLst>
                  <a:gd name="T0" fmla="*/ 234 w 513"/>
                  <a:gd name="T1" fmla="*/ 0 h 612"/>
                  <a:gd name="T2" fmla="*/ 513 w 513"/>
                  <a:gd name="T3" fmla="*/ 247 h 612"/>
                  <a:gd name="T4" fmla="*/ 329 w 513"/>
                  <a:gd name="T5" fmla="*/ 612 h 612"/>
                  <a:gd name="T6" fmla="*/ 0 w 513"/>
                  <a:gd name="T7" fmla="*/ 536 h 612"/>
                  <a:gd name="T8" fmla="*/ 234 w 513"/>
                  <a:gd name="T9" fmla="*/ 0 h 612"/>
                  <a:gd name="T10" fmla="*/ 234 w 513"/>
                  <a:gd name="T11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3" h="612">
                    <a:moveTo>
                      <a:pt x="234" y="0"/>
                    </a:moveTo>
                    <a:lnTo>
                      <a:pt x="513" y="247"/>
                    </a:lnTo>
                    <a:lnTo>
                      <a:pt x="329" y="612"/>
                    </a:lnTo>
                    <a:lnTo>
                      <a:pt x="0" y="536"/>
                    </a:lnTo>
                    <a:lnTo>
                      <a:pt x="234" y="0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36"/>
              <p:cNvSpPr>
                <a:spLocks/>
              </p:cNvSpPr>
              <p:nvPr/>
            </p:nvSpPr>
            <p:spPr bwMode="auto">
              <a:xfrm>
                <a:off x="3989" y="1332"/>
                <a:ext cx="310" cy="238"/>
              </a:xfrm>
              <a:custGeom>
                <a:avLst/>
                <a:gdLst>
                  <a:gd name="T0" fmla="*/ 620 w 620"/>
                  <a:gd name="T1" fmla="*/ 380 h 475"/>
                  <a:gd name="T2" fmla="*/ 472 w 620"/>
                  <a:gd name="T3" fmla="*/ 0 h 475"/>
                  <a:gd name="T4" fmla="*/ 0 w 620"/>
                  <a:gd name="T5" fmla="*/ 118 h 475"/>
                  <a:gd name="T6" fmla="*/ 52 w 620"/>
                  <a:gd name="T7" fmla="*/ 475 h 475"/>
                  <a:gd name="T8" fmla="*/ 620 w 620"/>
                  <a:gd name="T9" fmla="*/ 380 h 475"/>
                  <a:gd name="T10" fmla="*/ 620 w 620"/>
                  <a:gd name="T11" fmla="*/ 38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0" h="475">
                    <a:moveTo>
                      <a:pt x="620" y="380"/>
                    </a:moveTo>
                    <a:lnTo>
                      <a:pt x="472" y="0"/>
                    </a:lnTo>
                    <a:lnTo>
                      <a:pt x="0" y="118"/>
                    </a:lnTo>
                    <a:lnTo>
                      <a:pt x="52" y="475"/>
                    </a:lnTo>
                    <a:lnTo>
                      <a:pt x="620" y="380"/>
                    </a:lnTo>
                    <a:lnTo>
                      <a:pt x="620" y="38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3627" y="1582"/>
                <a:ext cx="260" cy="286"/>
              </a:xfrm>
              <a:custGeom>
                <a:avLst/>
                <a:gdLst>
                  <a:gd name="T0" fmla="*/ 521 w 521"/>
                  <a:gd name="T1" fmla="*/ 124 h 572"/>
                  <a:gd name="T2" fmla="*/ 198 w 521"/>
                  <a:gd name="T3" fmla="*/ 0 h 572"/>
                  <a:gd name="T4" fmla="*/ 0 w 521"/>
                  <a:gd name="T5" fmla="*/ 397 h 572"/>
                  <a:gd name="T6" fmla="*/ 240 w 521"/>
                  <a:gd name="T7" fmla="*/ 572 h 572"/>
                  <a:gd name="T8" fmla="*/ 521 w 521"/>
                  <a:gd name="T9" fmla="*/ 124 h 572"/>
                  <a:gd name="T10" fmla="*/ 521 w 521"/>
                  <a:gd name="T11" fmla="*/ 124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1" h="572">
                    <a:moveTo>
                      <a:pt x="521" y="124"/>
                    </a:moveTo>
                    <a:lnTo>
                      <a:pt x="198" y="0"/>
                    </a:lnTo>
                    <a:lnTo>
                      <a:pt x="0" y="397"/>
                    </a:lnTo>
                    <a:lnTo>
                      <a:pt x="240" y="572"/>
                    </a:lnTo>
                    <a:lnTo>
                      <a:pt x="521" y="124"/>
                    </a:lnTo>
                    <a:lnTo>
                      <a:pt x="521" y="1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3548" y="2052"/>
                <a:ext cx="215" cy="299"/>
              </a:xfrm>
              <a:custGeom>
                <a:avLst/>
                <a:gdLst>
                  <a:gd name="T0" fmla="*/ 274 w 432"/>
                  <a:gd name="T1" fmla="*/ 0 h 599"/>
                  <a:gd name="T2" fmla="*/ 0 w 432"/>
                  <a:gd name="T3" fmla="*/ 149 h 599"/>
                  <a:gd name="T4" fmla="*/ 137 w 432"/>
                  <a:gd name="T5" fmla="*/ 590 h 599"/>
                  <a:gd name="T6" fmla="*/ 432 w 432"/>
                  <a:gd name="T7" fmla="*/ 599 h 599"/>
                  <a:gd name="T8" fmla="*/ 274 w 432"/>
                  <a:gd name="T9" fmla="*/ 0 h 599"/>
                  <a:gd name="T10" fmla="*/ 274 w 432"/>
                  <a:gd name="T11" fmla="*/ 0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2" h="599">
                    <a:moveTo>
                      <a:pt x="274" y="0"/>
                    </a:moveTo>
                    <a:lnTo>
                      <a:pt x="0" y="149"/>
                    </a:lnTo>
                    <a:lnTo>
                      <a:pt x="137" y="590"/>
                    </a:lnTo>
                    <a:lnTo>
                      <a:pt x="432" y="599"/>
                    </a:lnTo>
                    <a:lnTo>
                      <a:pt x="274" y="0"/>
                    </a:lnTo>
                    <a:lnTo>
                      <a:pt x="274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3832" y="2470"/>
                <a:ext cx="337" cy="259"/>
              </a:xfrm>
              <a:custGeom>
                <a:avLst/>
                <a:gdLst>
                  <a:gd name="T0" fmla="*/ 102 w 675"/>
                  <a:gd name="T1" fmla="*/ 0 h 519"/>
                  <a:gd name="T2" fmla="*/ 0 w 675"/>
                  <a:gd name="T3" fmla="*/ 314 h 519"/>
                  <a:gd name="T4" fmla="*/ 407 w 675"/>
                  <a:gd name="T5" fmla="*/ 519 h 519"/>
                  <a:gd name="T6" fmla="*/ 675 w 675"/>
                  <a:gd name="T7" fmla="*/ 249 h 519"/>
                  <a:gd name="T8" fmla="*/ 102 w 675"/>
                  <a:gd name="T9" fmla="*/ 0 h 519"/>
                  <a:gd name="T10" fmla="*/ 102 w 675"/>
                  <a:gd name="T1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5" h="519">
                    <a:moveTo>
                      <a:pt x="102" y="0"/>
                    </a:moveTo>
                    <a:lnTo>
                      <a:pt x="0" y="314"/>
                    </a:lnTo>
                    <a:lnTo>
                      <a:pt x="407" y="519"/>
                    </a:lnTo>
                    <a:lnTo>
                      <a:pt x="675" y="249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4321" y="2469"/>
                <a:ext cx="295" cy="269"/>
              </a:xfrm>
              <a:custGeom>
                <a:avLst/>
                <a:gdLst>
                  <a:gd name="T0" fmla="*/ 0 w 589"/>
                  <a:gd name="T1" fmla="*/ 257 h 538"/>
                  <a:gd name="T2" fmla="*/ 116 w 589"/>
                  <a:gd name="T3" fmla="*/ 538 h 538"/>
                  <a:gd name="T4" fmla="*/ 589 w 589"/>
                  <a:gd name="T5" fmla="*/ 363 h 538"/>
                  <a:gd name="T6" fmla="*/ 509 w 589"/>
                  <a:gd name="T7" fmla="*/ 0 h 538"/>
                  <a:gd name="T8" fmla="*/ 0 w 589"/>
                  <a:gd name="T9" fmla="*/ 257 h 538"/>
                  <a:gd name="T10" fmla="*/ 0 w 589"/>
                  <a:gd name="T11" fmla="*/ 257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9" h="538">
                    <a:moveTo>
                      <a:pt x="0" y="257"/>
                    </a:moveTo>
                    <a:lnTo>
                      <a:pt x="116" y="538"/>
                    </a:lnTo>
                    <a:lnTo>
                      <a:pt x="589" y="363"/>
                    </a:lnTo>
                    <a:lnTo>
                      <a:pt x="509" y="0"/>
                    </a:lnTo>
                    <a:lnTo>
                      <a:pt x="0" y="257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 rot="630967">
              <a:off x="3520" y="1671"/>
              <a:ext cx="844" cy="255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b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/>
                <a:t>Smart Grid</a:t>
              </a:r>
            </a:p>
          </p:txBody>
        </p:sp>
      </p:grpSp>
      <p:sp>
        <p:nvSpPr>
          <p:cNvPr id="50" name="AutoShape 10"/>
          <p:cNvSpPr>
            <a:spLocks noChangeArrowheads="1"/>
          </p:cNvSpPr>
          <p:nvPr/>
        </p:nvSpPr>
        <p:spPr bwMode="auto">
          <a:xfrm rot="14038843">
            <a:off x="5522059" y="4495407"/>
            <a:ext cx="757360" cy="2115565"/>
          </a:xfrm>
          <a:prstGeom prst="curvedRightArrow">
            <a:avLst>
              <a:gd name="adj1" fmla="val 35478"/>
              <a:gd name="adj2" fmla="val 70957"/>
              <a:gd name="adj3" fmla="val 33333"/>
            </a:avLst>
          </a:prstGeom>
          <a:gradFill rotWithShape="0">
            <a:gsLst>
              <a:gs pos="0">
                <a:srgbClr val="FFD939"/>
              </a:gs>
              <a:gs pos="100000">
                <a:srgbClr val="FFD93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lIns="143982" tIns="71990" rIns="143982" bIns="7199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0315"/>
            <a:endParaRPr lang="en-US" sz="2500" b="1">
              <a:solidFill>
                <a:srgbClr val="FFFFFF"/>
              </a:solidFill>
            </a:endParaRPr>
          </a:p>
        </p:txBody>
      </p:sp>
      <p:sp>
        <p:nvSpPr>
          <p:cNvPr id="51" name="AutoShape 10"/>
          <p:cNvSpPr>
            <a:spLocks noChangeArrowheads="1"/>
          </p:cNvSpPr>
          <p:nvPr/>
        </p:nvSpPr>
        <p:spPr bwMode="auto">
          <a:xfrm rot="3336354">
            <a:off x="3358995" y="2831970"/>
            <a:ext cx="920837" cy="2673158"/>
          </a:xfrm>
          <a:prstGeom prst="curvedRightArrow">
            <a:avLst>
              <a:gd name="adj1" fmla="val 35478"/>
              <a:gd name="adj2" fmla="val 70957"/>
              <a:gd name="adj3" fmla="val 33333"/>
            </a:avLst>
          </a:prstGeom>
          <a:gradFill rotWithShape="0">
            <a:gsLst>
              <a:gs pos="0">
                <a:srgbClr val="FFD939"/>
              </a:gs>
              <a:gs pos="100000">
                <a:srgbClr val="FFD939">
                  <a:gamma/>
                  <a:shade val="46275"/>
                  <a:invGamma/>
                </a:srgbClr>
              </a:gs>
            </a:gsLst>
            <a:lin ang="0" scaled="1"/>
          </a:gra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lIns="143982" tIns="71990" rIns="143982" bIns="7199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40315"/>
            <a:endParaRPr lang="en-US" sz="25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817207" y="2595036"/>
            <a:ext cx="9496275" cy="2776522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Shared goals: green economy, clean and secure energy supply </a:t>
            </a:r>
          </a:p>
          <a:p>
            <a:r>
              <a:rPr lang="zh-CN" altLang="en-US" sz="2000" dirty="0">
                <a:solidFill>
                  <a:schemeClr val="tx1"/>
                </a:solidFill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</a:rPr>
              <a:t>    共同目标：绿色经济、清洁和安全能源供应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Similarities in Industry 4.0 and Made in China 2025 </a:t>
            </a:r>
          </a:p>
          <a:p>
            <a:r>
              <a:rPr lang="zh-CN" altLang="en-US" sz="2000" dirty="0" smtClean="0">
                <a:solidFill>
                  <a:schemeClr val="tx1"/>
                </a:solidFill>
              </a:rPr>
              <a:t>     相近的目标：工业</a:t>
            </a:r>
            <a:r>
              <a:rPr lang="en-US" altLang="zh-CN" sz="2000" dirty="0" smtClean="0">
                <a:solidFill>
                  <a:schemeClr val="tx1"/>
                </a:solidFill>
              </a:rPr>
              <a:t>4.0</a:t>
            </a:r>
            <a:r>
              <a:rPr lang="zh-CN" altLang="en-US" sz="2000" dirty="0" smtClean="0">
                <a:solidFill>
                  <a:schemeClr val="tx1"/>
                </a:solidFill>
              </a:rPr>
              <a:t>和中国制造</a:t>
            </a:r>
            <a:r>
              <a:rPr lang="en-US" altLang="zh-CN" sz="2000" dirty="0" smtClean="0">
                <a:solidFill>
                  <a:schemeClr val="tx1"/>
                </a:solidFill>
              </a:rPr>
              <a:t>2025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Similar opportunities from linking the energy and transport/ automotive sectors</a:t>
            </a:r>
            <a:r>
              <a:rPr lang="zh-CN" altLang="en-US" sz="2000" dirty="0" smtClean="0">
                <a:solidFill>
                  <a:schemeClr val="tx1"/>
                </a:solidFill>
              </a:rPr>
              <a:t>相近的机遇来自于能源、交通</a:t>
            </a:r>
            <a:r>
              <a:rPr lang="en-US" altLang="zh-CN" sz="2000" dirty="0" smtClean="0">
                <a:solidFill>
                  <a:schemeClr val="tx1"/>
                </a:solidFill>
              </a:rPr>
              <a:t>/</a:t>
            </a:r>
            <a:r>
              <a:rPr lang="zh-CN" altLang="en-US" sz="2000" dirty="0" smtClean="0">
                <a:solidFill>
                  <a:schemeClr val="tx1"/>
                </a:solidFill>
              </a:rPr>
              <a:t>汽车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-&gt;  	Relevance of Digitalization, ICT for key industries and as an enabler of 	strengthening those links </a:t>
            </a:r>
            <a:r>
              <a:rPr lang="zh-CN" altLang="en-US" sz="2000" dirty="0" smtClean="0">
                <a:solidFill>
                  <a:schemeClr val="tx1"/>
                </a:solidFill>
              </a:rPr>
              <a:t>数字化、</a:t>
            </a:r>
            <a:r>
              <a:rPr lang="en-US" altLang="zh-CN" sz="2000" dirty="0" smtClean="0">
                <a:solidFill>
                  <a:schemeClr val="tx1"/>
                </a:solidFill>
              </a:rPr>
              <a:t>ICT</a:t>
            </a:r>
            <a:r>
              <a:rPr lang="zh-CN" altLang="en-US" sz="2000" dirty="0" smtClean="0">
                <a:solidFill>
                  <a:schemeClr val="tx1"/>
                </a:solidFill>
              </a:rPr>
              <a:t>作为工业制造的关键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Similar cross-cutting issues and interests </a:t>
            </a:r>
            <a:r>
              <a:rPr lang="zh-CN" altLang="en-US" sz="2000" dirty="0" smtClean="0">
                <a:solidFill>
                  <a:schemeClr val="tx1"/>
                </a:solidFill>
              </a:rPr>
              <a:t>相近的主题和利益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tx1"/>
                </a:solidFill>
              </a:rPr>
              <a:t>Existing cooperation in economy, policy and science </a:t>
            </a:r>
            <a:r>
              <a:rPr lang="zh-CN" altLang="en-US" sz="2000" dirty="0" smtClean="0">
                <a:solidFill>
                  <a:schemeClr val="tx1"/>
                </a:solidFill>
              </a:rPr>
              <a:t>经济、政治和科学方面紧密合作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22086" y="1609985"/>
            <a:ext cx="20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  Status Quo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22086" y="1277797"/>
            <a:ext cx="11264348" cy="258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4. </a:t>
            </a:r>
            <a:r>
              <a:rPr lang="de-DE" sz="2800" b="1" dirty="0" err="1" smtClean="0"/>
              <a:t>Implications</a:t>
            </a:r>
            <a:r>
              <a:rPr lang="de-DE" sz="2800" b="1" dirty="0" smtClean="0"/>
              <a:t>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Sino</a:t>
            </a:r>
            <a:r>
              <a:rPr lang="de-DE" sz="2800" b="1" dirty="0"/>
              <a:t>-German </a:t>
            </a:r>
            <a:r>
              <a:rPr lang="de-DE" sz="2800" b="1" dirty="0" err="1"/>
              <a:t>Cooperation</a:t>
            </a:r>
            <a:r>
              <a:rPr lang="de-DE" sz="2800" b="1" dirty="0"/>
              <a:t> in </a:t>
            </a:r>
            <a:r>
              <a:rPr lang="de-DE" sz="2800" b="1" dirty="0" err="1"/>
              <a:t>Digitalization</a:t>
            </a:r>
            <a:r>
              <a:rPr lang="de-DE" sz="2800" b="1" dirty="0"/>
              <a:t>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b="1" dirty="0" err="1"/>
              <a:t>Sector</a:t>
            </a:r>
            <a:r>
              <a:rPr lang="de-DE" sz="2800" b="1" dirty="0"/>
              <a:t> Integration </a:t>
            </a:r>
            <a:r>
              <a:rPr lang="de-DE" sz="2800" b="1" dirty="0" err="1"/>
              <a:t>Energy</a:t>
            </a:r>
            <a:r>
              <a:rPr lang="de-DE" sz="2800" b="1" dirty="0"/>
              <a:t> </a:t>
            </a:r>
            <a:endParaRPr lang="de-DE" sz="2800" b="1" dirty="0" smtClean="0"/>
          </a:p>
          <a:p>
            <a:r>
              <a:rPr lang="zh-CN" altLang="en-US" sz="2800" b="1" dirty="0" smtClean="0"/>
              <a:t>在数字化和能源整</a:t>
            </a:r>
            <a:r>
              <a:rPr lang="zh-CN" altLang="en-US" sz="2800" b="1" dirty="0" smtClean="0"/>
              <a:t>合领域中德合作的</a:t>
            </a:r>
            <a:r>
              <a:rPr lang="zh-CN" altLang="en-US" sz="2800" b="1" dirty="0" smtClean="0"/>
              <a:t>启示</a:t>
            </a:r>
            <a:r>
              <a:rPr lang="en-US" altLang="zh-CN" sz="2800" b="1" dirty="0" smtClean="0"/>
              <a:t>-</a:t>
            </a:r>
            <a:r>
              <a:rPr lang="zh-CN" altLang="en-US" sz="2800" b="1" dirty="0" smtClean="0"/>
              <a:t>交通</a:t>
            </a:r>
            <a:endParaRPr lang="de-DE" sz="2800" b="1" dirty="0"/>
          </a:p>
          <a:p>
            <a:r>
              <a:rPr lang="de-DE" sz="2800" b="1" dirty="0" smtClean="0"/>
              <a:t>                   </a:t>
            </a:r>
            <a:r>
              <a:rPr lang="de-DE" sz="2800" b="1" dirty="0" smtClean="0"/>
              <a:t>      </a:t>
            </a:r>
          </a:p>
          <a:p>
            <a:r>
              <a:rPr lang="de-DE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3200" b="1" dirty="0" smtClean="0"/>
              <a:t> </a:t>
            </a:r>
            <a:endParaRPr lang="de-DE" sz="3200" b="1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71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0"/>
          </p:nvPr>
        </p:nvSpPr>
        <p:spPr>
          <a:xfrm>
            <a:off x="191729" y="1515583"/>
            <a:ext cx="10319517" cy="4096141"/>
          </a:xfrm>
        </p:spPr>
        <p:txBody>
          <a:bodyPr/>
          <a:lstStyle/>
          <a:p>
            <a:pPr marL="285750" indent="-285750">
              <a:buFontTx/>
              <a:buChar char="-"/>
            </a:pPr>
            <a:endParaRPr lang="is-I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is-I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10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10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1000" dirty="0" smtClean="0">
                <a:solidFill>
                  <a:schemeClr val="tx1"/>
                </a:solidFill>
              </a:rPr>
              <a:t>....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10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de-DE" sz="20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07338" y="1268953"/>
            <a:ext cx="11264348" cy="258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b="1" dirty="0" smtClean="0"/>
          </a:p>
          <a:p>
            <a:endParaRPr lang="de-DE" sz="2800" b="1" dirty="0"/>
          </a:p>
          <a:p>
            <a:endParaRPr lang="de-DE" sz="2800" b="1" dirty="0" smtClean="0"/>
          </a:p>
          <a:p>
            <a:r>
              <a:rPr lang="de-DE" sz="2800" b="1" dirty="0" smtClean="0"/>
              <a:t>4</a:t>
            </a:r>
            <a:r>
              <a:rPr lang="de-DE" sz="2800" b="1" dirty="0" smtClean="0"/>
              <a:t>. </a:t>
            </a:r>
            <a:r>
              <a:rPr lang="de-DE" sz="2800" b="1" dirty="0" err="1" smtClean="0"/>
              <a:t>Implications</a:t>
            </a:r>
            <a:r>
              <a:rPr lang="de-DE" sz="2800" b="1" dirty="0" smtClean="0"/>
              <a:t>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Sino</a:t>
            </a:r>
            <a:r>
              <a:rPr lang="de-DE" sz="2800" b="1" dirty="0"/>
              <a:t>-German </a:t>
            </a:r>
            <a:r>
              <a:rPr lang="de-DE" sz="2800" b="1" dirty="0" err="1"/>
              <a:t>Cooperation</a:t>
            </a:r>
            <a:r>
              <a:rPr lang="de-DE" sz="2800" b="1" dirty="0"/>
              <a:t> in </a:t>
            </a:r>
            <a:r>
              <a:rPr lang="de-DE" sz="2800" b="1" dirty="0" err="1"/>
              <a:t>Digitalization</a:t>
            </a:r>
            <a:r>
              <a:rPr lang="de-DE" sz="2800" b="1" dirty="0"/>
              <a:t>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b="1" dirty="0" err="1"/>
              <a:t>Sector</a:t>
            </a:r>
            <a:r>
              <a:rPr lang="de-DE" sz="2800" b="1" dirty="0"/>
              <a:t> Integration </a:t>
            </a:r>
            <a:r>
              <a:rPr lang="de-DE" sz="2800" b="1" dirty="0" err="1"/>
              <a:t>Energy</a:t>
            </a:r>
            <a:r>
              <a:rPr lang="de-DE" sz="2800" b="1" dirty="0"/>
              <a:t> </a:t>
            </a:r>
            <a:r>
              <a:rPr lang="de-DE" sz="2800" b="1" dirty="0" smtClean="0"/>
              <a:t>–</a:t>
            </a:r>
            <a:r>
              <a:rPr lang="de-DE" sz="2800" b="1" dirty="0" err="1" smtClean="0"/>
              <a:t>Engery</a:t>
            </a:r>
            <a:r>
              <a:rPr lang="de-DE" sz="2800" b="1" dirty="0" smtClean="0"/>
              <a:t> </a:t>
            </a:r>
            <a:r>
              <a:rPr lang="zh-CN" altLang="en-US" sz="2800" b="1" dirty="0" smtClean="0"/>
              <a:t>数</a:t>
            </a:r>
            <a:r>
              <a:rPr lang="zh-CN" altLang="en-US" sz="2800" b="1" dirty="0"/>
              <a:t>字化和能源整合领</a:t>
            </a:r>
            <a:r>
              <a:rPr lang="zh-CN" altLang="en-US" sz="2800" b="1" dirty="0" smtClean="0"/>
              <a:t>域中德合作的</a:t>
            </a:r>
            <a:r>
              <a:rPr lang="zh-CN" altLang="en-US" sz="2800" b="1" dirty="0"/>
              <a:t>启示</a:t>
            </a:r>
            <a:r>
              <a:rPr lang="en-US" altLang="zh-CN" sz="2800" b="1" dirty="0" smtClean="0"/>
              <a:t>-</a:t>
            </a:r>
            <a:r>
              <a:rPr lang="zh-CN" altLang="en-US" sz="2800" b="1" dirty="0"/>
              <a:t>能源</a:t>
            </a:r>
            <a:endParaRPr lang="de-DE" sz="2800" b="1" dirty="0" smtClean="0"/>
          </a:p>
          <a:p>
            <a:r>
              <a:rPr lang="de-DE" sz="2400" b="1" dirty="0" smtClean="0"/>
              <a:t>ENERGY:</a:t>
            </a:r>
            <a:r>
              <a:rPr lang="en-US" sz="2400" b="1" dirty="0"/>
              <a:t> </a:t>
            </a:r>
            <a:r>
              <a:rPr lang="zh-CN" altLang="en-US" sz="2400" b="1" dirty="0" smtClean="0"/>
              <a:t>能源</a:t>
            </a:r>
            <a:endParaRPr lang="en-US" altLang="zh-CN" sz="2400" b="1" dirty="0" smtClean="0"/>
          </a:p>
          <a:p>
            <a:endParaRPr lang="de-DE" sz="2000" b="1" dirty="0"/>
          </a:p>
          <a:p>
            <a:endParaRPr lang="de-DE" sz="2800" b="1" dirty="0"/>
          </a:p>
          <a:p>
            <a:endParaRPr lang="de-DE" sz="3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>
            <a:off x="11258" y="678940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91729" y="2075481"/>
            <a:ext cx="814110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sz="2000" b="1" dirty="0"/>
              <a:t>Renewables integration &amp; smart grids: </a:t>
            </a:r>
            <a:r>
              <a:rPr lang="zh-CN" altLang="en-US" sz="2000" b="1" dirty="0" smtClean="0"/>
              <a:t>可再生整合和智能网格</a:t>
            </a:r>
            <a:endParaRPr lang="en-US" sz="2000" dirty="0"/>
          </a:p>
          <a:p>
            <a:pPr marL="1200150" lvl="2" indent="-285750">
              <a:buFontTx/>
              <a:buChar char="-"/>
            </a:pPr>
            <a:r>
              <a:rPr lang="en-US" sz="2000" b="1" dirty="0"/>
              <a:t>Enabling infrastructure</a:t>
            </a:r>
            <a:r>
              <a:rPr lang="en-US" sz="2000" b="1" dirty="0" smtClean="0"/>
              <a:t>: </a:t>
            </a:r>
            <a:endParaRPr lang="en-US" sz="2000" b="1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Grid technology &amp; power electronics, e.g</a:t>
            </a:r>
            <a:r>
              <a:rPr lang="en-US" sz="2000" dirty="0" smtClean="0"/>
              <a:t>.:</a:t>
            </a:r>
            <a:r>
              <a:rPr lang="zh-CN" altLang="en-US" sz="2000" dirty="0" smtClean="0"/>
              <a:t>网格技术和电力</a:t>
            </a:r>
            <a:endParaRPr lang="en-US" sz="2000" dirty="0"/>
          </a:p>
          <a:p>
            <a:pPr marL="2114550" lvl="4" indent="-285750">
              <a:buFontTx/>
              <a:buChar char="-"/>
            </a:pPr>
            <a:r>
              <a:rPr lang="en-US" sz="2000" dirty="0"/>
              <a:t>Network control technology  (e.g. regulators for dynamic peak shaving</a:t>
            </a:r>
            <a:r>
              <a:rPr lang="en-US" sz="2000" dirty="0" smtClean="0"/>
              <a:t>)</a:t>
            </a:r>
            <a:r>
              <a:rPr lang="zh-CN" altLang="en-US" sz="2000" dirty="0" smtClean="0"/>
              <a:t>电网控制技术</a:t>
            </a:r>
            <a:endParaRPr lang="en-US" sz="2000" dirty="0"/>
          </a:p>
          <a:p>
            <a:pPr marL="1200150" lvl="2" indent="-285750">
              <a:buFontTx/>
              <a:buChar char="-"/>
            </a:pPr>
            <a:r>
              <a:rPr lang="en-US" sz="2000" b="1" dirty="0"/>
              <a:t>Digital infrastructure/ (smart-)grid-related software, e.g</a:t>
            </a:r>
            <a:r>
              <a:rPr lang="en-US" sz="2000" b="1" dirty="0" smtClean="0"/>
              <a:t>.:</a:t>
            </a:r>
            <a:r>
              <a:rPr lang="zh-CN" altLang="en-US" sz="2000" b="1" dirty="0" smtClean="0"/>
              <a:t>数字基础设施（智能网格软件）</a:t>
            </a:r>
            <a:endParaRPr lang="en-US" sz="2000" b="1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Software for virtual power stations for pooling a variety of decentral energy generators and </a:t>
            </a:r>
            <a:r>
              <a:rPr lang="en-US" sz="2000" dirty="0" smtClean="0"/>
              <a:t>consumers </a:t>
            </a:r>
            <a:r>
              <a:rPr lang="zh-CN" altLang="en-US" sz="2000" dirty="0" smtClean="0"/>
              <a:t>对于电站和分散的调节站的软件控制，以平衡供电和用电</a:t>
            </a:r>
            <a:endParaRPr lang="en-US" sz="2000" b="1" dirty="0"/>
          </a:p>
          <a:p>
            <a:pPr marL="1200150" lvl="2" indent="-285750">
              <a:buFontTx/>
              <a:buChar char="-"/>
            </a:pPr>
            <a:r>
              <a:rPr lang="en-US" sz="2000" b="1" dirty="0"/>
              <a:t>Cooperation on </a:t>
            </a:r>
            <a:r>
              <a:rPr lang="en-US" sz="2000" b="1" dirty="0" smtClean="0"/>
              <a:t>Standards </a:t>
            </a:r>
            <a:r>
              <a:rPr lang="zh-CN" altLang="en-US" sz="2000" b="1" dirty="0" smtClean="0"/>
              <a:t>合作的基础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92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Transport: 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591854" y="1270020"/>
            <a:ext cx="11264348" cy="258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4. </a:t>
            </a:r>
            <a:r>
              <a:rPr lang="de-DE" sz="2800" b="1" dirty="0" err="1" smtClean="0"/>
              <a:t>Implications</a:t>
            </a:r>
            <a:r>
              <a:rPr lang="de-DE" sz="2800" b="1" dirty="0" smtClean="0"/>
              <a:t>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Sino</a:t>
            </a:r>
            <a:r>
              <a:rPr lang="de-DE" sz="2800" b="1" dirty="0"/>
              <a:t>-German </a:t>
            </a:r>
            <a:r>
              <a:rPr lang="de-DE" sz="2800" b="1" dirty="0" err="1"/>
              <a:t>Cooperation</a:t>
            </a:r>
            <a:r>
              <a:rPr lang="de-DE" sz="2800" b="1" dirty="0"/>
              <a:t> in </a:t>
            </a:r>
            <a:r>
              <a:rPr lang="de-DE" sz="2800" b="1" dirty="0" err="1"/>
              <a:t>Digitalization</a:t>
            </a:r>
            <a:r>
              <a:rPr lang="de-DE" sz="2800" b="1" dirty="0"/>
              <a:t>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b="1" dirty="0" err="1"/>
              <a:t>Sector</a:t>
            </a:r>
            <a:r>
              <a:rPr lang="de-DE" sz="2800" b="1" dirty="0"/>
              <a:t> Integration </a:t>
            </a:r>
            <a:r>
              <a:rPr lang="de-DE" sz="2800" b="1" dirty="0" err="1"/>
              <a:t>Energy</a:t>
            </a:r>
            <a:r>
              <a:rPr lang="de-DE" sz="2800" b="1" dirty="0"/>
              <a:t> - </a:t>
            </a:r>
            <a:r>
              <a:rPr lang="de-DE" sz="2800" b="1" dirty="0" smtClean="0"/>
              <a:t>Transport</a:t>
            </a:r>
            <a:r>
              <a:rPr lang="zh-CN" altLang="en-US" sz="2800" b="1" dirty="0"/>
              <a:t>数字化和能源整合领域的启示</a:t>
            </a:r>
            <a:r>
              <a:rPr lang="en-US" altLang="zh-CN" sz="2800" b="1" dirty="0"/>
              <a:t>-</a:t>
            </a:r>
            <a:r>
              <a:rPr lang="zh-CN" altLang="en-US" sz="2800" b="1" dirty="0"/>
              <a:t>交通</a:t>
            </a:r>
            <a:endParaRPr lang="de-DE" sz="2800" b="1" dirty="0"/>
          </a:p>
          <a:p>
            <a:endParaRPr lang="de-DE" sz="2800" b="1" dirty="0"/>
          </a:p>
          <a:p>
            <a:r>
              <a:rPr lang="de-DE" sz="2400" b="1" dirty="0" smtClean="0"/>
              <a:t>TRANSPORT</a:t>
            </a:r>
            <a:endParaRPr lang="de-DE" sz="2400" b="1" dirty="0" smtClean="0"/>
          </a:p>
        </p:txBody>
      </p:sp>
      <p:cxnSp>
        <p:nvCxnSpPr>
          <p:cNvPr id="8" name="Gerade Verbindung 7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96083" y="1922297"/>
            <a:ext cx="573768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742950" lvl="1" indent="-285750">
              <a:buFontTx/>
              <a:buChar char="-"/>
            </a:pPr>
            <a:r>
              <a:rPr lang="de-DE" sz="2000" b="1" dirty="0"/>
              <a:t>Hardware &amp; </a:t>
            </a:r>
            <a:r>
              <a:rPr lang="de-DE" sz="2000" b="1" dirty="0" smtClean="0"/>
              <a:t>Software </a:t>
            </a:r>
            <a:r>
              <a:rPr lang="zh-CN" altLang="en-US" sz="2000" b="1" dirty="0" smtClean="0"/>
              <a:t>软硬件</a:t>
            </a:r>
            <a:endParaRPr lang="de-DE" sz="2000" b="1" dirty="0"/>
          </a:p>
          <a:p>
            <a:pPr marL="1200150" lvl="2" indent="-285750">
              <a:buFontTx/>
              <a:buChar char="-"/>
            </a:pPr>
            <a:r>
              <a:rPr lang="de-DE" sz="2000" dirty="0" err="1"/>
              <a:t>Electromotors</a:t>
            </a:r>
            <a:r>
              <a:rPr lang="de-DE" sz="2000" dirty="0"/>
              <a:t> </a:t>
            </a:r>
            <a:r>
              <a:rPr lang="zh-CN" altLang="en-US" sz="2000" dirty="0"/>
              <a:t>发动机</a:t>
            </a:r>
            <a:endParaRPr lang="de-DE" sz="2000" dirty="0"/>
          </a:p>
          <a:p>
            <a:pPr marL="1200150" lvl="2" indent="-285750">
              <a:buFontTx/>
              <a:buChar char="-"/>
            </a:pPr>
            <a:r>
              <a:rPr lang="de-DE" sz="2000" dirty="0" err="1"/>
              <a:t>Charging</a:t>
            </a:r>
            <a:r>
              <a:rPr lang="de-DE" sz="2000" dirty="0"/>
              <a:t> </a:t>
            </a:r>
            <a:r>
              <a:rPr lang="de-DE" sz="2000" dirty="0" err="1" smtClean="0"/>
              <a:t>infrastructure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充电基础设施</a:t>
            </a:r>
            <a:endParaRPr lang="de-DE" sz="2000" dirty="0"/>
          </a:p>
          <a:p>
            <a:pPr marL="1200150" lvl="2" indent="-285750">
              <a:buFontTx/>
              <a:buChar char="-"/>
            </a:pPr>
            <a:r>
              <a:rPr lang="de-DE" sz="2000" dirty="0" err="1" smtClean="0"/>
              <a:t>Batteries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电池</a:t>
            </a:r>
            <a:r>
              <a:rPr lang="de-DE" sz="2000" dirty="0" smtClean="0"/>
              <a:t> </a:t>
            </a:r>
            <a:endParaRPr lang="de-DE" sz="2000" dirty="0"/>
          </a:p>
          <a:p>
            <a:pPr marL="1200150" lvl="2" indent="-285750">
              <a:buFontTx/>
              <a:buChar char="-"/>
            </a:pPr>
            <a:r>
              <a:rPr lang="de-DE" sz="2000" dirty="0"/>
              <a:t>Software/ IT </a:t>
            </a:r>
            <a:r>
              <a:rPr lang="de-DE" sz="2000" dirty="0" err="1"/>
              <a:t>competency</a:t>
            </a:r>
            <a:r>
              <a:rPr lang="de-DE" sz="2000" dirty="0"/>
              <a:t>/ AI</a:t>
            </a:r>
          </a:p>
          <a:p>
            <a:pPr marL="1657350" lvl="3" indent="-285750">
              <a:buFontTx/>
              <a:buChar char="-"/>
            </a:pPr>
            <a:r>
              <a:rPr lang="de-DE" sz="2000" dirty="0"/>
              <a:t>(</a:t>
            </a:r>
            <a:r>
              <a:rPr lang="de-DE" sz="2000" dirty="0" err="1"/>
              <a:t>Self-driving</a:t>
            </a:r>
            <a:r>
              <a:rPr lang="de-DE" sz="2000" dirty="0"/>
              <a:t>) </a:t>
            </a:r>
            <a:r>
              <a:rPr lang="de-DE" sz="2000" dirty="0" err="1" smtClean="0"/>
              <a:t>sensors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软件和传感器</a:t>
            </a:r>
            <a:endParaRPr lang="de-DE" sz="2000" dirty="0"/>
          </a:p>
          <a:p>
            <a:pPr marL="1200150" lvl="2" indent="-285750">
              <a:buFontTx/>
              <a:buChar char="-"/>
            </a:pP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de-DE" sz="2000" b="1" dirty="0"/>
              <a:t>Materials</a:t>
            </a:r>
            <a:r>
              <a:rPr lang="de-DE" sz="2000" dirty="0"/>
              <a:t> </a:t>
            </a:r>
            <a:r>
              <a:rPr lang="zh-CN" altLang="en-US" sz="2000" dirty="0" smtClean="0"/>
              <a:t>材料</a:t>
            </a:r>
            <a:endParaRPr lang="de-DE" sz="2000" dirty="0"/>
          </a:p>
          <a:p>
            <a:pPr marL="1200150" lvl="2" indent="-285750">
              <a:buFontTx/>
              <a:buChar char="-"/>
            </a:pPr>
            <a:r>
              <a:rPr lang="de-DE" sz="2000" dirty="0"/>
              <a:t>Light </a:t>
            </a:r>
            <a:r>
              <a:rPr lang="de-DE" sz="2000" dirty="0" err="1"/>
              <a:t>materials</a:t>
            </a:r>
            <a:r>
              <a:rPr lang="de-DE" sz="2000" dirty="0"/>
              <a:t>, </a:t>
            </a:r>
            <a:r>
              <a:rPr lang="de-DE" sz="2000" dirty="0" err="1"/>
              <a:t>efficient</a:t>
            </a:r>
            <a:r>
              <a:rPr lang="de-DE" sz="2000" dirty="0"/>
              <a:t> material mix, </a:t>
            </a:r>
            <a:r>
              <a:rPr lang="de-DE" sz="2000" dirty="0" err="1" smtClean="0"/>
              <a:t>composite</a:t>
            </a:r>
            <a:r>
              <a:rPr lang="de-DE" sz="2000" dirty="0" smtClean="0"/>
              <a:t> </a:t>
            </a:r>
            <a:r>
              <a:rPr lang="de-DE" sz="2000" dirty="0" err="1"/>
              <a:t>materials</a:t>
            </a:r>
            <a:r>
              <a:rPr lang="de-DE" sz="2000" dirty="0"/>
              <a:t>, </a:t>
            </a:r>
            <a:r>
              <a:rPr lang="de-DE" sz="2000" dirty="0" err="1"/>
              <a:t>foundry</a:t>
            </a:r>
            <a:r>
              <a:rPr lang="de-DE" sz="2000" dirty="0"/>
              <a:t> </a:t>
            </a:r>
            <a:r>
              <a:rPr lang="de-DE" sz="2000" dirty="0" smtClean="0"/>
              <a:t>technolog</a:t>
            </a:r>
            <a:r>
              <a:rPr lang="zh-CN" altLang="en-US" sz="2000" dirty="0" smtClean="0"/>
              <a:t>轻型材料，混合高效材料，合成材料</a:t>
            </a:r>
            <a:endParaRPr lang="de-DE" sz="2000" dirty="0"/>
          </a:p>
          <a:p>
            <a:pPr marL="1200150" lvl="2" indent="-285750">
              <a:buFontTx/>
              <a:buChar char="-"/>
            </a:pPr>
            <a:r>
              <a:rPr lang="de-DE" sz="2000" dirty="0"/>
              <a:t>High-</a:t>
            </a:r>
            <a:r>
              <a:rPr lang="de-DE" sz="2000" dirty="0" err="1"/>
              <a:t>precision</a:t>
            </a:r>
            <a:r>
              <a:rPr lang="de-DE" sz="2000" dirty="0"/>
              <a:t> </a:t>
            </a:r>
            <a:r>
              <a:rPr lang="de-DE" sz="2000" dirty="0" err="1"/>
              <a:t>vehicle</a:t>
            </a:r>
            <a:r>
              <a:rPr lang="de-DE" sz="2000" dirty="0"/>
              <a:t> </a:t>
            </a:r>
            <a:r>
              <a:rPr lang="de-DE" sz="2000" dirty="0" err="1" smtClean="0"/>
              <a:t>components</a:t>
            </a:r>
            <a:endParaRPr lang="de-DE" sz="2000" dirty="0" smtClean="0"/>
          </a:p>
          <a:p>
            <a:pPr marL="1200150" lvl="2" indent="-285750">
              <a:buFontTx/>
              <a:buChar char="-"/>
            </a:pPr>
            <a:r>
              <a:rPr lang="zh-CN" altLang="en-US" sz="2000" dirty="0"/>
              <a:t>高</a:t>
            </a:r>
            <a:r>
              <a:rPr lang="zh-CN" altLang="en-US" sz="2000" dirty="0" smtClean="0"/>
              <a:t>精汽车</a:t>
            </a:r>
            <a:endParaRPr lang="de-DE" sz="1000" dirty="0"/>
          </a:p>
          <a:p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386052" y="2136868"/>
            <a:ext cx="464574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de-DE" sz="2000" b="1" dirty="0" err="1"/>
              <a:t>Industry</a:t>
            </a:r>
            <a:r>
              <a:rPr lang="de-DE" sz="2000" b="1" dirty="0"/>
              <a:t> 4.0 &amp; Made in China 2025</a:t>
            </a:r>
            <a:r>
              <a:rPr lang="de-DE" sz="2000" b="1" dirty="0" smtClean="0"/>
              <a:t>:</a:t>
            </a:r>
            <a:r>
              <a:rPr lang="zh-CN" altLang="en-US" sz="2000" b="1" dirty="0"/>
              <a:t>工业</a:t>
            </a:r>
            <a:r>
              <a:rPr lang="en-US" altLang="zh-CN" sz="2000" b="1" dirty="0"/>
              <a:t>4.0</a:t>
            </a:r>
            <a:r>
              <a:rPr lang="zh-CN" altLang="en-US" sz="2000" b="1" dirty="0"/>
              <a:t>和中国制造</a:t>
            </a:r>
            <a:r>
              <a:rPr lang="en-US" altLang="zh-CN" sz="2000" b="1" dirty="0"/>
              <a:t>2025</a:t>
            </a:r>
            <a:r>
              <a:rPr lang="de-DE" sz="2000" b="1" dirty="0" smtClean="0"/>
              <a:t> </a:t>
            </a:r>
            <a:r>
              <a:rPr lang="de-DE" sz="2000" dirty="0" smtClean="0"/>
              <a:t>Automation </a:t>
            </a:r>
            <a:r>
              <a:rPr lang="de-DE" sz="2000" dirty="0"/>
              <a:t>&amp; </a:t>
            </a:r>
            <a:r>
              <a:rPr lang="de-DE" sz="2000" dirty="0" err="1"/>
              <a:t>Digitalization</a:t>
            </a:r>
            <a:r>
              <a:rPr lang="de-DE" sz="2000" dirty="0"/>
              <a:t>: </a:t>
            </a:r>
            <a:r>
              <a:rPr lang="de-DE" sz="2000" dirty="0" err="1"/>
              <a:t>Process</a:t>
            </a:r>
            <a:r>
              <a:rPr lang="de-DE" sz="2000" dirty="0"/>
              <a:t> Quality 	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Energy</a:t>
            </a:r>
            <a:r>
              <a:rPr lang="de-DE" sz="2000" dirty="0"/>
              <a:t>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自动化和数字化，质量管理和能源优化</a:t>
            </a:r>
            <a:endParaRPr lang="de-DE" sz="2000" dirty="0"/>
          </a:p>
          <a:p>
            <a:pPr marL="742950" lvl="1" indent="-285750">
              <a:buFontTx/>
              <a:buChar char="-"/>
            </a:pP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de-DE" sz="2000" b="1" dirty="0"/>
              <a:t>Mobility </a:t>
            </a:r>
            <a:r>
              <a:rPr lang="de-DE" sz="2000" b="1" dirty="0" err="1" smtClean="0"/>
              <a:t>concepts</a:t>
            </a:r>
            <a:r>
              <a:rPr lang="de-DE" sz="2000" b="1" dirty="0" smtClean="0"/>
              <a:t> </a:t>
            </a:r>
            <a:r>
              <a:rPr lang="zh-CN" altLang="en-US" sz="2000" b="1" dirty="0" smtClean="0"/>
              <a:t>可移动性的设计</a:t>
            </a:r>
            <a:endParaRPr lang="de-DE" sz="2000" b="1" dirty="0"/>
          </a:p>
          <a:p>
            <a:pPr marL="742950" lvl="1" indent="-285750">
              <a:buFontTx/>
              <a:buChar char="-"/>
            </a:pP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de-DE" sz="2000" b="1" dirty="0" err="1"/>
              <a:t>Charging</a:t>
            </a:r>
            <a:r>
              <a:rPr lang="de-DE" sz="2000" b="1" dirty="0"/>
              <a:t> </a:t>
            </a:r>
            <a:r>
              <a:rPr lang="de-DE" sz="2000" b="1" dirty="0" err="1"/>
              <a:t>infrastructure</a:t>
            </a:r>
            <a:r>
              <a:rPr lang="de-DE" sz="2000" b="1" dirty="0"/>
              <a:t> &amp; </a:t>
            </a:r>
            <a:r>
              <a:rPr lang="de-DE" sz="2000" b="1" dirty="0" err="1"/>
              <a:t>grid</a:t>
            </a:r>
            <a:r>
              <a:rPr lang="de-DE" sz="2000" b="1" dirty="0"/>
              <a:t> </a:t>
            </a:r>
            <a:r>
              <a:rPr lang="de-DE" sz="2000" b="1" dirty="0" err="1" smtClean="0"/>
              <a:t>services</a:t>
            </a:r>
            <a:r>
              <a:rPr lang="de-DE" sz="2000" b="1" dirty="0" smtClean="0"/>
              <a:t> </a:t>
            </a:r>
            <a:r>
              <a:rPr lang="zh-CN" altLang="en-US" sz="2000" b="1" dirty="0" smtClean="0"/>
              <a:t>充电基础设施和网格服务</a:t>
            </a:r>
            <a:endParaRPr lang="de-DE" sz="2000" b="1" dirty="0"/>
          </a:p>
          <a:p>
            <a:pPr marL="742950" lvl="1" indent="-285750">
              <a:buFontTx/>
              <a:buChar char="-"/>
            </a:pP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de-DE" sz="2000" b="1" dirty="0" err="1"/>
              <a:t>Cooperation</a:t>
            </a:r>
            <a:r>
              <a:rPr lang="de-DE" sz="2000" b="1" dirty="0"/>
              <a:t> on </a:t>
            </a:r>
            <a:r>
              <a:rPr lang="de-DE" sz="2000" b="1" dirty="0" smtClean="0"/>
              <a:t>Standards</a:t>
            </a:r>
            <a:r>
              <a:rPr lang="zh-CN" altLang="en-US" sz="2000" b="1" dirty="0" smtClean="0"/>
              <a:t>合作基础</a:t>
            </a:r>
            <a:endParaRPr lang="de-DE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59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87635" y="610437"/>
            <a:ext cx="9543335" cy="46325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 smtClean="0">
                <a:latin typeface="+mn-lt"/>
              </a:rPr>
              <a:t>The Digital Revolution is transforming Key Sectors </a:t>
            </a:r>
            <a:r>
              <a:rPr lang="zh-CN" altLang="en-US" sz="2400" b="1" dirty="0" smtClean="0">
                <a:latin typeface="+mn-lt"/>
              </a:rPr>
              <a:t>数字革命是转化的关键因素</a:t>
            </a:r>
            <a:endParaRPr lang="en-US" sz="2400" b="1" dirty="0" smtClean="0">
              <a:latin typeface="+mn-lt"/>
            </a:endParaRPr>
          </a:p>
        </p:txBody>
      </p:sp>
      <p:pic>
        <p:nvPicPr>
          <p:cNvPr id="15" name="Picture 2" descr="C:\Users\alexander jung\Desktop\Internationales Verkehrswesen\IV Artikel_Carsharing China\IV  Artikel_Carsharing in China\Titelbild\Titelbild_own sour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r="25921" b="22824"/>
          <a:stretch/>
        </p:blipFill>
        <p:spPr bwMode="auto">
          <a:xfrm>
            <a:off x="5839140" y="3917292"/>
            <a:ext cx="4743916" cy="25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1105"/>
          <a:stretch/>
        </p:blipFill>
        <p:spPr>
          <a:xfrm>
            <a:off x="5825991" y="1521741"/>
            <a:ext cx="4757065" cy="2515453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3" y="1513328"/>
            <a:ext cx="4443428" cy="2523867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1" b="11497"/>
          <a:stretch/>
        </p:blipFill>
        <p:spPr>
          <a:xfrm>
            <a:off x="1382563" y="4036024"/>
            <a:ext cx="4456577" cy="245354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905671" y="3339370"/>
            <a:ext cx="1574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Healthcare</a:t>
            </a:r>
            <a:endParaRPr lang="de-DE" sz="2400" b="1" dirty="0" smtClean="0"/>
          </a:p>
          <a:p>
            <a:r>
              <a:rPr lang="zh-CN" altLang="en-US" sz="2400" b="1" dirty="0"/>
              <a:t>健康</a:t>
            </a:r>
            <a:endParaRPr lang="de-DE" sz="24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3680837" y="3328615"/>
            <a:ext cx="20776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Manufacturing</a:t>
            </a:r>
          </a:p>
          <a:p>
            <a:r>
              <a:rPr lang="zh-CN" altLang="en-US" sz="2400" b="1" dirty="0">
                <a:solidFill>
                  <a:schemeClr val="bg1"/>
                </a:solidFill>
              </a:rPr>
              <a:t>制造业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054098" y="4300191"/>
            <a:ext cx="1410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Transport</a:t>
            </a:r>
          </a:p>
          <a:p>
            <a:r>
              <a:rPr lang="zh-CN" altLang="en-US" sz="2400" b="1" dirty="0">
                <a:solidFill>
                  <a:schemeClr val="bg1"/>
                </a:solidFill>
              </a:rPr>
              <a:t>运输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58115" y="54589"/>
            <a:ext cx="1149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– Transport: 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Quo &amp;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Opportunities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algn="ctr"/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525377" y="4351071"/>
            <a:ext cx="1053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Energy</a:t>
            </a:r>
            <a:endParaRPr lang="de-DE" sz="2400" b="1" dirty="0" smtClean="0"/>
          </a:p>
          <a:p>
            <a:r>
              <a:rPr lang="zh-CN" altLang="en-US" sz="2400" b="1" dirty="0"/>
              <a:t>能源</a:t>
            </a:r>
            <a:endParaRPr lang="de-DE" sz="2400" b="1" dirty="0"/>
          </a:p>
        </p:txBody>
      </p:sp>
      <p:sp>
        <p:nvSpPr>
          <p:cNvPr id="24" name="Oval 23"/>
          <p:cNvSpPr/>
          <p:nvPr/>
        </p:nvSpPr>
        <p:spPr>
          <a:xfrm>
            <a:off x="3948955" y="4055865"/>
            <a:ext cx="2158303" cy="1089423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25" name="Oval 24"/>
          <p:cNvSpPr/>
          <p:nvPr/>
        </p:nvSpPr>
        <p:spPr>
          <a:xfrm>
            <a:off x="5521973" y="4037193"/>
            <a:ext cx="2158303" cy="1089423"/>
          </a:xfrm>
          <a:prstGeom prst="ellipse">
            <a:avLst/>
          </a:prstGeom>
          <a:noFill/>
          <a:ln w="444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26" name="Gerade Verbindung 25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7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feld 102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104" name="Gerade Verbindung 10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104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feld 105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11161" y="825910"/>
            <a:ext cx="10648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V2G: Smart grids with two-way-communication between grid and </a:t>
            </a:r>
            <a:r>
              <a:rPr lang="en-US" b="1" dirty="0" smtClean="0"/>
              <a:t>EV </a:t>
            </a:r>
            <a:r>
              <a:rPr lang="zh-CN" altLang="en-US" b="1" dirty="0" smtClean="0"/>
              <a:t>智能网格和</a:t>
            </a:r>
            <a:r>
              <a:rPr lang="zh-CN" altLang="en-US" b="1" dirty="0"/>
              <a:t>网</a:t>
            </a:r>
            <a:r>
              <a:rPr lang="zh-CN" altLang="en-US" b="1" dirty="0" smtClean="0"/>
              <a:t>格与</a:t>
            </a:r>
            <a:r>
              <a:rPr lang="en-US" altLang="zh-CN" b="1" dirty="0" smtClean="0"/>
              <a:t>EV</a:t>
            </a:r>
            <a:r>
              <a:rPr lang="zh-CN" altLang="en-US" b="1" dirty="0"/>
              <a:t>之</a:t>
            </a:r>
            <a:r>
              <a:rPr lang="zh-CN" altLang="en-US" b="1" dirty="0" smtClean="0"/>
              <a:t>间的两相交流</a:t>
            </a:r>
            <a:endParaRPr lang="en-US" b="1" dirty="0"/>
          </a:p>
          <a:p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70" y="1437205"/>
            <a:ext cx="4865030" cy="4352921"/>
          </a:xfrm>
          <a:prstGeom prst="rect">
            <a:avLst/>
          </a:prstGeom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798" y="1472464"/>
            <a:ext cx="24892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22086" y="670417"/>
            <a:ext cx="1126434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5. </a:t>
            </a:r>
            <a:r>
              <a:rPr lang="de-DE" sz="2800" b="1" dirty="0" err="1" smtClean="0"/>
              <a:t>Conclusions</a:t>
            </a:r>
            <a:r>
              <a:rPr lang="de-DE" sz="2800" b="1" dirty="0" smtClean="0"/>
              <a:t> &amp; </a:t>
            </a:r>
            <a:r>
              <a:rPr lang="de-DE" sz="2800" b="1" dirty="0" smtClean="0"/>
              <a:t>Outlook </a:t>
            </a:r>
            <a:r>
              <a:rPr lang="zh-CN" altLang="en-US" sz="2800" b="1" dirty="0" smtClean="0"/>
              <a:t>结论和展望</a:t>
            </a:r>
            <a:endParaRPr lang="de-DE" sz="3600" b="1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8315" y="1075619"/>
            <a:ext cx="13025361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400" b="1" dirty="0"/>
              <a:t>Digitalization:</a:t>
            </a:r>
            <a:r>
              <a:rPr lang="en-US" sz="2000" b="1" dirty="0"/>
              <a:t> enabler </a:t>
            </a:r>
            <a:r>
              <a:rPr lang="en-US" sz="2000" dirty="0"/>
              <a:t>for change in key </a:t>
            </a:r>
            <a:r>
              <a:rPr lang="en-US" sz="2000" dirty="0" smtClean="0"/>
              <a:t>industries </a:t>
            </a:r>
            <a:r>
              <a:rPr lang="zh-CN" altLang="en-US" sz="2000" dirty="0" smtClean="0"/>
              <a:t>数字化是工业革命的关键</a:t>
            </a:r>
            <a:endParaRPr lang="en-US" sz="2000" dirty="0"/>
          </a:p>
          <a:p>
            <a:pPr marL="1200150" lvl="2" indent="-285750">
              <a:buFontTx/>
              <a:buChar char="-"/>
            </a:pPr>
            <a:r>
              <a:rPr lang="en-US" sz="2000" dirty="0"/>
              <a:t>Potential to strengthen links between energy and transport </a:t>
            </a:r>
            <a:r>
              <a:rPr lang="en-US" sz="2000" dirty="0" smtClean="0"/>
              <a:t>sectors </a:t>
            </a:r>
            <a:r>
              <a:rPr lang="zh-CN" altLang="en-US" sz="2000" dirty="0" smtClean="0"/>
              <a:t>加强能源和交通的联系</a:t>
            </a:r>
            <a:endParaRPr lang="en-US" sz="2000" dirty="0"/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400" b="1" dirty="0"/>
              <a:t>Sino-German Cooperation potentials (energy and transport</a:t>
            </a:r>
            <a:r>
              <a:rPr lang="en-US" sz="2400" b="1" dirty="0" smtClean="0"/>
              <a:t>): </a:t>
            </a:r>
            <a:r>
              <a:rPr lang="zh-CN" altLang="en-US" sz="2400" b="1" dirty="0" smtClean="0"/>
              <a:t>中德合作的潜力（能源和交通）</a:t>
            </a:r>
            <a:endParaRPr lang="en-US" sz="2400" b="1" dirty="0"/>
          </a:p>
          <a:p>
            <a:pPr marL="1200150" lvl="2" indent="-285750">
              <a:buFontTx/>
              <a:buChar char="-"/>
            </a:pPr>
            <a:r>
              <a:rPr lang="en-US" sz="2000" dirty="0"/>
              <a:t>In business, science and policy </a:t>
            </a:r>
            <a:r>
              <a:rPr lang="zh-CN" altLang="en-US" sz="2000" dirty="0"/>
              <a:t>商</a:t>
            </a:r>
            <a:r>
              <a:rPr lang="zh-CN" altLang="en-US" sz="2000" dirty="0" smtClean="0"/>
              <a:t>业、科技和政策</a:t>
            </a:r>
            <a:endParaRPr lang="en-US" sz="2000" dirty="0"/>
          </a:p>
          <a:p>
            <a:pPr marL="1200150" lvl="2" indent="-285750">
              <a:buFontTx/>
              <a:buChar char="-"/>
            </a:pPr>
            <a:r>
              <a:rPr lang="en-US" sz="2000" dirty="0"/>
              <a:t>Topics e.g</a:t>
            </a:r>
            <a:r>
              <a:rPr lang="en-US" sz="2000" dirty="0" smtClean="0"/>
              <a:t>.: </a:t>
            </a:r>
            <a:r>
              <a:rPr lang="zh-CN" altLang="en-US" sz="2000" dirty="0" smtClean="0"/>
              <a:t>主题</a:t>
            </a:r>
            <a:endParaRPr lang="en-US" sz="2000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RE grid integration -&gt; smart </a:t>
            </a:r>
            <a:r>
              <a:rPr lang="en-US" sz="2000" dirty="0" smtClean="0"/>
              <a:t>grids  </a:t>
            </a:r>
            <a:r>
              <a:rPr lang="zh-CN" altLang="en-US" sz="2000" dirty="0" smtClean="0"/>
              <a:t>智能网格</a:t>
            </a:r>
            <a:endParaRPr lang="en-US" sz="2000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Transport -&gt; e.g. e-mobility, mobility concepts </a:t>
            </a:r>
            <a:r>
              <a:rPr lang="en-US" sz="2000" dirty="0" smtClean="0"/>
              <a:t> </a:t>
            </a:r>
            <a:r>
              <a:rPr lang="zh-CN" altLang="en-US" sz="2000" dirty="0" smtClean="0"/>
              <a:t>交通和可移动性</a:t>
            </a:r>
            <a:endParaRPr lang="en-US" sz="2000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Standardization </a:t>
            </a:r>
            <a:r>
              <a:rPr lang="zh-CN" altLang="en-US" sz="2000" dirty="0" smtClean="0"/>
              <a:t>标准化</a:t>
            </a:r>
            <a:endParaRPr lang="en-US" sz="2000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Legal frameworks and </a:t>
            </a:r>
            <a:r>
              <a:rPr lang="en-US" sz="2000" dirty="0" smtClean="0"/>
              <a:t>acceptance </a:t>
            </a:r>
            <a:r>
              <a:rPr lang="zh-CN" altLang="en-US" sz="2000" dirty="0" smtClean="0"/>
              <a:t>法律框架</a:t>
            </a:r>
            <a:endParaRPr lang="en-US" sz="2000" dirty="0"/>
          </a:p>
          <a:p>
            <a:pPr marL="1657350" lvl="3" indent="-285750">
              <a:buFontTx/>
              <a:buChar char="-"/>
            </a:pPr>
            <a:r>
              <a:rPr lang="en-US" sz="2000" dirty="0"/>
              <a:t>Adaptation of the </a:t>
            </a:r>
            <a:r>
              <a:rPr lang="en-US" sz="2000" dirty="0" smtClean="0"/>
              <a:t>workforce </a:t>
            </a:r>
            <a:endParaRPr lang="en-US" sz="2000" dirty="0"/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400" b="1" dirty="0">
                <a:solidFill>
                  <a:srgbClr val="C00000"/>
                </a:solidFill>
              </a:rPr>
              <a:t>-&gt; Build upon existing cooperation and utilize its potentials</a:t>
            </a:r>
          </a:p>
          <a:p>
            <a:endParaRPr lang="en-US" dirty="0"/>
          </a:p>
        </p:txBody>
      </p:sp>
      <p:pic>
        <p:nvPicPr>
          <p:cNvPr id="8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815" y="5236962"/>
            <a:ext cx="897870" cy="594616"/>
          </a:xfrm>
          <a:prstGeom prst="rect">
            <a:avLst/>
          </a:prstGeom>
        </p:spPr>
      </p:pic>
      <p:pic>
        <p:nvPicPr>
          <p:cNvPr id="10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071" y="5225516"/>
            <a:ext cx="808083" cy="6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2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1583961" y="2443396"/>
            <a:ext cx="9144000" cy="763658"/>
          </a:xfrm>
        </p:spPr>
        <p:txBody>
          <a:bodyPr>
            <a:normAutofit fontScale="90000"/>
          </a:bodyPr>
          <a:lstStyle/>
          <a:p>
            <a:r>
              <a:rPr lang="de-DE" sz="3600" dirty="0" err="1" smtClean="0">
                <a:latin typeface="+mn-lt"/>
                <a:cs typeface="Arial" pitchFamily="34" charset="0"/>
              </a:rPr>
              <a:t>Thank</a:t>
            </a:r>
            <a:r>
              <a:rPr lang="de-DE" sz="3600" dirty="0" smtClean="0">
                <a:latin typeface="+mn-lt"/>
                <a:cs typeface="Arial" pitchFamily="34" charset="0"/>
              </a:rPr>
              <a:t> </a:t>
            </a:r>
            <a:r>
              <a:rPr lang="de-DE" sz="3600" dirty="0" err="1" smtClean="0">
                <a:latin typeface="+mn-lt"/>
                <a:cs typeface="Arial" pitchFamily="34" charset="0"/>
              </a:rPr>
              <a:t>you</a:t>
            </a:r>
            <a:r>
              <a:rPr lang="de-DE" sz="3600" dirty="0" smtClean="0">
                <a:latin typeface="+mn-lt"/>
                <a:cs typeface="Arial" pitchFamily="34" charset="0"/>
              </a:rPr>
              <a:t> </a:t>
            </a:r>
            <a:r>
              <a:rPr lang="de-DE" sz="3600" dirty="0" err="1" smtClean="0">
                <a:latin typeface="+mn-lt"/>
                <a:cs typeface="Arial" pitchFamily="34" charset="0"/>
              </a:rPr>
              <a:t>for</a:t>
            </a:r>
            <a:r>
              <a:rPr lang="de-DE" sz="3600" dirty="0" smtClean="0">
                <a:latin typeface="+mn-lt"/>
                <a:cs typeface="Arial" pitchFamily="34" charset="0"/>
              </a:rPr>
              <a:t> </a:t>
            </a:r>
            <a:r>
              <a:rPr lang="de-DE" sz="3600" dirty="0" err="1" smtClean="0">
                <a:latin typeface="+mn-lt"/>
                <a:cs typeface="Arial" pitchFamily="34" charset="0"/>
              </a:rPr>
              <a:t>your</a:t>
            </a:r>
            <a:r>
              <a:rPr lang="de-DE" sz="3600" dirty="0" smtClean="0">
                <a:latin typeface="+mn-lt"/>
                <a:cs typeface="Arial" pitchFamily="34" charset="0"/>
              </a:rPr>
              <a:t> </a:t>
            </a:r>
            <a:r>
              <a:rPr lang="de-DE" sz="3600" dirty="0" err="1" smtClean="0">
                <a:latin typeface="+mn-lt"/>
                <a:cs typeface="Arial" pitchFamily="34" charset="0"/>
              </a:rPr>
              <a:t>attention</a:t>
            </a:r>
            <a:r>
              <a:rPr lang="de-DE" sz="3600" dirty="0" smtClean="0">
                <a:latin typeface="+mn-lt"/>
                <a:cs typeface="Arial" pitchFamily="34" charset="0"/>
              </a:rPr>
              <a:t>!</a:t>
            </a:r>
            <a:br>
              <a:rPr lang="de-DE" sz="3600" dirty="0" smtClean="0">
                <a:latin typeface="+mn-lt"/>
                <a:cs typeface="Arial" pitchFamily="34" charset="0"/>
              </a:rPr>
            </a:br>
            <a:r>
              <a:rPr lang="zh-CN" altLang="en-US" sz="3600" dirty="0">
                <a:latin typeface="+mn-lt"/>
                <a:cs typeface="Arial" pitchFamily="34" charset="0"/>
              </a:rPr>
              <a:t>谢</a:t>
            </a:r>
            <a:r>
              <a:rPr lang="zh-CN" altLang="en-US" sz="3600" dirty="0" smtClean="0">
                <a:latin typeface="+mn-lt"/>
                <a:cs typeface="Arial" pitchFamily="34" charset="0"/>
              </a:rPr>
              <a:t>谢您的关注</a:t>
            </a:r>
            <a:endParaRPr lang="de-DE" sz="3600" dirty="0">
              <a:latin typeface="+mn-lt"/>
            </a:endParaRPr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>
          <a:xfrm>
            <a:off x="1434059" y="4245529"/>
            <a:ext cx="9806609" cy="1390773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de-DE" sz="6200" dirty="0" smtClean="0">
                <a:ea typeface="Arial" charset="0"/>
                <a:cs typeface="Arial" charset="0"/>
              </a:rPr>
              <a:t>Jana Ohlendorf</a:t>
            </a:r>
          </a:p>
          <a:p>
            <a:pPr algn="l"/>
            <a:r>
              <a:rPr lang="de-DE" sz="6200" u="sng" dirty="0" smtClean="0">
                <a:ea typeface="Arial" charset="0"/>
                <a:cs typeface="Arial" charset="0"/>
                <a:hlinkClick r:id="rId2"/>
              </a:rPr>
              <a:t>ohlendorf.jana@yahoo.co.uk</a:t>
            </a:r>
            <a:endParaRPr lang="de-DE" sz="6200" u="sng" dirty="0" smtClean="0">
              <a:ea typeface="Arial" charset="0"/>
              <a:cs typeface="Arial" charset="0"/>
            </a:endParaRPr>
          </a:p>
          <a:p>
            <a:pPr algn="l"/>
            <a:r>
              <a:rPr lang="de-DE" sz="6200" u="sng" dirty="0" smtClean="0">
                <a:ea typeface="Arial" charset="0"/>
                <a:cs typeface="Arial" charset="0"/>
                <a:hlinkClick r:id="rId3"/>
              </a:rPr>
              <a:t>jana.ohlendorf@erlkoenig.de</a:t>
            </a:r>
            <a:endParaRPr lang="de-DE" sz="6200" u="sng" dirty="0" smtClean="0">
              <a:ea typeface="Arial" charset="0"/>
              <a:cs typeface="Arial" charset="0"/>
            </a:endParaRPr>
          </a:p>
          <a:p>
            <a:pPr algn="l"/>
            <a:r>
              <a:rPr lang="de-DE" sz="6200" u="sng" dirty="0">
                <a:ea typeface="Arial" charset="0"/>
                <a:cs typeface="Arial" charset="0"/>
                <a:hlinkClick r:id="rId4"/>
              </a:rPr>
              <a:t>https://www.linkedin.com/in/jana-ohlendorf</a:t>
            </a:r>
            <a:r>
              <a:rPr lang="de-DE" sz="6200" u="sng" dirty="0" smtClean="0">
                <a:ea typeface="Arial" charset="0"/>
                <a:cs typeface="Arial" charset="0"/>
                <a:hlinkClick r:id="rId4"/>
              </a:rPr>
              <a:t>/</a:t>
            </a:r>
            <a:endParaRPr lang="de-DE" sz="2000" dirty="0" smtClean="0">
              <a:ea typeface="Arial" charset="0"/>
              <a:cs typeface="Arial" charset="0"/>
            </a:endParaRPr>
          </a:p>
          <a:p>
            <a:pPr algn="l"/>
            <a:endParaRPr lang="de-DE" sz="2000" dirty="0">
              <a:ea typeface="Arial" charset="0"/>
              <a:cs typeface="Arial" charset="0"/>
            </a:endParaRPr>
          </a:p>
          <a:p>
            <a:pPr algn="l"/>
            <a:r>
              <a:rPr lang="en-US" sz="2000" dirty="0" smtClean="0">
                <a:ea typeface="Arial" charset="0"/>
                <a:cs typeface="Arial" charset="0"/>
              </a:rPr>
              <a:t>  </a:t>
            </a:r>
            <a:endParaRPr lang="de-DE" sz="2000" dirty="0" smtClean="0"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65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Transport: 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018047" y="1100974"/>
            <a:ext cx="77724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 smtClean="0"/>
              <a:t>Contents </a:t>
            </a:r>
            <a:r>
              <a:rPr lang="zh-CN" altLang="en-US" sz="3600" b="1" dirty="0" smtClean="0"/>
              <a:t>内容</a:t>
            </a:r>
            <a:endParaRPr lang="de-DE" sz="3600" b="1" dirty="0" smtClean="0"/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1018048" y="1407594"/>
            <a:ext cx="10397204" cy="307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de-DE" sz="2400" b="1" dirty="0" err="1" smtClean="0"/>
              <a:t>Energy</a:t>
            </a:r>
            <a:r>
              <a:rPr lang="de-DE" sz="2400" b="1" dirty="0" smtClean="0"/>
              <a:t>, Transport, </a:t>
            </a:r>
            <a:r>
              <a:rPr lang="de-DE" sz="2400" b="1" dirty="0" err="1" smtClean="0"/>
              <a:t>Digitalization</a:t>
            </a:r>
            <a:r>
              <a:rPr lang="de-DE" sz="2400" b="1" dirty="0" smtClean="0"/>
              <a:t>: Political Agenda &amp; Status Quo                                          in Germany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China </a:t>
            </a:r>
            <a:r>
              <a:rPr lang="zh-CN" altLang="en-US" sz="2400" b="1" dirty="0" smtClean="0"/>
              <a:t>能源、交通、数字化：中德政治规划和现状</a:t>
            </a: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Digitalization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Energy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Sector</a:t>
            </a:r>
            <a:r>
              <a:rPr lang="de-DE" sz="2400" b="1" dirty="0" smtClean="0"/>
              <a:t> </a:t>
            </a:r>
            <a:r>
              <a:rPr lang="zh-CN" altLang="en-US" sz="2400" b="1" dirty="0" smtClean="0"/>
              <a:t>数字化在能源</a:t>
            </a:r>
            <a:r>
              <a:rPr lang="zh-CN" altLang="en-US" sz="2400" b="1" dirty="0"/>
              <a:t>领域</a:t>
            </a: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Digitilization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the</a:t>
            </a:r>
            <a:r>
              <a:rPr lang="de-DE" sz="2400" b="1" dirty="0" smtClean="0"/>
              <a:t> Transport </a:t>
            </a:r>
            <a:r>
              <a:rPr lang="de-DE" sz="2400" b="1" dirty="0" err="1" smtClean="0"/>
              <a:t>Sector</a:t>
            </a:r>
            <a:r>
              <a:rPr lang="de-DE" sz="2400" b="1" dirty="0" smtClean="0"/>
              <a:t> (Automotive)</a:t>
            </a:r>
            <a:r>
              <a:rPr lang="zh-CN" altLang="en-US" sz="2400" b="1" dirty="0" smtClean="0"/>
              <a:t>数字化在交通</a:t>
            </a:r>
            <a:r>
              <a:rPr lang="zh-CN" altLang="en-US" sz="2400" b="1" dirty="0"/>
              <a:t>领</a:t>
            </a:r>
            <a:r>
              <a:rPr lang="zh-CN" altLang="en-US" sz="2400" b="1" dirty="0" smtClean="0"/>
              <a:t>域（汽车）</a:t>
            </a: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Implications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Sino</a:t>
            </a:r>
            <a:r>
              <a:rPr lang="de-DE" sz="2400" b="1" dirty="0" smtClean="0"/>
              <a:t>-German </a:t>
            </a:r>
            <a:r>
              <a:rPr lang="de-DE" sz="2400" b="1" dirty="0" err="1" smtClean="0"/>
              <a:t>Cooperation</a:t>
            </a:r>
            <a:r>
              <a:rPr lang="de-DE" sz="2400" b="1" dirty="0" smtClean="0"/>
              <a:t> in </a:t>
            </a:r>
            <a:r>
              <a:rPr lang="de-DE" sz="2400" b="1" dirty="0" err="1" smtClean="0"/>
              <a:t>Digitalization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Sector</a:t>
            </a:r>
            <a:r>
              <a:rPr lang="de-DE" sz="2400" b="1" dirty="0" smtClean="0"/>
              <a:t> Integration </a:t>
            </a:r>
            <a:r>
              <a:rPr lang="de-DE" sz="2400" b="1" dirty="0" err="1" smtClean="0"/>
              <a:t>Energy</a:t>
            </a:r>
            <a:r>
              <a:rPr lang="de-DE" sz="2400" b="1" dirty="0" smtClean="0"/>
              <a:t> – Transport </a:t>
            </a:r>
            <a:r>
              <a:rPr lang="zh-CN" altLang="en-US" sz="2400" b="1" dirty="0" smtClean="0"/>
              <a:t>对中德能源与数字化方面合作方面的启示 能源</a:t>
            </a:r>
            <a:r>
              <a:rPr lang="en-US" altLang="zh-CN" sz="2400" b="1" dirty="0" smtClean="0"/>
              <a:t>-</a:t>
            </a:r>
            <a:r>
              <a:rPr lang="zh-CN" altLang="en-US" sz="2400" b="1" dirty="0" smtClean="0"/>
              <a:t>传输</a:t>
            </a:r>
            <a:endParaRPr lang="de-DE" sz="2400" b="1" dirty="0" smtClean="0"/>
          </a:p>
          <a:p>
            <a:pPr marL="457200" indent="-457200">
              <a:buAutoNum type="arabicPeriod"/>
            </a:pPr>
            <a:r>
              <a:rPr lang="de-DE" sz="2400" b="1" dirty="0" err="1" smtClean="0"/>
              <a:t>Conclusions</a:t>
            </a:r>
            <a:r>
              <a:rPr lang="de-DE" sz="2400" b="1" dirty="0" smtClean="0"/>
              <a:t> &amp; Outlook </a:t>
            </a:r>
            <a:r>
              <a:rPr lang="zh-CN" altLang="en-US" sz="2400" b="1" dirty="0" smtClean="0"/>
              <a:t>结论和展望</a:t>
            </a:r>
            <a:endParaRPr lang="de-D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7434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53804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Germany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</a:t>
            </a:r>
            <a:r>
              <a:rPr lang="zh-CN" altLang="en-US" sz="2800" b="1" dirty="0" smtClean="0"/>
              <a:t>：德国政策规划和</a:t>
            </a:r>
            <a:r>
              <a:rPr lang="zh-CN" altLang="en-US" sz="2800" b="1" dirty="0"/>
              <a:t>现状</a:t>
            </a:r>
            <a:endParaRPr lang="de-DE" sz="2800" b="1" dirty="0" smtClean="0"/>
          </a:p>
          <a:p>
            <a:endParaRPr lang="de-DE" sz="2800" b="1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976393" y="1278464"/>
            <a:ext cx="16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Energy</a:t>
            </a:r>
            <a:r>
              <a:rPr lang="zh-CN" altLang="en-US" sz="2400" b="1" dirty="0" smtClean="0"/>
              <a:t>能源</a:t>
            </a:r>
            <a:endParaRPr lang="de-DE" sz="2400" b="1" dirty="0"/>
          </a:p>
        </p:txBody>
      </p:sp>
      <p:grpSp>
        <p:nvGrpSpPr>
          <p:cNvPr id="11" name="Group 8"/>
          <p:cNvGrpSpPr/>
          <p:nvPr/>
        </p:nvGrpSpPr>
        <p:grpSpPr>
          <a:xfrm>
            <a:off x="4916773" y="1398053"/>
            <a:ext cx="7092763" cy="4806283"/>
            <a:chOff x="578001" y="1988840"/>
            <a:chExt cx="8170463" cy="4301637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1" y="2081472"/>
              <a:ext cx="7987999" cy="396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3"/>
            <p:cNvSpPr/>
            <p:nvPr/>
          </p:nvSpPr>
          <p:spPr>
            <a:xfrm>
              <a:off x="8503812" y="1988840"/>
              <a:ext cx="244652" cy="405263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3"/>
            <p:cNvSpPr/>
            <p:nvPr/>
          </p:nvSpPr>
          <p:spPr>
            <a:xfrm>
              <a:off x="578001" y="5985512"/>
              <a:ext cx="8170463" cy="3049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5"/>
          <p:cNvSpPr txBox="1"/>
          <p:nvPr/>
        </p:nvSpPr>
        <p:spPr>
          <a:xfrm>
            <a:off x="6276867" y="6112002"/>
            <a:ext cx="573266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Source: </a:t>
            </a:r>
            <a:r>
              <a:rPr lang="en-US" sz="600" dirty="0" err="1" smtClean="0"/>
              <a:t>Arbeitsgemeinschaft</a:t>
            </a:r>
            <a:r>
              <a:rPr lang="en-US" sz="600" dirty="0" smtClean="0"/>
              <a:t> </a:t>
            </a:r>
            <a:r>
              <a:rPr lang="en-US" sz="600" dirty="0" err="1" smtClean="0"/>
              <a:t>Energiebilanzen</a:t>
            </a:r>
            <a:r>
              <a:rPr lang="en-US" sz="600" dirty="0" smtClean="0"/>
              <a:t>, 2015; </a:t>
            </a:r>
            <a:r>
              <a:rPr lang="en-US" sz="600" dirty="0" err="1" smtClean="0"/>
              <a:t>Bundesministerium</a:t>
            </a:r>
            <a:r>
              <a:rPr lang="en-US" sz="600" dirty="0" smtClean="0"/>
              <a:t> </a:t>
            </a:r>
            <a:r>
              <a:rPr lang="en-US" sz="600" dirty="0" err="1"/>
              <a:t>für</a:t>
            </a:r>
            <a:r>
              <a:rPr lang="en-US" sz="600" dirty="0"/>
              <a:t> </a:t>
            </a:r>
            <a:r>
              <a:rPr lang="en-US" sz="600" dirty="0" err="1" smtClean="0"/>
              <a:t>Wirtschaft</a:t>
            </a:r>
            <a:r>
              <a:rPr lang="en-US" sz="600" dirty="0" smtClean="0"/>
              <a:t> und </a:t>
            </a:r>
            <a:r>
              <a:rPr lang="en-US" sz="600" dirty="0" err="1" smtClean="0"/>
              <a:t>Energie</a:t>
            </a:r>
            <a:r>
              <a:rPr lang="en-US" sz="600" dirty="0" smtClean="0"/>
              <a:t> (BMWi), </a:t>
            </a:r>
            <a:r>
              <a:rPr lang="en-US" sz="600" dirty="0" err="1" smtClean="0"/>
              <a:t>Zahlen</a:t>
            </a:r>
            <a:r>
              <a:rPr lang="en-US" sz="600" dirty="0" smtClean="0"/>
              <a:t> und </a:t>
            </a:r>
            <a:r>
              <a:rPr lang="en-US" sz="600" dirty="0" err="1" smtClean="0"/>
              <a:t>Fakten</a:t>
            </a:r>
            <a:r>
              <a:rPr lang="en-US" sz="600" dirty="0" smtClean="0"/>
              <a:t> </a:t>
            </a:r>
            <a:r>
              <a:rPr lang="en-US" sz="600" dirty="0" err="1" smtClean="0"/>
              <a:t>Energiedaten</a:t>
            </a:r>
            <a:r>
              <a:rPr lang="en-US" sz="600" dirty="0" smtClean="0"/>
              <a:t>, 2016; </a:t>
            </a:r>
            <a:r>
              <a:rPr lang="en-US" sz="600" dirty="0" err="1" smtClean="0"/>
              <a:t>Erneuerbare-Energien-Gesetz</a:t>
            </a:r>
            <a:endParaRPr lang="en-US" sz="600" dirty="0"/>
          </a:p>
        </p:txBody>
      </p:sp>
      <p:sp>
        <p:nvSpPr>
          <p:cNvPr id="18" name="Inhaltsplatzhalter 2"/>
          <p:cNvSpPr>
            <a:spLocks noGrp="1"/>
          </p:cNvSpPr>
          <p:nvPr>
            <p:ph idx="10"/>
          </p:nvPr>
        </p:nvSpPr>
        <p:spPr>
          <a:xfrm>
            <a:off x="-72571" y="2243967"/>
            <a:ext cx="5066092" cy="3021955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Ambitious</a:t>
            </a:r>
            <a:r>
              <a:rPr lang="de-DE" sz="2000" dirty="0" smtClean="0"/>
              <a:t> </a:t>
            </a:r>
            <a:r>
              <a:rPr lang="de-DE" sz="2000" dirty="0" err="1" smtClean="0"/>
              <a:t>renewable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 </a:t>
            </a:r>
            <a:r>
              <a:rPr lang="de-DE" sz="2000" dirty="0" err="1" smtClean="0"/>
              <a:t>targets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可再生能源和能源优化目标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Federal </a:t>
            </a:r>
            <a:r>
              <a:rPr lang="de-DE" sz="2000" dirty="0" err="1" smtClean="0"/>
              <a:t>Government</a:t>
            </a:r>
            <a:r>
              <a:rPr lang="de-DE" sz="2000" dirty="0" smtClean="0"/>
              <a:t> (2010) </a:t>
            </a:r>
            <a:r>
              <a:rPr lang="zh-CN" altLang="en-US" sz="2000" dirty="0" smtClean="0"/>
              <a:t>德国的能源方案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Climate</a:t>
            </a:r>
            <a:r>
              <a:rPr lang="de-DE" sz="2000" dirty="0" smtClean="0"/>
              <a:t> Action Plan 2050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气候行动方案</a:t>
            </a:r>
            <a:r>
              <a:rPr lang="en-US" altLang="zh-CN" sz="2000" dirty="0" smtClean="0"/>
              <a:t>2050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Comprehensive</a:t>
            </a:r>
            <a:r>
              <a:rPr lang="de-DE" sz="2000" dirty="0" smtClean="0"/>
              <a:t> legal </a:t>
            </a:r>
            <a:r>
              <a:rPr lang="de-DE" sz="2000" dirty="0" err="1" smtClean="0"/>
              <a:t>framework</a:t>
            </a:r>
            <a:r>
              <a:rPr lang="de-DE" sz="2000" dirty="0" smtClean="0"/>
              <a:t> 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法律框架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EU </a:t>
            </a:r>
            <a:r>
              <a:rPr lang="de-DE" sz="2000" dirty="0" err="1" smtClean="0"/>
              <a:t>Climate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targets</a:t>
            </a: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欧盟气候和能源目标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sz="1800" dirty="0" smtClean="0"/>
          </a:p>
          <a:p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6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53804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Germany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</a:t>
            </a:r>
            <a:r>
              <a:rPr lang="zh-CN" altLang="en-US" sz="2800" b="1" dirty="0" smtClean="0"/>
              <a:t>：德国政策规划和</a:t>
            </a:r>
            <a:r>
              <a:rPr lang="zh-CN" altLang="en-US" sz="2800" b="1" dirty="0"/>
              <a:t>现状</a:t>
            </a:r>
            <a:endParaRPr lang="de-DE" sz="2800" b="1" dirty="0" smtClean="0"/>
          </a:p>
        </p:txBody>
      </p:sp>
      <p:sp>
        <p:nvSpPr>
          <p:cNvPr id="15" name="Textfeld 14"/>
          <p:cNvSpPr txBox="1"/>
          <p:nvPr/>
        </p:nvSpPr>
        <p:spPr>
          <a:xfrm>
            <a:off x="976393" y="1293963"/>
            <a:ext cx="503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Transport (Automotive)</a:t>
            </a:r>
            <a:r>
              <a:rPr lang="zh-CN" altLang="en-US" sz="2400" b="1" dirty="0" smtClean="0"/>
              <a:t>交通（汽车）</a:t>
            </a:r>
            <a:endParaRPr lang="de-DE" sz="2400" b="1" dirty="0"/>
          </a:p>
        </p:txBody>
      </p:sp>
      <p:pic>
        <p:nvPicPr>
          <p:cNvPr id="17" name="Inhaltsplatzhalter 3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430039" y="1334738"/>
            <a:ext cx="4933665" cy="273186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0632975" y="3430581"/>
            <a:ext cx="1141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Source: Bloomberg New </a:t>
            </a:r>
            <a:r>
              <a:rPr lang="de-DE" sz="1000" dirty="0" err="1" smtClean="0"/>
              <a:t>Energy</a:t>
            </a:r>
            <a:r>
              <a:rPr lang="de-DE" sz="1000" dirty="0" smtClean="0"/>
              <a:t> </a:t>
            </a:r>
            <a:r>
              <a:rPr lang="de-DE" sz="1000" dirty="0" err="1" smtClean="0"/>
              <a:t>Finance</a:t>
            </a:r>
            <a:endParaRPr lang="de-DE" sz="1000" dirty="0"/>
          </a:p>
        </p:txBody>
      </p:sp>
      <p:pic>
        <p:nvPicPr>
          <p:cNvPr id="19" name="Inhaltsplatzhalter 3"/>
          <p:cNvPicPr>
            <a:picLocks noGrp="1" noChangeAspect="1"/>
          </p:cNvPicPr>
          <p:nvPr>
            <p:ph idx="10"/>
          </p:nvPr>
        </p:nvPicPr>
        <p:blipFill>
          <a:blip r:embed="rId4"/>
          <a:stretch>
            <a:fillRect/>
          </a:stretch>
        </p:blipFill>
        <p:spPr>
          <a:xfrm>
            <a:off x="7471931" y="4047271"/>
            <a:ext cx="4302918" cy="239824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Transport: 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4" name="Inhaltsplatzhalter 2"/>
          <p:cNvSpPr>
            <a:spLocks noGrp="1"/>
          </p:cNvSpPr>
          <p:nvPr>
            <p:ph idx="10"/>
          </p:nvPr>
        </p:nvSpPr>
        <p:spPr>
          <a:xfrm>
            <a:off x="211695" y="1579000"/>
            <a:ext cx="7059962" cy="361040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sz="2000" dirty="0"/>
          </a:p>
          <a:p>
            <a:pPr marL="742950" lvl="1" indent="-285750">
              <a:buFontTx/>
              <a:buChar char="-"/>
            </a:pP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Concept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Federal </a:t>
            </a:r>
            <a:r>
              <a:rPr lang="de-DE" sz="2000" dirty="0" err="1" smtClean="0"/>
              <a:t>Government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Transport </a:t>
            </a:r>
            <a:r>
              <a:rPr lang="de-DE" sz="2000" dirty="0" err="1" smtClean="0"/>
              <a:t>Sector</a:t>
            </a:r>
            <a:r>
              <a:rPr lang="zh-CN" altLang="en-US" sz="2000" dirty="0" smtClean="0"/>
              <a:t>德国政府的交通能源方案</a:t>
            </a:r>
            <a:endParaRPr lang="de-DE" sz="2000" dirty="0" smtClean="0"/>
          </a:p>
          <a:p>
            <a:pPr marL="742950" lvl="1" indent="-285750">
              <a:buFontTx/>
              <a:buChar char="-"/>
            </a:pPr>
            <a:r>
              <a:rPr lang="de-DE" sz="2000" dirty="0" smtClean="0"/>
              <a:t>Mobility </a:t>
            </a:r>
            <a:r>
              <a:rPr lang="de-DE" sz="2000" dirty="0" err="1"/>
              <a:t>and</a:t>
            </a:r>
            <a:r>
              <a:rPr lang="de-DE" sz="2000" dirty="0"/>
              <a:t> Fuel </a:t>
            </a:r>
            <a:r>
              <a:rPr lang="de-DE" sz="2000" dirty="0" err="1"/>
              <a:t>Strategy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Federal </a:t>
            </a:r>
            <a:r>
              <a:rPr lang="de-DE" sz="2000" dirty="0" err="1" smtClean="0"/>
              <a:t>Government</a:t>
            </a:r>
            <a:endParaRPr lang="de-DE" sz="2000" dirty="0" smtClean="0"/>
          </a:p>
          <a:p>
            <a:pPr lvl="1"/>
            <a:r>
              <a:rPr lang="de-DE" sz="2000" dirty="0"/>
              <a:t> </a:t>
            </a:r>
            <a:r>
              <a:rPr lang="de-DE" sz="2000" dirty="0" smtClean="0"/>
              <a:t>    </a:t>
            </a:r>
            <a:r>
              <a:rPr lang="zh-CN" altLang="en-US" sz="2000" dirty="0" smtClean="0"/>
              <a:t>德国政府的汽车和</a:t>
            </a:r>
            <a:r>
              <a:rPr lang="zh-CN" altLang="en-US" sz="2000" dirty="0"/>
              <a:t>燃料</a:t>
            </a:r>
            <a:r>
              <a:rPr lang="zh-CN" altLang="en-US" sz="2000" dirty="0" smtClean="0"/>
              <a:t>战略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National </a:t>
            </a:r>
            <a:r>
              <a:rPr lang="de-DE" sz="2000" dirty="0" err="1" smtClean="0"/>
              <a:t>Electromobility</a:t>
            </a:r>
            <a:r>
              <a:rPr lang="de-DE" sz="2000" dirty="0" smtClean="0"/>
              <a:t> Development Plan </a:t>
            </a:r>
            <a:r>
              <a:rPr lang="zh-CN" altLang="en-US" sz="2000" dirty="0" smtClean="0"/>
              <a:t>国家电动汽车发展计划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Legal </a:t>
            </a:r>
            <a:r>
              <a:rPr lang="de-DE" sz="2000" dirty="0" err="1" smtClean="0"/>
              <a:t>framework</a:t>
            </a:r>
            <a:r>
              <a:rPr lang="de-DE" sz="2000" dirty="0" smtClean="0"/>
              <a:t>, e.g. Regulation on </a:t>
            </a:r>
            <a:r>
              <a:rPr lang="de-DE" sz="2000" dirty="0" err="1" smtClean="0"/>
              <a:t>charging</a:t>
            </a:r>
            <a:r>
              <a:rPr lang="de-DE" sz="2000" dirty="0" smtClean="0"/>
              <a:t> </a:t>
            </a:r>
            <a:r>
              <a:rPr lang="de-DE" sz="2000" dirty="0" err="1" smtClean="0"/>
              <a:t>stationsand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German </a:t>
            </a:r>
            <a:r>
              <a:rPr lang="de-DE" sz="2000" dirty="0" err="1" smtClean="0"/>
              <a:t>Standardization</a:t>
            </a:r>
            <a:r>
              <a:rPr lang="de-DE" sz="2000" dirty="0" smtClean="0"/>
              <a:t> Roadmap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Electromobility</a:t>
            </a: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zh-CN" altLang="en-US" sz="2000" dirty="0" smtClean="0"/>
              <a:t>法律框架：充电桩规则和德国电动汽车标准化路线图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EU Transport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</a:t>
            </a:r>
            <a:r>
              <a:rPr lang="zh-CN" altLang="en-US" sz="2000" dirty="0"/>
              <a:t>欧</a:t>
            </a:r>
            <a:r>
              <a:rPr lang="zh-CN" altLang="en-US" sz="2000" dirty="0" smtClean="0"/>
              <a:t>盟交通战略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</a:p>
          <a:p>
            <a:endParaRPr lang="de-DE" sz="1800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6362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53804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Germany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</a:t>
            </a:r>
            <a:r>
              <a:rPr lang="zh-CN" altLang="en-US" sz="2800" b="1" dirty="0" smtClean="0"/>
              <a:t>：德国的政</a:t>
            </a:r>
            <a:r>
              <a:rPr lang="zh-CN" altLang="en-US" sz="2800" b="1" dirty="0"/>
              <a:t>策</a:t>
            </a:r>
            <a:r>
              <a:rPr lang="zh-CN" altLang="en-US" sz="2800" b="1" dirty="0" smtClean="0"/>
              <a:t>规</a:t>
            </a:r>
            <a:r>
              <a:rPr lang="zh-CN" altLang="en-US" sz="2800" b="1" dirty="0"/>
              <a:t>划和现状</a:t>
            </a:r>
            <a:endParaRPr lang="de-DE" sz="2800" b="1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976393" y="1273381"/>
            <a:ext cx="285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Digitalization</a:t>
            </a:r>
            <a:r>
              <a:rPr lang="de-DE" sz="2400" b="1" dirty="0" smtClean="0"/>
              <a:t> </a:t>
            </a:r>
            <a:r>
              <a:rPr lang="zh-CN" altLang="en-US" sz="2400" b="1" dirty="0" smtClean="0"/>
              <a:t>数字化</a:t>
            </a:r>
            <a:endParaRPr lang="de-DE" sz="2400" b="1" dirty="0"/>
          </a:p>
        </p:txBody>
      </p:sp>
      <p:sp>
        <p:nvSpPr>
          <p:cNvPr id="11" name="Inhaltsplatzhalter 2"/>
          <p:cNvSpPr>
            <a:spLocks noGrp="1"/>
          </p:cNvSpPr>
          <p:nvPr>
            <p:ph idx="10"/>
          </p:nvPr>
        </p:nvSpPr>
        <p:spPr>
          <a:xfrm>
            <a:off x="211696" y="2008092"/>
            <a:ext cx="6353995" cy="3021955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Digital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2025 </a:t>
            </a:r>
            <a:r>
              <a:rPr lang="zh-CN" altLang="en-US" sz="2000" dirty="0" smtClean="0"/>
              <a:t>数字战略</a:t>
            </a:r>
            <a:r>
              <a:rPr lang="en-US" altLang="zh-CN" sz="2000" dirty="0" smtClean="0"/>
              <a:t>2025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Emerging legal </a:t>
            </a:r>
            <a:r>
              <a:rPr lang="de-DE" sz="2000" dirty="0" err="1" smtClean="0"/>
              <a:t>framework</a:t>
            </a:r>
            <a:r>
              <a:rPr lang="de-DE" sz="2000" dirty="0" smtClean="0"/>
              <a:t>: e.g. German Act on </a:t>
            </a:r>
            <a:r>
              <a:rPr lang="de-DE" sz="2000" dirty="0" err="1" smtClean="0"/>
              <a:t>Digitization</a:t>
            </a:r>
            <a:r>
              <a:rPr lang="de-DE" sz="2000" dirty="0"/>
              <a:t> </a:t>
            </a:r>
            <a:r>
              <a:rPr lang="de-DE" sz="2000" dirty="0" smtClean="0"/>
              <a:t>in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Sector</a:t>
            </a:r>
            <a:r>
              <a:rPr lang="de-DE" sz="2000" dirty="0" smtClean="0"/>
              <a:t> (2016) </a:t>
            </a:r>
            <a:r>
              <a:rPr lang="en-GB" sz="2000" dirty="0" smtClean="0"/>
              <a:t>supports </a:t>
            </a:r>
            <a:r>
              <a:rPr lang="en-GB" sz="2000" dirty="0"/>
              <a:t>the </a:t>
            </a:r>
            <a:r>
              <a:rPr lang="en-GB" sz="2000" dirty="0" smtClean="0"/>
              <a:t>development of a digital infrastructure: smart </a:t>
            </a:r>
            <a:r>
              <a:rPr lang="en-GB" sz="2000" dirty="0"/>
              <a:t>grids, smart meters and smart </a:t>
            </a:r>
            <a:r>
              <a:rPr lang="en-GB" sz="2000" dirty="0" smtClean="0"/>
              <a:t>homes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法律框架：德国能源数字行动计划</a:t>
            </a:r>
            <a:r>
              <a:rPr lang="en-US" altLang="zh-CN" sz="2000" dirty="0" smtClean="0"/>
              <a:t>2016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Activities</a:t>
            </a:r>
            <a:r>
              <a:rPr lang="de-DE" sz="2000" dirty="0" smtClean="0"/>
              <a:t> at </a:t>
            </a:r>
            <a:r>
              <a:rPr lang="de-DE" sz="2000" dirty="0" err="1" smtClean="0"/>
              <a:t>the</a:t>
            </a:r>
            <a:r>
              <a:rPr lang="de-DE" sz="2000" dirty="0" smtClean="0"/>
              <a:t> Länder-Level: e.g. </a:t>
            </a:r>
            <a:r>
              <a:rPr lang="de-DE" sz="2000" dirty="0" err="1" smtClean="0"/>
              <a:t>Saxony</a:t>
            </a:r>
            <a:r>
              <a:rPr lang="de-DE" sz="2000" dirty="0" smtClean="0"/>
              <a:t>-Anhalt: </a:t>
            </a:r>
            <a:r>
              <a:rPr lang="de-DE" sz="2000" dirty="0" err="1" smtClean="0"/>
              <a:t>developing</a:t>
            </a:r>
            <a:r>
              <a:rPr lang="de-DE" sz="2000" dirty="0" smtClean="0"/>
              <a:t> a </a:t>
            </a:r>
            <a:r>
              <a:rPr lang="de-DE" sz="2000" dirty="0" err="1" smtClean="0"/>
              <a:t>digitization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strategy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 smtClean="0"/>
              <a:t> 2017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 smtClean="0"/>
              <a:t>     联邦州的层面：萨安州的数字发展战略</a:t>
            </a:r>
            <a:r>
              <a:rPr lang="en-US" altLang="zh-CN" sz="2000" dirty="0" smtClean="0"/>
              <a:t>2017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sz="1800" dirty="0" smtClean="0"/>
          </a:p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867" y="2008092"/>
            <a:ext cx="2667000" cy="35560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85" y="4090592"/>
            <a:ext cx="2512263" cy="22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1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715798" y="957376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</a:t>
            </a:r>
            <a:r>
              <a:rPr lang="zh-CN" altLang="en-US" sz="2800" b="1" dirty="0" smtClean="0"/>
              <a:t>：中国政</a:t>
            </a:r>
            <a:r>
              <a:rPr lang="zh-CN" altLang="en-US" sz="2800" b="1" dirty="0"/>
              <a:t>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pic>
        <p:nvPicPr>
          <p:cNvPr id="12" name="Inhaltsplatzhalter 3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5801810" y="1490677"/>
            <a:ext cx="6054392" cy="402469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458268" y="5036471"/>
            <a:ext cx="2496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Source: Bloomberg New </a:t>
            </a:r>
            <a:r>
              <a:rPr lang="de-DE" sz="1000" dirty="0" err="1" smtClean="0"/>
              <a:t>Energy</a:t>
            </a:r>
            <a:r>
              <a:rPr lang="de-DE" sz="1000" dirty="0" smtClean="0"/>
              <a:t> </a:t>
            </a:r>
            <a:r>
              <a:rPr lang="de-DE" sz="1000" dirty="0" err="1" smtClean="0"/>
              <a:t>Finance</a:t>
            </a:r>
            <a:endParaRPr lang="de-DE" sz="1000" dirty="0"/>
          </a:p>
        </p:txBody>
      </p:sp>
      <p:sp>
        <p:nvSpPr>
          <p:cNvPr id="16" name="Textfeld 15"/>
          <p:cNvSpPr txBox="1"/>
          <p:nvPr/>
        </p:nvSpPr>
        <p:spPr>
          <a:xfrm>
            <a:off x="976393" y="1278464"/>
            <a:ext cx="16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 smtClean="0"/>
              <a:t>Energy</a:t>
            </a:r>
            <a:r>
              <a:rPr lang="zh-CN" altLang="en-US" sz="2400" b="1" dirty="0" smtClean="0"/>
              <a:t>能源</a:t>
            </a:r>
            <a:endParaRPr lang="de-DE" sz="2400" b="1" dirty="0"/>
          </a:p>
        </p:txBody>
      </p:sp>
      <p:sp>
        <p:nvSpPr>
          <p:cNvPr id="17" name="Inhaltsplatzhalter 2"/>
          <p:cNvSpPr>
            <a:spLocks noGrp="1"/>
          </p:cNvSpPr>
          <p:nvPr>
            <p:ph idx="10"/>
          </p:nvPr>
        </p:nvSpPr>
        <p:spPr>
          <a:xfrm>
            <a:off x="179885" y="2367449"/>
            <a:ext cx="5443495" cy="4105497"/>
          </a:xfrm>
        </p:spPr>
        <p:txBody>
          <a:bodyPr/>
          <a:lstStyle/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Ambitious</a:t>
            </a:r>
            <a:r>
              <a:rPr lang="de-DE" sz="2000" dirty="0" smtClean="0"/>
              <a:t> </a:t>
            </a:r>
            <a:r>
              <a:rPr lang="de-DE" sz="2000" dirty="0" err="1" smtClean="0"/>
              <a:t>renewable</a:t>
            </a:r>
            <a:r>
              <a:rPr lang="de-DE" sz="2000" dirty="0" smtClean="0"/>
              <a:t>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efficiency</a:t>
            </a:r>
            <a:r>
              <a:rPr lang="de-DE" sz="2000" dirty="0" smtClean="0"/>
              <a:t> </a:t>
            </a:r>
            <a:r>
              <a:rPr lang="de-DE" sz="2000" dirty="0" err="1" smtClean="0"/>
              <a:t>targets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可再生能源和能源优化</a:t>
            </a:r>
            <a:endParaRPr lang="de-DE" sz="2000" dirty="0" smtClean="0"/>
          </a:p>
          <a:p>
            <a:pPr marL="742950" lvl="1" indent="-285750">
              <a:buFontTx/>
              <a:buChar char="-"/>
            </a:pPr>
            <a:r>
              <a:rPr lang="de-DE" sz="2000" dirty="0" err="1"/>
              <a:t>P</a:t>
            </a:r>
            <a:r>
              <a:rPr lang="de-DE" sz="2000" dirty="0" err="1" smtClean="0"/>
              <a:t>otentially</a:t>
            </a:r>
            <a:r>
              <a:rPr lang="de-DE" sz="2000" dirty="0" smtClean="0"/>
              <a:t> </a:t>
            </a:r>
            <a:r>
              <a:rPr lang="de-DE" sz="2000" dirty="0" err="1" smtClean="0"/>
              <a:t>largest</a:t>
            </a:r>
            <a:r>
              <a:rPr lang="de-DE" sz="2000" dirty="0" smtClean="0"/>
              <a:t> </a:t>
            </a:r>
            <a:r>
              <a:rPr lang="de-DE" sz="2000" dirty="0" err="1" smtClean="0"/>
              <a:t>investor</a:t>
            </a:r>
            <a:r>
              <a:rPr lang="de-DE" sz="2000" dirty="0" smtClean="0"/>
              <a:t> in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(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electromobility</a:t>
            </a:r>
            <a:r>
              <a:rPr lang="de-DE" sz="2000" dirty="0" smtClean="0"/>
              <a:t>!) </a:t>
            </a:r>
            <a:r>
              <a:rPr lang="de-DE" sz="2000" dirty="0" err="1" smtClean="0"/>
              <a:t>sectors</a:t>
            </a:r>
            <a:r>
              <a:rPr lang="de-DE" sz="2000" dirty="0" smtClean="0"/>
              <a:t> </a:t>
            </a:r>
            <a:r>
              <a:rPr lang="de-DE" sz="2000" dirty="0" err="1" smtClean="0"/>
              <a:t>worldwide</a:t>
            </a:r>
            <a:r>
              <a:rPr lang="zh-CN" altLang="en-US" sz="2000" dirty="0"/>
              <a:t>最</a:t>
            </a:r>
            <a:r>
              <a:rPr lang="zh-CN" altLang="en-US" sz="2000" dirty="0" smtClean="0"/>
              <a:t>大规模潜在的</a:t>
            </a:r>
            <a:r>
              <a:rPr lang="zh-CN" altLang="en-US" sz="2000" dirty="0"/>
              <a:t>能源领域投资（电动汽车）</a:t>
            </a: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Five</a:t>
            </a:r>
            <a:r>
              <a:rPr lang="de-DE" sz="2000" dirty="0" smtClean="0"/>
              <a:t>-Year-Plan 2016-2010; on </a:t>
            </a:r>
            <a:r>
              <a:rPr lang="de-DE" sz="2000" dirty="0" err="1" smtClean="0"/>
              <a:t>energy</a:t>
            </a:r>
            <a:r>
              <a:rPr lang="de-DE" sz="2000" dirty="0" smtClean="0"/>
              <a:t>; + individual Plans (e.g. power </a:t>
            </a:r>
            <a:r>
              <a:rPr lang="de-DE" sz="2000" dirty="0" err="1" smtClean="0"/>
              <a:t>market</a:t>
            </a:r>
            <a:r>
              <a:rPr lang="de-DE" sz="2000" dirty="0" smtClean="0"/>
              <a:t>, </a:t>
            </a:r>
            <a:r>
              <a:rPr lang="de-DE" sz="2000" dirty="0" err="1" smtClean="0"/>
              <a:t>coal</a:t>
            </a:r>
            <a:r>
              <a:rPr lang="de-DE" sz="2000" dirty="0" smtClean="0"/>
              <a:t>, gas, </a:t>
            </a:r>
            <a:r>
              <a:rPr lang="de-DE" sz="2000" dirty="0" err="1" smtClean="0"/>
              <a:t>hydro</a:t>
            </a:r>
            <a:r>
              <a:rPr lang="de-DE" sz="2000" dirty="0" smtClean="0"/>
              <a:t>, wind, solar etc., </a:t>
            </a:r>
            <a:r>
              <a:rPr lang="de-DE" sz="2000" dirty="0" err="1" smtClean="0"/>
              <a:t>buildings</a:t>
            </a:r>
            <a:r>
              <a:rPr lang="de-DE" sz="2000" dirty="0" smtClean="0"/>
              <a:t>, </a:t>
            </a:r>
            <a:r>
              <a:rPr lang="de-DE" sz="2000" dirty="0" err="1" smtClean="0"/>
              <a:t>electromobility</a:t>
            </a:r>
            <a:r>
              <a:rPr lang="de-DE" sz="2000" dirty="0" smtClean="0"/>
              <a:t>) </a:t>
            </a:r>
            <a:r>
              <a:rPr lang="zh-CN" altLang="en-US" sz="2000" dirty="0" smtClean="0"/>
              <a:t>五年计划</a:t>
            </a:r>
            <a:r>
              <a:rPr lang="en-US" altLang="zh-CN" sz="2000" dirty="0" smtClean="0"/>
              <a:t>2016-2010</a:t>
            </a:r>
            <a:r>
              <a:rPr lang="zh-CN" altLang="en-US" sz="2000" dirty="0" smtClean="0"/>
              <a:t>， 能源</a:t>
            </a:r>
            <a:r>
              <a:rPr lang="en-US" altLang="zh-CN" sz="2000" dirty="0" smtClean="0"/>
              <a:t>+</a:t>
            </a:r>
            <a:r>
              <a:rPr lang="zh-CN" altLang="en-US" sz="2000" dirty="0"/>
              <a:t>个性化</a:t>
            </a:r>
            <a:r>
              <a:rPr lang="zh-CN" altLang="en-US" sz="2000" dirty="0" smtClean="0"/>
              <a:t>计划（能源市场、煤、气、风能、太阳能，建筑、电动汽车）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de-DE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sz="1800" dirty="0" smtClean="0"/>
          </a:p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441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0" y="6527538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9325253" y="6527538"/>
            <a:ext cx="2866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Jana Ohlendorf, Harbin 16 June 2017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653805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源、交通、数字化：中国政治规划和现状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976393" y="1293963"/>
            <a:ext cx="5035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Transport (Automotive)</a:t>
            </a:r>
            <a:r>
              <a:rPr lang="zh-CN" altLang="en-US" sz="2400" b="1" dirty="0" smtClean="0"/>
              <a:t>交通（汽车）</a:t>
            </a:r>
            <a:endParaRPr lang="de-DE" sz="2400" b="1" dirty="0"/>
          </a:p>
        </p:txBody>
      </p:sp>
      <p:sp>
        <p:nvSpPr>
          <p:cNvPr id="13" name="Inhaltsplatzhalter 2"/>
          <p:cNvSpPr>
            <a:spLocks noGrp="1"/>
          </p:cNvSpPr>
          <p:nvPr>
            <p:ph idx="10"/>
          </p:nvPr>
        </p:nvSpPr>
        <p:spPr>
          <a:xfrm>
            <a:off x="358315" y="1989869"/>
            <a:ext cx="5546540" cy="3205962"/>
          </a:xfrm>
        </p:spPr>
        <p:txBody>
          <a:bodyPr/>
          <a:lstStyle/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FYP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transport</a:t>
            </a:r>
            <a:r>
              <a:rPr lang="de-DE" sz="2000" dirty="0" smtClean="0"/>
              <a:t> </a:t>
            </a:r>
            <a:r>
              <a:rPr lang="de-DE" sz="2000" dirty="0" err="1" smtClean="0"/>
              <a:t>sector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交通领域的</a:t>
            </a:r>
            <a:r>
              <a:rPr lang="en-US" altLang="zh-CN" sz="2000" dirty="0" smtClean="0"/>
              <a:t>FYP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/>
              <a:t>M</a:t>
            </a:r>
            <a:r>
              <a:rPr lang="de-DE" sz="2000" dirty="0" smtClean="0"/>
              <a:t>id-</a:t>
            </a:r>
            <a:r>
              <a:rPr lang="de-DE" sz="2000" dirty="0" err="1" smtClean="0"/>
              <a:t>to</a:t>
            </a:r>
            <a:r>
              <a:rPr lang="de-DE" sz="2000" dirty="0" smtClean="0"/>
              <a:t>-</a:t>
            </a:r>
            <a:r>
              <a:rPr lang="de-DE" sz="2000" dirty="0" err="1" smtClean="0"/>
              <a:t>long</a:t>
            </a:r>
            <a:r>
              <a:rPr lang="de-DE" sz="2000" dirty="0" smtClean="0"/>
              <a:t>-term plan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automotive</a:t>
            </a:r>
            <a:r>
              <a:rPr lang="de-DE" sz="2000" dirty="0" smtClean="0"/>
              <a:t> </a:t>
            </a:r>
            <a:r>
              <a:rPr lang="de-DE" sz="2000" dirty="0" err="1" smtClean="0"/>
              <a:t>industry</a:t>
            </a:r>
            <a:r>
              <a:rPr lang="de-DE" sz="2000" dirty="0" smtClean="0"/>
              <a:t> (April 2017) </a:t>
            </a:r>
            <a:r>
              <a:rPr lang="zh-CN" altLang="en-US" sz="2000" dirty="0" smtClean="0"/>
              <a:t>汽车工业中长期计划</a:t>
            </a:r>
            <a:endParaRPr lang="de-DE" sz="2000" dirty="0" smtClean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Made in China 2025: </a:t>
            </a:r>
            <a:r>
              <a:rPr lang="de-DE" sz="2000" dirty="0" err="1" smtClean="0"/>
              <a:t>electromobility</a:t>
            </a:r>
            <a:r>
              <a:rPr lang="de-DE" sz="2000" dirty="0" smtClean="0"/>
              <a:t> </a:t>
            </a:r>
            <a:r>
              <a:rPr lang="de-DE" sz="2000" dirty="0" err="1" smtClean="0"/>
              <a:t>as</a:t>
            </a:r>
            <a:r>
              <a:rPr lang="de-DE" sz="2000" dirty="0" smtClean="0"/>
              <a:t> </a:t>
            </a:r>
            <a:r>
              <a:rPr lang="de-DE" sz="2000" dirty="0" err="1" smtClean="0"/>
              <a:t>one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ten</a:t>
            </a:r>
            <a:r>
              <a:rPr lang="de-DE" sz="2000" dirty="0" smtClean="0"/>
              <a:t> </a:t>
            </a:r>
            <a:r>
              <a:rPr lang="de-DE" sz="2000" dirty="0" err="1" smtClean="0"/>
              <a:t>key</a:t>
            </a:r>
            <a:r>
              <a:rPr lang="de-DE" sz="2000" dirty="0" smtClean="0"/>
              <a:t> </a:t>
            </a:r>
            <a:r>
              <a:rPr lang="de-DE" sz="2000" dirty="0" err="1" smtClean="0"/>
              <a:t>economic</a:t>
            </a:r>
            <a:r>
              <a:rPr lang="de-DE" sz="2000" dirty="0" smtClean="0"/>
              <a:t> </a:t>
            </a:r>
            <a:r>
              <a:rPr lang="de-DE" sz="2000" dirty="0" err="1" smtClean="0"/>
              <a:t>sectors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中国制造</a:t>
            </a:r>
            <a:r>
              <a:rPr lang="en-US" altLang="zh-CN" sz="2000" dirty="0" smtClean="0"/>
              <a:t>2025</a:t>
            </a:r>
            <a:r>
              <a:rPr lang="de-DE" sz="2000" dirty="0" smtClean="0"/>
              <a:t> </a:t>
            </a:r>
            <a:r>
              <a:rPr lang="zh-CN" altLang="en-US" sz="2000" dirty="0" smtClean="0"/>
              <a:t>电动汽车作为十大主要经济要素</a:t>
            </a:r>
            <a:endParaRPr lang="de-DE" sz="2000" dirty="0"/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err="1" smtClean="0"/>
              <a:t>Government</a:t>
            </a:r>
            <a:r>
              <a:rPr lang="de-DE" sz="2000" dirty="0" smtClean="0"/>
              <a:t> </a:t>
            </a:r>
            <a:r>
              <a:rPr lang="de-DE" sz="2000" dirty="0" err="1" smtClean="0"/>
              <a:t>support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R&amp;D </a:t>
            </a:r>
            <a:r>
              <a:rPr lang="zh-CN" altLang="en-US" sz="2000" dirty="0" smtClean="0"/>
              <a:t>政府支持的研发</a:t>
            </a:r>
            <a:endParaRPr lang="de-DE" sz="2000" dirty="0" smtClean="0"/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de-DE" sz="2000" dirty="0" smtClean="0"/>
              <a:t>...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de-DE" dirty="0"/>
          </a:p>
          <a:p>
            <a:endParaRPr lang="de-DE" sz="1800" dirty="0" smtClean="0"/>
          </a:p>
          <a:p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855" y="1728649"/>
            <a:ext cx="5165262" cy="343956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85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751882" y="4981549"/>
            <a:ext cx="24961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/>
              <a:t>Source: Bloomberg New </a:t>
            </a:r>
            <a:r>
              <a:rPr lang="de-DE" sz="1000" dirty="0" err="1" smtClean="0"/>
              <a:t>Energy</a:t>
            </a:r>
            <a:r>
              <a:rPr lang="de-DE" sz="1000" dirty="0" smtClean="0"/>
              <a:t> </a:t>
            </a:r>
            <a:r>
              <a:rPr lang="de-DE" sz="1000" dirty="0" err="1" smtClean="0"/>
              <a:t>Finance</a:t>
            </a:r>
            <a:endParaRPr lang="de-DE" sz="10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7" y="2473376"/>
            <a:ext cx="3987400" cy="37518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76393" y="1293963"/>
            <a:ext cx="5845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Transport (Automotive) (</a:t>
            </a:r>
            <a:r>
              <a:rPr lang="de-DE" sz="2400" b="1" dirty="0" err="1" smtClean="0"/>
              <a:t>ctd</a:t>
            </a:r>
            <a:r>
              <a:rPr lang="de-DE" sz="2400" b="1" dirty="0" smtClean="0"/>
              <a:t>.) </a:t>
            </a:r>
            <a:r>
              <a:rPr lang="zh-CN" altLang="en-US" sz="2400" b="1" dirty="0" smtClean="0"/>
              <a:t>交通（汽车）</a:t>
            </a:r>
            <a:endParaRPr lang="de-DE" sz="2400" b="1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653805" y="663127"/>
            <a:ext cx="113178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rabicPeriod"/>
            </a:pPr>
            <a:r>
              <a:rPr lang="de-DE" sz="2800" b="1" dirty="0" err="1" smtClean="0"/>
              <a:t>Energy</a:t>
            </a:r>
            <a:r>
              <a:rPr lang="de-DE" sz="2800" b="1" dirty="0"/>
              <a:t>, Transport, </a:t>
            </a:r>
            <a:r>
              <a:rPr lang="de-DE" sz="2800" b="1" dirty="0" err="1"/>
              <a:t>Digitalization</a:t>
            </a:r>
            <a:r>
              <a:rPr lang="de-DE" sz="2800" b="1" dirty="0"/>
              <a:t>: </a:t>
            </a:r>
            <a:r>
              <a:rPr lang="de-DE" sz="2800" b="1" dirty="0" smtClean="0"/>
              <a:t>Political </a:t>
            </a:r>
            <a:r>
              <a:rPr lang="de-DE" sz="2800" b="1" dirty="0"/>
              <a:t>Agenda &amp; Status Quo in </a:t>
            </a:r>
            <a:r>
              <a:rPr lang="de-DE" sz="2800" b="1" dirty="0" smtClean="0"/>
              <a:t>China</a:t>
            </a:r>
          </a:p>
          <a:p>
            <a:r>
              <a:rPr lang="zh-CN" altLang="en-US" sz="2800" b="1" dirty="0" smtClean="0"/>
              <a:t>      能</a:t>
            </a:r>
            <a:r>
              <a:rPr lang="zh-CN" altLang="en-US" sz="2800" b="1" dirty="0"/>
              <a:t>源、交通、数字化：中国政治规划和现状</a:t>
            </a:r>
            <a:endParaRPr lang="de-DE" sz="2800" b="1" dirty="0"/>
          </a:p>
          <a:p>
            <a:pPr marL="514350" indent="-514350">
              <a:buAutoNum type="arabicPeriod"/>
            </a:pPr>
            <a:endParaRPr lang="de-DE" sz="2800" b="1" dirty="0" smtClean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033" y="2473376"/>
            <a:ext cx="6414044" cy="3751857"/>
          </a:xfrm>
          <a:prstGeom prst="rect">
            <a:avLst/>
          </a:prstGeom>
        </p:spPr>
      </p:pic>
      <p:cxnSp>
        <p:nvCxnSpPr>
          <p:cNvPr id="10" name="Gerade Verbindung 9"/>
          <p:cNvCxnSpPr/>
          <p:nvPr/>
        </p:nvCxnSpPr>
        <p:spPr>
          <a:xfrm>
            <a:off x="0" y="452009"/>
            <a:ext cx="12192000" cy="2650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58315" y="54589"/>
            <a:ext cx="11497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Digitalization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and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Sector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Integration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Energy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– Transport</a:t>
            </a:r>
            <a:r>
              <a:rPr lang="de-DE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: </a:t>
            </a:r>
            <a:r>
              <a:rPr lang="de-DE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Status Quo &amp; Opportunities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for</a:t>
            </a:r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Sino</a:t>
            </a:r>
            <a:r>
              <a:rPr lang="de-DE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-German </a:t>
            </a:r>
            <a:r>
              <a:rPr lang="de-DE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Cooperation</a:t>
            </a:r>
            <a:endParaRPr lang="de-DE" b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7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2651</Words>
  <Application>Microsoft Office PowerPoint</Application>
  <PresentationFormat>Breitbild</PresentationFormat>
  <Paragraphs>315</Paragraphs>
  <Slides>22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3" baseType="lpstr">
      <vt:lpstr>DengXian</vt:lpstr>
      <vt:lpstr>DengXian Light</vt:lpstr>
      <vt:lpstr>HiraMinProN-W3</vt:lpstr>
      <vt:lpstr>黑体</vt:lpstr>
      <vt:lpstr>宋体</vt:lpstr>
      <vt:lpstr>Arial</vt:lpstr>
      <vt:lpstr>Calibri</vt:lpstr>
      <vt:lpstr>Calibri Light</vt:lpstr>
      <vt:lpstr>Times New Roman</vt:lpstr>
      <vt:lpstr>Wingdings</vt:lpstr>
      <vt:lpstr>Office-Design</vt:lpstr>
      <vt:lpstr>Digitalization and Sector Integration  Energy – Transport:  Status Quo &amp; Opportunities for Sino-German Cooperation  数字化-能源要素整合-交通 现状和中德合作的机遇</vt:lpstr>
      <vt:lpstr>The Digital Revolution is transforming Key Sectors 数字革命是转化的关键因素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attention! 谢谢您的关注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montechoes</cp:lastModifiedBy>
  <cp:revision>159</cp:revision>
  <dcterms:created xsi:type="dcterms:W3CDTF">2017-06-05T11:27:19Z</dcterms:created>
  <dcterms:modified xsi:type="dcterms:W3CDTF">2017-06-14T15:12:19Z</dcterms:modified>
</cp:coreProperties>
</file>