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8" r:id="rId2"/>
    <p:sldId id="462" r:id="rId3"/>
    <p:sldId id="473" r:id="rId4"/>
    <p:sldId id="478" r:id="rId5"/>
    <p:sldId id="474" r:id="rId6"/>
    <p:sldId id="475" r:id="rId7"/>
    <p:sldId id="463" r:id="rId8"/>
    <p:sldId id="457" r:id="rId9"/>
    <p:sldId id="454" r:id="rId10"/>
    <p:sldId id="458" r:id="rId11"/>
    <p:sldId id="476" r:id="rId12"/>
    <p:sldId id="477" r:id="rId13"/>
    <p:sldId id="456" r:id="rId14"/>
  </p:sldIdLst>
  <p:sldSz cx="9144000" cy="6858000" type="screen4x3"/>
  <p:notesSz cx="6858000" cy="10013950"/>
  <p:defaultTextStyle>
    <a:defPPr>
      <a:defRPr lang="en-GB"/>
    </a:defPPr>
    <a:lvl1pPr algn="l" defTabSz="449263" rtl="0" fontAlgn="base">
      <a:spcBef>
        <a:spcPct val="0"/>
      </a:spcBef>
      <a:spcAft>
        <a:spcPct val="0"/>
      </a:spcAft>
      <a:defRPr sz="1400" kern="1200">
        <a:solidFill>
          <a:schemeClr val="bg1"/>
        </a:solidFill>
        <a:latin typeface="Arial" pitchFamily="34" charset="0"/>
        <a:ea typeface="Arial Unicode MS" pitchFamily="34" charset="-128"/>
        <a:cs typeface="Arial Unicode MS" pitchFamily="34" charset="-128"/>
      </a:defRPr>
    </a:lvl1pPr>
    <a:lvl2pPr marL="457200" algn="l" defTabSz="449263" rtl="0" fontAlgn="base">
      <a:spcBef>
        <a:spcPct val="0"/>
      </a:spcBef>
      <a:spcAft>
        <a:spcPct val="0"/>
      </a:spcAft>
      <a:defRPr sz="1400" kern="1200">
        <a:solidFill>
          <a:schemeClr val="bg1"/>
        </a:solidFill>
        <a:latin typeface="Arial" pitchFamily="34" charset="0"/>
        <a:ea typeface="Arial Unicode MS" pitchFamily="34" charset="-128"/>
        <a:cs typeface="Arial Unicode MS" pitchFamily="34" charset="-128"/>
      </a:defRPr>
    </a:lvl2pPr>
    <a:lvl3pPr marL="914400" algn="l" defTabSz="449263" rtl="0" fontAlgn="base">
      <a:spcBef>
        <a:spcPct val="0"/>
      </a:spcBef>
      <a:spcAft>
        <a:spcPct val="0"/>
      </a:spcAft>
      <a:defRPr sz="1400" kern="1200">
        <a:solidFill>
          <a:schemeClr val="bg1"/>
        </a:solidFill>
        <a:latin typeface="Arial" pitchFamily="34" charset="0"/>
        <a:ea typeface="Arial Unicode MS" pitchFamily="34" charset="-128"/>
        <a:cs typeface="Arial Unicode MS" pitchFamily="34" charset="-128"/>
      </a:defRPr>
    </a:lvl3pPr>
    <a:lvl4pPr marL="1371600" algn="l" defTabSz="449263" rtl="0" fontAlgn="base">
      <a:spcBef>
        <a:spcPct val="0"/>
      </a:spcBef>
      <a:spcAft>
        <a:spcPct val="0"/>
      </a:spcAft>
      <a:defRPr sz="1400" kern="1200">
        <a:solidFill>
          <a:schemeClr val="bg1"/>
        </a:solidFill>
        <a:latin typeface="Arial" pitchFamily="34" charset="0"/>
        <a:ea typeface="Arial Unicode MS" pitchFamily="34" charset="-128"/>
        <a:cs typeface="Arial Unicode MS" pitchFamily="34" charset="-128"/>
      </a:defRPr>
    </a:lvl4pPr>
    <a:lvl5pPr marL="1828800" algn="l" defTabSz="449263" rtl="0" fontAlgn="base">
      <a:spcBef>
        <a:spcPct val="0"/>
      </a:spcBef>
      <a:spcAft>
        <a:spcPct val="0"/>
      </a:spcAft>
      <a:defRPr sz="1400" kern="1200">
        <a:solidFill>
          <a:schemeClr val="bg1"/>
        </a:solidFill>
        <a:latin typeface="Arial" pitchFamily="34" charset="0"/>
        <a:ea typeface="Arial Unicode MS" pitchFamily="34" charset="-128"/>
        <a:cs typeface="Arial Unicode MS" pitchFamily="34" charset="-128"/>
      </a:defRPr>
    </a:lvl5pPr>
    <a:lvl6pPr marL="2286000" algn="l" defTabSz="914400" rtl="0" eaLnBrk="1" latinLnBrk="0" hangingPunct="1">
      <a:defRPr sz="1400" kern="1200">
        <a:solidFill>
          <a:schemeClr val="bg1"/>
        </a:solidFill>
        <a:latin typeface="Arial" pitchFamily="34" charset="0"/>
        <a:ea typeface="Arial Unicode MS" pitchFamily="34" charset="-128"/>
        <a:cs typeface="Arial Unicode MS" pitchFamily="34" charset="-128"/>
      </a:defRPr>
    </a:lvl6pPr>
    <a:lvl7pPr marL="2743200" algn="l" defTabSz="914400" rtl="0" eaLnBrk="1" latinLnBrk="0" hangingPunct="1">
      <a:defRPr sz="1400" kern="1200">
        <a:solidFill>
          <a:schemeClr val="bg1"/>
        </a:solidFill>
        <a:latin typeface="Arial" pitchFamily="34" charset="0"/>
        <a:ea typeface="Arial Unicode MS" pitchFamily="34" charset="-128"/>
        <a:cs typeface="Arial Unicode MS" pitchFamily="34" charset="-128"/>
      </a:defRPr>
    </a:lvl7pPr>
    <a:lvl8pPr marL="3200400" algn="l" defTabSz="914400" rtl="0" eaLnBrk="1" latinLnBrk="0" hangingPunct="1">
      <a:defRPr sz="1400" kern="1200">
        <a:solidFill>
          <a:schemeClr val="bg1"/>
        </a:solidFill>
        <a:latin typeface="Arial" pitchFamily="34" charset="0"/>
        <a:ea typeface="Arial Unicode MS" pitchFamily="34" charset="-128"/>
        <a:cs typeface="Arial Unicode MS" pitchFamily="34" charset="-128"/>
      </a:defRPr>
    </a:lvl8pPr>
    <a:lvl9pPr marL="3657600" algn="l" defTabSz="914400" rtl="0" eaLnBrk="1" latinLnBrk="0" hangingPunct="1">
      <a:defRPr sz="1400" kern="1200">
        <a:solidFill>
          <a:schemeClr val="bg1"/>
        </a:solidFill>
        <a:latin typeface="Arial"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101"/>
    <a:srgbClr val="FF0000"/>
    <a:srgbClr val="FF3300"/>
    <a:srgbClr val="FF5050"/>
    <a:srgbClr val="FF9966"/>
    <a:srgbClr val="800000"/>
    <a:srgbClr val="FFFF99"/>
    <a:srgbClr val="CC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4640" autoAdjust="0"/>
  </p:normalViewPr>
  <p:slideViewPr>
    <p:cSldViewPr>
      <p:cViewPr>
        <p:scale>
          <a:sx n="66" d="100"/>
          <a:sy n="66" d="100"/>
        </p:scale>
        <p:origin x="-1644" y="-684"/>
      </p:cViewPr>
      <p:guideLst>
        <p:guide orient="horz" pos="1888"/>
        <p:guide orient="horz" pos="1162"/>
        <p:guide orient="horz" pos="3430"/>
        <p:guide orient="horz" pos="3702"/>
        <p:guide pos="3152"/>
        <p:guide pos="2699"/>
        <p:guide pos="4241"/>
        <p:guide pos="657"/>
        <p:guide pos="1247"/>
        <p:guide pos="5556"/>
        <p:guide pos="113"/>
        <p:guide pos="249"/>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3154"/>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72209" cy="500309"/>
          </a:xfrm>
          <a:prstGeom prst="rect">
            <a:avLst/>
          </a:prstGeom>
        </p:spPr>
        <p:txBody>
          <a:bodyPr vert="horz" lIns="96403" tIns="48202" rIns="96403" bIns="48202" rtlCol="0"/>
          <a:lstStyle>
            <a:lvl1pPr algn="l">
              <a:lnSpc>
                <a:spcPct val="93000"/>
              </a:lnSpc>
              <a:buClr>
                <a:srgbClr val="000000"/>
              </a:buClr>
              <a:buSzPct val="100000"/>
              <a:buFont typeface="Arial" charset="0"/>
              <a:buNone/>
              <a:defRPr sz="1300">
                <a:latin typeface="Arial" charset="0"/>
              </a:defRPr>
            </a:lvl1pPr>
          </a:lstStyle>
          <a:p>
            <a:pPr>
              <a:defRPr/>
            </a:pPr>
            <a:endParaRPr lang="de-DE"/>
          </a:p>
        </p:txBody>
      </p:sp>
      <p:sp>
        <p:nvSpPr>
          <p:cNvPr id="3" name="Datumsplatzhalter 2"/>
          <p:cNvSpPr>
            <a:spLocks noGrp="1"/>
          </p:cNvSpPr>
          <p:nvPr>
            <p:ph type="dt" sz="quarter" idx="1"/>
          </p:nvPr>
        </p:nvSpPr>
        <p:spPr>
          <a:xfrm>
            <a:off x="3884259" y="1"/>
            <a:ext cx="2972209" cy="500309"/>
          </a:xfrm>
          <a:prstGeom prst="rect">
            <a:avLst/>
          </a:prstGeom>
        </p:spPr>
        <p:txBody>
          <a:bodyPr vert="horz" lIns="96403" tIns="48202" rIns="96403" bIns="48202" rtlCol="0"/>
          <a:lstStyle>
            <a:lvl1pPr algn="r">
              <a:lnSpc>
                <a:spcPct val="93000"/>
              </a:lnSpc>
              <a:buClr>
                <a:srgbClr val="000000"/>
              </a:buClr>
              <a:buSzPct val="100000"/>
              <a:buFont typeface="Arial" charset="0"/>
              <a:buNone/>
              <a:defRPr sz="1300">
                <a:latin typeface="Arial" charset="0"/>
              </a:defRPr>
            </a:lvl1pPr>
          </a:lstStyle>
          <a:p>
            <a:pPr>
              <a:defRPr/>
            </a:pPr>
            <a:fld id="{7727A9DE-1A50-4A7C-8B5E-1CA3F9F0CBC8}" type="datetimeFigureOut">
              <a:rPr lang="de-DE"/>
              <a:pPr>
                <a:defRPr/>
              </a:pPr>
              <a:t>08.11.2010</a:t>
            </a:fld>
            <a:endParaRPr lang="de-DE"/>
          </a:p>
        </p:txBody>
      </p:sp>
      <p:sp>
        <p:nvSpPr>
          <p:cNvPr id="4" name="Fußzeilenplatzhalter 3"/>
          <p:cNvSpPr>
            <a:spLocks noGrp="1"/>
          </p:cNvSpPr>
          <p:nvPr>
            <p:ph type="ftr" sz="quarter" idx="2"/>
          </p:nvPr>
        </p:nvSpPr>
        <p:spPr>
          <a:xfrm>
            <a:off x="1" y="9512087"/>
            <a:ext cx="2972209" cy="500309"/>
          </a:xfrm>
          <a:prstGeom prst="rect">
            <a:avLst/>
          </a:prstGeom>
        </p:spPr>
        <p:txBody>
          <a:bodyPr vert="horz" lIns="96403" tIns="48202" rIns="96403" bIns="48202" rtlCol="0" anchor="b"/>
          <a:lstStyle>
            <a:lvl1pPr algn="l">
              <a:lnSpc>
                <a:spcPct val="93000"/>
              </a:lnSpc>
              <a:buClr>
                <a:srgbClr val="000000"/>
              </a:buClr>
              <a:buSzPct val="100000"/>
              <a:buFont typeface="Arial" charset="0"/>
              <a:buNone/>
              <a:defRPr sz="1300">
                <a:latin typeface="Arial" charset="0"/>
              </a:defRPr>
            </a:lvl1pPr>
          </a:lstStyle>
          <a:p>
            <a:pPr>
              <a:defRPr/>
            </a:pPr>
            <a:endParaRPr lang="de-DE"/>
          </a:p>
        </p:txBody>
      </p:sp>
      <p:sp>
        <p:nvSpPr>
          <p:cNvPr id="5" name="Foliennummernplatzhalter 4"/>
          <p:cNvSpPr>
            <a:spLocks noGrp="1"/>
          </p:cNvSpPr>
          <p:nvPr>
            <p:ph type="sldNum" sz="quarter" idx="3"/>
          </p:nvPr>
        </p:nvSpPr>
        <p:spPr>
          <a:xfrm>
            <a:off x="3884259" y="9512087"/>
            <a:ext cx="2972209" cy="500309"/>
          </a:xfrm>
          <a:prstGeom prst="rect">
            <a:avLst/>
          </a:prstGeom>
        </p:spPr>
        <p:txBody>
          <a:bodyPr vert="horz" lIns="96403" tIns="48202" rIns="96403" bIns="48202" rtlCol="0" anchor="b"/>
          <a:lstStyle>
            <a:lvl1pPr algn="r">
              <a:lnSpc>
                <a:spcPct val="93000"/>
              </a:lnSpc>
              <a:buClr>
                <a:srgbClr val="000000"/>
              </a:buClr>
              <a:buSzPct val="100000"/>
              <a:buFont typeface="Arial" charset="0"/>
              <a:buNone/>
              <a:defRPr sz="1300">
                <a:latin typeface="Arial" charset="0"/>
              </a:defRPr>
            </a:lvl1pPr>
          </a:lstStyle>
          <a:p>
            <a:pPr>
              <a:defRPr/>
            </a:pPr>
            <a:fld id="{3EB9C5D1-D45E-4B59-9B66-3425498EAEB0}"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10013950"/>
          </a:xfrm>
          <a:prstGeom prst="roundRect">
            <a:avLst>
              <a:gd name="adj" fmla="val 23"/>
            </a:avLst>
          </a:prstGeom>
          <a:solidFill>
            <a:srgbClr val="FFFFFF"/>
          </a:solidFill>
          <a:ln w="9525">
            <a:noFill/>
            <a:round/>
            <a:headEnd/>
            <a:tailEnd/>
          </a:ln>
          <a:effectLst/>
        </p:spPr>
        <p:txBody>
          <a:bodyPr wrap="none" lIns="96403" tIns="48202" rIns="96403" bIns="48202" anchor="ctr"/>
          <a:lstStyle/>
          <a:p>
            <a:pPr>
              <a:lnSpc>
                <a:spcPct val="93000"/>
              </a:lnSpc>
              <a:buClr>
                <a:srgbClr val="000000"/>
              </a:buClr>
              <a:buSzPct val="100000"/>
              <a:buFont typeface="Arial" pitchFamily="34" charset="0"/>
              <a:buNone/>
              <a:defRPr/>
            </a:pPr>
            <a:endParaRPr lang="de-DE" sz="1800"/>
          </a:p>
        </p:txBody>
      </p:sp>
      <p:sp>
        <p:nvSpPr>
          <p:cNvPr id="3074" name="Rectangle 2"/>
          <p:cNvSpPr>
            <a:spLocks noGrp="1" noChangeArrowheads="1"/>
          </p:cNvSpPr>
          <p:nvPr>
            <p:ph type="hdr"/>
          </p:nvPr>
        </p:nvSpPr>
        <p:spPr bwMode="auto">
          <a:xfrm>
            <a:off x="0" y="0"/>
            <a:ext cx="2970676" cy="498756"/>
          </a:xfrm>
          <a:prstGeom prst="rect">
            <a:avLst/>
          </a:prstGeom>
          <a:noFill/>
          <a:ln w="9525">
            <a:noFill/>
            <a:round/>
            <a:headEnd/>
            <a:tailEnd/>
          </a:ln>
          <a:effectLst/>
        </p:spPr>
        <p:txBody>
          <a:bodyPr vert="horz" wrap="square" lIns="94885" tIns="49340" rIns="94885" bIns="49340" numCol="1" anchor="t" anchorCtr="0" compatLnSpc="1">
            <a:prstTxWarp prst="textNoShape">
              <a:avLst/>
            </a:prstTxWarp>
          </a:bodyPr>
          <a:lstStyle>
            <a:lvl1pPr>
              <a:lnSpc>
                <a:spcPct val="100000"/>
              </a:lnSpc>
              <a:buClr>
                <a:srgbClr val="000000"/>
              </a:buClr>
              <a:buSzPct val="100000"/>
              <a:buFont typeface="Arial" pitchFamily="34" charset="0"/>
              <a:buNone/>
              <a:tabLst>
                <a:tab pos="0" algn="l"/>
                <a:tab pos="964032" algn="l"/>
                <a:tab pos="1928064" algn="l"/>
                <a:tab pos="2892097" algn="l"/>
                <a:tab pos="3856129" algn="l"/>
                <a:tab pos="4820161" algn="l"/>
                <a:tab pos="5784193" algn="l"/>
                <a:tab pos="6748227" algn="l"/>
                <a:tab pos="7712259" algn="l"/>
                <a:tab pos="8676291" algn="l"/>
                <a:tab pos="9640323" algn="l"/>
                <a:tab pos="10604356" algn="l"/>
              </a:tabLst>
              <a:defRPr sz="1300">
                <a:solidFill>
                  <a:srgbClr val="000000"/>
                </a:solidFill>
                <a:latin typeface="Arial" pitchFamily="34" charset="0"/>
              </a:defRPr>
            </a:lvl1pPr>
          </a:lstStyle>
          <a:p>
            <a:pPr>
              <a:defRPr/>
            </a:pPr>
            <a:endParaRPr lang="en-GB"/>
          </a:p>
        </p:txBody>
      </p:sp>
      <p:sp>
        <p:nvSpPr>
          <p:cNvPr id="3075" name="Rectangle 3"/>
          <p:cNvSpPr>
            <a:spLocks noGrp="1" noChangeArrowheads="1"/>
          </p:cNvSpPr>
          <p:nvPr>
            <p:ph type="dt"/>
          </p:nvPr>
        </p:nvSpPr>
        <p:spPr bwMode="auto">
          <a:xfrm>
            <a:off x="3884259" y="0"/>
            <a:ext cx="2970676" cy="498756"/>
          </a:xfrm>
          <a:prstGeom prst="rect">
            <a:avLst/>
          </a:prstGeom>
          <a:noFill/>
          <a:ln w="9525">
            <a:noFill/>
            <a:round/>
            <a:headEnd/>
            <a:tailEnd/>
          </a:ln>
          <a:effectLst/>
        </p:spPr>
        <p:txBody>
          <a:bodyPr vert="horz" wrap="square" lIns="94885" tIns="49340" rIns="94885" bIns="49340" numCol="1" anchor="t" anchorCtr="0" compatLnSpc="1">
            <a:prstTxWarp prst="textNoShape">
              <a:avLst/>
            </a:prstTxWarp>
          </a:bodyPr>
          <a:lstStyle>
            <a:lvl1pPr algn="r">
              <a:lnSpc>
                <a:spcPct val="100000"/>
              </a:lnSpc>
              <a:buClr>
                <a:srgbClr val="000000"/>
              </a:buClr>
              <a:buSzPct val="100000"/>
              <a:buFont typeface="Arial" pitchFamily="34" charset="0"/>
              <a:buNone/>
              <a:tabLst>
                <a:tab pos="0" algn="l"/>
                <a:tab pos="964032" algn="l"/>
                <a:tab pos="1928064" algn="l"/>
                <a:tab pos="2892097" algn="l"/>
                <a:tab pos="3856129" algn="l"/>
                <a:tab pos="4820161" algn="l"/>
                <a:tab pos="5784193" algn="l"/>
                <a:tab pos="6748227" algn="l"/>
                <a:tab pos="7712259" algn="l"/>
                <a:tab pos="8676291" algn="l"/>
                <a:tab pos="9640323" algn="l"/>
                <a:tab pos="10604356" algn="l"/>
              </a:tabLst>
              <a:defRPr sz="1300">
                <a:solidFill>
                  <a:srgbClr val="000000"/>
                </a:solidFill>
                <a:latin typeface="Arial" pitchFamily="34" charset="0"/>
              </a:defRPr>
            </a:lvl1pPr>
          </a:lstStyle>
          <a:p>
            <a:pPr>
              <a:defRPr/>
            </a:pPr>
            <a:endParaRPr lang="en-GB"/>
          </a:p>
        </p:txBody>
      </p:sp>
      <p:sp>
        <p:nvSpPr>
          <p:cNvPr id="14341" name="Rectangle 4"/>
          <p:cNvSpPr>
            <a:spLocks noGrp="1" noRot="1" noChangeAspect="1" noChangeArrowheads="1"/>
          </p:cNvSpPr>
          <p:nvPr>
            <p:ph type="sldImg"/>
          </p:nvPr>
        </p:nvSpPr>
        <p:spPr bwMode="auto">
          <a:xfrm>
            <a:off x="928688" y="752475"/>
            <a:ext cx="4999037" cy="3751263"/>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685187" y="4756044"/>
            <a:ext cx="5486093" cy="4504335"/>
          </a:xfrm>
          <a:prstGeom prst="rect">
            <a:avLst/>
          </a:prstGeom>
          <a:noFill/>
          <a:ln w="9525">
            <a:noFill/>
            <a:round/>
            <a:headEnd/>
            <a:tailEnd/>
          </a:ln>
          <a:effectLst/>
        </p:spPr>
        <p:txBody>
          <a:bodyPr vert="horz" wrap="square" lIns="94885" tIns="49340" rIns="94885" bIns="49340" numCol="1" anchor="t" anchorCtr="0" compatLnSpc="1">
            <a:prstTxWarp prst="textNoShape">
              <a:avLst/>
            </a:prstTxWarp>
          </a:bodyPr>
          <a:lstStyle/>
          <a:p>
            <a:pPr lvl="0"/>
            <a:endParaRPr lang="de-DE" noProof="0" smtClean="0"/>
          </a:p>
        </p:txBody>
      </p:sp>
      <p:sp>
        <p:nvSpPr>
          <p:cNvPr id="3078" name="Rectangle 6"/>
          <p:cNvSpPr>
            <a:spLocks noGrp="1" noChangeArrowheads="1"/>
          </p:cNvSpPr>
          <p:nvPr>
            <p:ph type="ftr"/>
          </p:nvPr>
        </p:nvSpPr>
        <p:spPr bwMode="auto">
          <a:xfrm>
            <a:off x="0" y="9512087"/>
            <a:ext cx="2970676" cy="498756"/>
          </a:xfrm>
          <a:prstGeom prst="rect">
            <a:avLst/>
          </a:prstGeom>
          <a:noFill/>
          <a:ln w="9525">
            <a:noFill/>
            <a:round/>
            <a:headEnd/>
            <a:tailEnd/>
          </a:ln>
          <a:effectLst/>
        </p:spPr>
        <p:txBody>
          <a:bodyPr vert="horz" wrap="square" lIns="94885" tIns="49340" rIns="94885" bIns="49340" numCol="1" anchor="b" anchorCtr="0" compatLnSpc="1">
            <a:prstTxWarp prst="textNoShape">
              <a:avLst/>
            </a:prstTxWarp>
          </a:bodyPr>
          <a:lstStyle>
            <a:lvl1pPr>
              <a:lnSpc>
                <a:spcPct val="100000"/>
              </a:lnSpc>
              <a:buClr>
                <a:srgbClr val="000000"/>
              </a:buClr>
              <a:buSzPct val="100000"/>
              <a:buFont typeface="Arial" pitchFamily="34" charset="0"/>
              <a:buNone/>
              <a:tabLst>
                <a:tab pos="0" algn="l"/>
                <a:tab pos="964032" algn="l"/>
                <a:tab pos="1928064" algn="l"/>
                <a:tab pos="2892097" algn="l"/>
                <a:tab pos="3856129" algn="l"/>
                <a:tab pos="4820161" algn="l"/>
                <a:tab pos="5784193" algn="l"/>
                <a:tab pos="6748227" algn="l"/>
                <a:tab pos="7712259" algn="l"/>
                <a:tab pos="8676291" algn="l"/>
                <a:tab pos="9640323" algn="l"/>
                <a:tab pos="10604356" algn="l"/>
              </a:tabLst>
              <a:defRPr sz="1300">
                <a:solidFill>
                  <a:srgbClr val="000000"/>
                </a:solidFill>
                <a:latin typeface="Arial" pitchFamily="34" charset="0"/>
              </a:defRPr>
            </a:lvl1pPr>
          </a:lstStyle>
          <a:p>
            <a:pPr>
              <a:defRPr/>
            </a:pPr>
            <a:endParaRPr lang="en-GB"/>
          </a:p>
        </p:txBody>
      </p:sp>
      <p:sp>
        <p:nvSpPr>
          <p:cNvPr id="3079" name="Rectangle 7"/>
          <p:cNvSpPr>
            <a:spLocks noGrp="1" noChangeArrowheads="1"/>
          </p:cNvSpPr>
          <p:nvPr>
            <p:ph type="sldNum"/>
          </p:nvPr>
        </p:nvSpPr>
        <p:spPr bwMode="auto">
          <a:xfrm>
            <a:off x="3884259" y="9512087"/>
            <a:ext cx="2970676" cy="498756"/>
          </a:xfrm>
          <a:prstGeom prst="rect">
            <a:avLst/>
          </a:prstGeom>
          <a:noFill/>
          <a:ln w="9525">
            <a:noFill/>
            <a:round/>
            <a:headEnd/>
            <a:tailEnd/>
          </a:ln>
          <a:effectLst/>
        </p:spPr>
        <p:txBody>
          <a:bodyPr vert="horz" wrap="square" lIns="94885" tIns="49340" rIns="94885" bIns="49340" numCol="1" anchor="b" anchorCtr="0" compatLnSpc="1">
            <a:prstTxWarp prst="textNoShape">
              <a:avLst/>
            </a:prstTxWarp>
          </a:bodyPr>
          <a:lstStyle>
            <a:lvl1pPr algn="r">
              <a:lnSpc>
                <a:spcPct val="100000"/>
              </a:lnSpc>
              <a:buClr>
                <a:srgbClr val="000000"/>
              </a:buClr>
              <a:buSzPct val="100000"/>
              <a:buFont typeface="Arial" pitchFamily="34" charset="0"/>
              <a:buNone/>
              <a:tabLst>
                <a:tab pos="0" algn="l"/>
                <a:tab pos="964032" algn="l"/>
                <a:tab pos="1928064" algn="l"/>
                <a:tab pos="2892097" algn="l"/>
                <a:tab pos="3856129" algn="l"/>
                <a:tab pos="4820161" algn="l"/>
                <a:tab pos="5784193" algn="l"/>
                <a:tab pos="6748227" algn="l"/>
                <a:tab pos="7712259" algn="l"/>
                <a:tab pos="8676291" algn="l"/>
                <a:tab pos="9640323" algn="l"/>
                <a:tab pos="10604356" algn="l"/>
              </a:tabLst>
              <a:defRPr sz="1300">
                <a:solidFill>
                  <a:srgbClr val="000000"/>
                </a:solidFill>
                <a:latin typeface="Arial" pitchFamily="34" charset="0"/>
              </a:defRPr>
            </a:lvl1pPr>
          </a:lstStyle>
          <a:p>
            <a:pPr>
              <a:defRPr/>
            </a:pPr>
            <a:fld id="{7A68C746-8092-49CA-AFE5-A3C351FB2230}" type="slidenum">
              <a:rPr lang="en-GB"/>
              <a:pPr>
                <a:defRPr/>
              </a:pPr>
              <a:t>‹Nr.›</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73769433-51AD-4E8E-9260-74DD6F483026}" type="slidenum">
              <a:rPr lang="de-DE"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1</a:t>
            </a:fld>
            <a:endParaRPr lang="de-DE"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a:ln/>
        </p:spPr>
      </p:sp>
      <p:sp>
        <p:nvSpPr>
          <p:cNvPr id="35842" name="Notizenplatzhalter 2"/>
          <p:cNvSpPr>
            <a:spLocks noGrp="1"/>
          </p:cNvSpPr>
          <p:nvPr>
            <p:ph type="body" idx="1"/>
          </p:nvPr>
        </p:nvSpPr>
        <p:spPr>
          <a:noFill/>
          <a:ln/>
        </p:spPr>
        <p:txBody>
          <a:bodyPr/>
          <a:lstStyle/>
          <a:p>
            <a:endParaRPr lang="de-DE" smtClean="0"/>
          </a:p>
        </p:txBody>
      </p:sp>
      <p:sp>
        <p:nvSpPr>
          <p:cNvPr id="35843"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0C71D5BE-5087-4D95-9690-210DD5894668}"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a:ln/>
        </p:spPr>
      </p:sp>
      <p:sp>
        <p:nvSpPr>
          <p:cNvPr id="37890" name="Notizenplatzhalter 2"/>
          <p:cNvSpPr>
            <a:spLocks noGrp="1"/>
          </p:cNvSpPr>
          <p:nvPr>
            <p:ph type="body" idx="1"/>
          </p:nvPr>
        </p:nvSpPr>
        <p:spPr>
          <a:noFill/>
          <a:ln/>
        </p:spPr>
        <p:txBody>
          <a:bodyPr/>
          <a:lstStyle/>
          <a:p>
            <a:endParaRPr lang="de-DE" smtClean="0"/>
          </a:p>
        </p:txBody>
      </p:sp>
      <p:sp>
        <p:nvSpPr>
          <p:cNvPr id="37891"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D428B0EB-F9A7-4AF4-9D0A-81EDE385669E}"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p:cNvSpPr>
          <p:nvPr>
            <p:ph type="sldImg"/>
          </p:nvPr>
        </p:nvSpPr>
        <p:spPr>
          <a:ln/>
        </p:spPr>
      </p:sp>
      <p:sp>
        <p:nvSpPr>
          <p:cNvPr id="39938" name="Notizenplatzhalter 2"/>
          <p:cNvSpPr>
            <a:spLocks noGrp="1"/>
          </p:cNvSpPr>
          <p:nvPr>
            <p:ph type="body" idx="1"/>
          </p:nvPr>
        </p:nvSpPr>
        <p:spPr>
          <a:noFill/>
          <a:ln/>
        </p:spPr>
        <p:txBody>
          <a:bodyPr/>
          <a:lstStyle/>
          <a:p>
            <a:endParaRPr lang="de-DE" smtClean="0"/>
          </a:p>
        </p:txBody>
      </p:sp>
      <p:sp>
        <p:nvSpPr>
          <p:cNvPr id="39939"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6098B67B-5EFF-487A-9F8C-281453CE3015}"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a:ln/>
        </p:spPr>
      </p:sp>
      <p:sp>
        <p:nvSpPr>
          <p:cNvPr id="41986" name="Notizenplatzhalter 2"/>
          <p:cNvSpPr>
            <a:spLocks noGrp="1"/>
          </p:cNvSpPr>
          <p:nvPr>
            <p:ph type="body" idx="1"/>
          </p:nvPr>
        </p:nvSpPr>
        <p:spPr>
          <a:noFill/>
          <a:ln/>
        </p:spPr>
        <p:txBody>
          <a:bodyPr/>
          <a:lstStyle/>
          <a:p>
            <a:endParaRPr lang="de-DE" smtClean="0"/>
          </a:p>
        </p:txBody>
      </p:sp>
      <p:sp>
        <p:nvSpPr>
          <p:cNvPr id="41987"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EA81B1B9-DC08-4FF5-8088-48ABD170F20F}"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13</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p:cNvSpPr>
            <a:spLocks noGrp="1" noRot="1" noChangeAspect="1"/>
          </p:cNvSpPr>
          <p:nvPr>
            <p:ph type="sldImg"/>
          </p:nvPr>
        </p:nvSpPr>
        <p:spPr>
          <a:ln/>
        </p:spPr>
      </p:sp>
      <p:sp>
        <p:nvSpPr>
          <p:cNvPr id="19458" name="Notizenplatzhalter 2"/>
          <p:cNvSpPr>
            <a:spLocks noGrp="1"/>
          </p:cNvSpPr>
          <p:nvPr>
            <p:ph type="body" idx="1"/>
          </p:nvPr>
        </p:nvSpPr>
        <p:spPr>
          <a:noFill/>
          <a:ln/>
        </p:spPr>
        <p:txBody>
          <a:bodyPr/>
          <a:lstStyle/>
          <a:p>
            <a:endParaRPr lang="de-DE" smtClean="0"/>
          </a:p>
        </p:txBody>
      </p:sp>
      <p:sp>
        <p:nvSpPr>
          <p:cNvPr id="19459"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0C86D5E3-4180-47E8-AB82-44A6462AA356}"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a:ln/>
        </p:spPr>
      </p:sp>
      <p:sp>
        <p:nvSpPr>
          <p:cNvPr id="21506" name="Notizenplatzhalter 2"/>
          <p:cNvSpPr>
            <a:spLocks noGrp="1"/>
          </p:cNvSpPr>
          <p:nvPr>
            <p:ph type="body" idx="1"/>
          </p:nvPr>
        </p:nvSpPr>
        <p:spPr>
          <a:noFill/>
          <a:ln/>
        </p:spPr>
        <p:txBody>
          <a:bodyPr/>
          <a:lstStyle/>
          <a:p>
            <a:endParaRPr lang="de-DE" smtClean="0"/>
          </a:p>
        </p:txBody>
      </p:sp>
      <p:sp>
        <p:nvSpPr>
          <p:cNvPr id="21507"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BA52EEDB-5BCA-45A1-A986-9566874BABAC}"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a:ln/>
        </p:spPr>
      </p:sp>
      <p:sp>
        <p:nvSpPr>
          <p:cNvPr id="23554" name="Notizenplatzhalter 2"/>
          <p:cNvSpPr>
            <a:spLocks noGrp="1"/>
          </p:cNvSpPr>
          <p:nvPr>
            <p:ph type="body" idx="1"/>
          </p:nvPr>
        </p:nvSpPr>
        <p:spPr>
          <a:noFill/>
          <a:ln/>
        </p:spPr>
        <p:txBody>
          <a:bodyPr/>
          <a:lstStyle/>
          <a:p>
            <a:endParaRPr lang="de-DE" smtClean="0"/>
          </a:p>
        </p:txBody>
      </p:sp>
      <p:sp>
        <p:nvSpPr>
          <p:cNvPr id="23555"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90920292-991E-4D66-92FB-E0719B6A828A}"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a:ln/>
        </p:spPr>
      </p:sp>
      <p:sp>
        <p:nvSpPr>
          <p:cNvPr id="25602" name="Notizenplatzhalter 2"/>
          <p:cNvSpPr>
            <a:spLocks noGrp="1"/>
          </p:cNvSpPr>
          <p:nvPr>
            <p:ph type="body" idx="1"/>
          </p:nvPr>
        </p:nvSpPr>
        <p:spPr>
          <a:noFill/>
          <a:ln/>
        </p:spPr>
        <p:txBody>
          <a:bodyPr/>
          <a:lstStyle/>
          <a:p>
            <a:endParaRPr lang="de-DE" smtClean="0"/>
          </a:p>
        </p:txBody>
      </p:sp>
      <p:sp>
        <p:nvSpPr>
          <p:cNvPr id="25603"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FBCD7988-0B56-4C18-AF35-D14ED917F671}"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a:ln/>
        </p:spPr>
      </p:sp>
      <p:sp>
        <p:nvSpPr>
          <p:cNvPr id="27650" name="Notizenplatzhalter 2"/>
          <p:cNvSpPr>
            <a:spLocks noGrp="1"/>
          </p:cNvSpPr>
          <p:nvPr>
            <p:ph type="body" idx="1"/>
          </p:nvPr>
        </p:nvSpPr>
        <p:spPr>
          <a:noFill/>
          <a:ln/>
        </p:spPr>
        <p:txBody>
          <a:bodyPr/>
          <a:lstStyle/>
          <a:p>
            <a:endParaRPr lang="de-DE" smtClean="0"/>
          </a:p>
        </p:txBody>
      </p:sp>
      <p:sp>
        <p:nvSpPr>
          <p:cNvPr id="27651"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A3B81C70-7848-48D3-B532-1345CDD3B515}"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p:cNvSpPr>
          <p:nvPr>
            <p:ph type="sldImg"/>
          </p:nvPr>
        </p:nvSpPr>
        <p:spPr>
          <a:ln/>
        </p:spPr>
      </p:sp>
      <p:sp>
        <p:nvSpPr>
          <p:cNvPr id="29698" name="Notizenplatzhalter 2"/>
          <p:cNvSpPr>
            <a:spLocks noGrp="1"/>
          </p:cNvSpPr>
          <p:nvPr>
            <p:ph type="body" idx="1"/>
          </p:nvPr>
        </p:nvSpPr>
        <p:spPr>
          <a:noFill/>
          <a:ln/>
        </p:spPr>
        <p:txBody>
          <a:bodyPr/>
          <a:lstStyle/>
          <a:p>
            <a:endParaRPr lang="de-DE" smtClean="0"/>
          </a:p>
        </p:txBody>
      </p:sp>
      <p:sp>
        <p:nvSpPr>
          <p:cNvPr id="29699"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65B04725-9220-4E57-B94B-20310E68042B}"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a:ln/>
        </p:spPr>
      </p:sp>
      <p:sp>
        <p:nvSpPr>
          <p:cNvPr id="31746" name="Notizenplatzhalter 2"/>
          <p:cNvSpPr>
            <a:spLocks noGrp="1"/>
          </p:cNvSpPr>
          <p:nvPr>
            <p:ph type="body" idx="1"/>
          </p:nvPr>
        </p:nvSpPr>
        <p:spPr>
          <a:noFill/>
          <a:ln/>
        </p:spPr>
        <p:txBody>
          <a:bodyPr/>
          <a:lstStyle/>
          <a:p>
            <a:endParaRPr lang="de-DE" smtClean="0"/>
          </a:p>
        </p:txBody>
      </p:sp>
      <p:sp>
        <p:nvSpPr>
          <p:cNvPr id="31747"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F080FB51-A10C-4313-A8AE-2F1BE9B46678}"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a:ln/>
        </p:spPr>
      </p:sp>
      <p:sp>
        <p:nvSpPr>
          <p:cNvPr id="33794" name="Notizenplatzhalter 2"/>
          <p:cNvSpPr>
            <a:spLocks noGrp="1"/>
          </p:cNvSpPr>
          <p:nvPr>
            <p:ph type="body" idx="1"/>
          </p:nvPr>
        </p:nvSpPr>
        <p:spPr>
          <a:noFill/>
          <a:ln/>
        </p:spPr>
        <p:txBody>
          <a:bodyPr/>
          <a:lstStyle/>
          <a:p>
            <a:endParaRPr lang="de-DE" smtClean="0"/>
          </a:p>
        </p:txBody>
      </p:sp>
      <p:sp>
        <p:nvSpPr>
          <p:cNvPr id="33795" name="Foliennummernplatzhalter 3"/>
          <p:cNvSpPr>
            <a:spLocks noGrp="1"/>
          </p:cNvSpPr>
          <p:nvPr>
            <p:ph type="sldNum" sz="quarter"/>
          </p:nvPr>
        </p:nvSpPr>
        <p:spPr>
          <a:noFill/>
        </p:spPr>
        <p:txBody>
          <a:bodyPr/>
          <a:lstStyle/>
          <a:p>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fld id="{7DEA17C8-01DA-4CDA-9114-60DC79E48E3A}" type="slidenum">
              <a:rPr lang="en-GB" smtClean="0"/>
              <a:pPr>
                <a:tabLst>
                  <a:tab pos="0" algn="l"/>
                  <a:tab pos="962606" algn="l"/>
                  <a:tab pos="1926757" algn="l"/>
                  <a:tab pos="2890908" algn="l"/>
                  <a:tab pos="3855059" algn="l"/>
                  <a:tab pos="4819210" algn="l"/>
                  <a:tab pos="5783361" algn="l"/>
                  <a:tab pos="6747512" algn="l"/>
                  <a:tab pos="7711663" algn="l"/>
                  <a:tab pos="8675814" algn="l"/>
                  <a:tab pos="9639965" algn="l"/>
                  <a:tab pos="10604116" algn="l"/>
                </a:tabLst>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695575"/>
            <a:ext cx="9144000" cy="1588"/>
          </a:xfrm>
          <a:prstGeom prst="rect">
            <a:avLst/>
          </a:prstGeom>
          <a:noFill/>
          <a:ln w="9525">
            <a:noFill/>
            <a:round/>
            <a:headEnd/>
            <a:tailEnd/>
          </a:ln>
          <a:effectLst/>
        </p:spPr>
        <p:txBody>
          <a:bodyPr wrap="none" anchor="ctr"/>
          <a:lstStyle/>
          <a:p>
            <a:pPr>
              <a:lnSpc>
                <a:spcPct val="93000"/>
              </a:lnSpc>
              <a:buClr>
                <a:srgbClr val="000000"/>
              </a:buClr>
              <a:buSzPct val="100000"/>
              <a:buFont typeface="Arial" pitchFamily="34" charset="0"/>
              <a:buNone/>
              <a:defRPr/>
            </a:pPr>
            <a:endParaRPr lang="de-DE" sz="1800"/>
          </a:p>
        </p:txBody>
      </p:sp>
      <p:sp>
        <p:nvSpPr>
          <p:cNvPr id="5" name="Rectangle 3"/>
          <p:cNvSpPr>
            <a:spLocks noChangeArrowheads="1"/>
          </p:cNvSpPr>
          <p:nvPr/>
        </p:nvSpPr>
        <p:spPr bwMode="auto">
          <a:xfrm>
            <a:off x="0" y="0"/>
            <a:ext cx="1939925" cy="152400"/>
          </a:xfrm>
          <a:prstGeom prst="rect">
            <a:avLst/>
          </a:prstGeom>
          <a:solidFill>
            <a:srgbClr val="A50021"/>
          </a:solidFill>
          <a:ln w="9525">
            <a:noFill/>
            <a:round/>
            <a:headEnd/>
            <a:tailEnd/>
          </a:ln>
          <a:effectLst/>
        </p:spPr>
        <p:txBody>
          <a:bodyPr wrap="none" anchor="ctr"/>
          <a:lstStyle/>
          <a:p>
            <a:pPr>
              <a:lnSpc>
                <a:spcPct val="93000"/>
              </a:lnSpc>
              <a:buClr>
                <a:srgbClr val="000000"/>
              </a:buClr>
              <a:buSzPct val="100000"/>
              <a:buFont typeface="Arial" pitchFamily="34" charset="0"/>
              <a:buNone/>
              <a:defRPr/>
            </a:pPr>
            <a:endParaRPr lang="de-DE" sz="1800"/>
          </a:p>
        </p:txBody>
      </p:sp>
      <p:sp>
        <p:nvSpPr>
          <p:cNvPr id="6" name="Rectangle 4"/>
          <p:cNvSpPr>
            <a:spLocks noChangeArrowheads="1"/>
          </p:cNvSpPr>
          <p:nvPr/>
        </p:nvSpPr>
        <p:spPr bwMode="auto">
          <a:xfrm rot="5400000">
            <a:off x="-3351212" y="3352800"/>
            <a:ext cx="6858000" cy="152400"/>
          </a:xfrm>
          <a:prstGeom prst="rect">
            <a:avLst/>
          </a:prstGeom>
          <a:gradFill rotWithShape="0">
            <a:gsLst>
              <a:gs pos="0">
                <a:srgbClr val="A50021"/>
              </a:gs>
              <a:gs pos="100000">
                <a:srgbClr val="FFFFFF"/>
              </a:gs>
            </a:gsLst>
            <a:lin ang="5400000" scaled="1"/>
          </a:gradFill>
          <a:ln w="9525">
            <a:noFill/>
            <a:round/>
            <a:headEnd/>
            <a:tailEnd/>
          </a:ln>
          <a:effectLst/>
        </p:spPr>
        <p:txBody>
          <a:bodyPr wrap="none" anchor="ctr"/>
          <a:lstStyle/>
          <a:p>
            <a:pPr>
              <a:lnSpc>
                <a:spcPct val="93000"/>
              </a:lnSpc>
              <a:buClr>
                <a:srgbClr val="000000"/>
              </a:buClr>
              <a:buSzPct val="100000"/>
              <a:buFont typeface="Arial" pitchFamily="34" charset="0"/>
              <a:buNone/>
              <a:defRPr/>
            </a:pPr>
            <a:endParaRPr lang="de-DE" sz="1800"/>
          </a:p>
        </p:txBody>
      </p:sp>
      <p:sp>
        <p:nvSpPr>
          <p:cNvPr id="7" name="Rectangle 5"/>
          <p:cNvSpPr>
            <a:spLocks noChangeArrowheads="1"/>
          </p:cNvSpPr>
          <p:nvPr/>
        </p:nvSpPr>
        <p:spPr bwMode="auto">
          <a:xfrm rot="5400000">
            <a:off x="5640388" y="3352800"/>
            <a:ext cx="6858000" cy="152400"/>
          </a:xfrm>
          <a:prstGeom prst="rect">
            <a:avLst/>
          </a:prstGeom>
          <a:gradFill rotWithShape="0">
            <a:gsLst>
              <a:gs pos="0">
                <a:srgbClr val="FFFFFF"/>
              </a:gs>
              <a:gs pos="100000">
                <a:srgbClr val="A50021"/>
              </a:gs>
            </a:gsLst>
            <a:lin ang="5400000" scaled="1"/>
          </a:gradFill>
          <a:ln w="9525">
            <a:noFill/>
            <a:round/>
            <a:headEnd/>
            <a:tailEnd/>
          </a:ln>
          <a:effectLst/>
        </p:spPr>
        <p:txBody>
          <a:bodyPr wrap="none" anchor="ctr"/>
          <a:lstStyle/>
          <a:p>
            <a:pPr>
              <a:lnSpc>
                <a:spcPct val="93000"/>
              </a:lnSpc>
              <a:buClr>
                <a:srgbClr val="000000"/>
              </a:buClr>
              <a:buSzPct val="100000"/>
              <a:buFont typeface="Arial" pitchFamily="34" charset="0"/>
              <a:buNone/>
              <a:defRPr/>
            </a:pPr>
            <a:endParaRPr lang="de-DE" sz="1800"/>
          </a:p>
        </p:txBody>
      </p:sp>
      <p:sp>
        <p:nvSpPr>
          <p:cNvPr id="8" name="Rectangle 6"/>
          <p:cNvSpPr>
            <a:spLocks noChangeArrowheads="1"/>
          </p:cNvSpPr>
          <p:nvPr/>
        </p:nvSpPr>
        <p:spPr bwMode="auto">
          <a:xfrm>
            <a:off x="4648200" y="0"/>
            <a:ext cx="4038600" cy="457200"/>
          </a:xfrm>
          <a:prstGeom prst="rect">
            <a:avLst/>
          </a:prstGeom>
          <a:noFill/>
          <a:ln w="9525">
            <a:noFill/>
            <a:round/>
            <a:headEnd/>
            <a:tailEnd/>
          </a:ln>
          <a:effectLst/>
        </p:spPr>
        <p:txBody>
          <a:bodyPr lIns="90000" tIns="46800" rIns="90000" bIns="46800">
            <a:spAutoFit/>
          </a:bodyPr>
          <a:lstStyle/>
          <a:p>
            <a:pPr eaLnBrk="0" hangingPunct="0">
              <a:buClr>
                <a:srgbClr val="80808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808080"/>
                </a:solidFill>
                <a:cs typeface="Arial" pitchFamily="34" charset="0"/>
              </a:rPr>
              <a:t>GLOBAL </a:t>
            </a:r>
            <a:r>
              <a:rPr lang="en-GB" sz="2400" b="1">
                <a:solidFill>
                  <a:srgbClr val="A50021"/>
                </a:solidFill>
                <a:cs typeface="Arial" pitchFamily="34" charset="0"/>
              </a:rPr>
              <a:t>+</a:t>
            </a:r>
            <a:r>
              <a:rPr lang="en-GB" sz="2400" b="1">
                <a:solidFill>
                  <a:srgbClr val="808080"/>
                </a:solidFill>
                <a:cs typeface="Arial" pitchFamily="34" charset="0"/>
              </a:rPr>
              <a:t> PARTNER</a:t>
            </a:r>
            <a:r>
              <a:rPr lang="en-GB" sz="900">
                <a:solidFill>
                  <a:srgbClr val="000000"/>
                </a:solidFill>
                <a:latin typeface="Arial Narrow" pitchFamily="34" charset="0"/>
              </a:rPr>
              <a:t> </a:t>
            </a:r>
          </a:p>
        </p:txBody>
      </p:sp>
      <p:sp>
        <p:nvSpPr>
          <p:cNvPr id="9" name="Rectangle 7"/>
          <p:cNvSpPr>
            <a:spLocks noChangeArrowheads="1"/>
          </p:cNvSpPr>
          <p:nvPr/>
        </p:nvSpPr>
        <p:spPr bwMode="auto">
          <a:xfrm>
            <a:off x="6248400" y="304800"/>
            <a:ext cx="2895600" cy="823913"/>
          </a:xfrm>
          <a:prstGeom prst="rect">
            <a:avLst/>
          </a:prstGeom>
          <a:noFill/>
          <a:ln w="9525">
            <a:noFill/>
            <a:round/>
            <a:headEnd/>
            <a:tailEnd/>
          </a:ln>
          <a:effectLst/>
        </p:spPr>
        <p:txBody>
          <a:bodyPr lIns="90000" tIns="46800" rIns="90000" bIns="46800">
            <a:spAutoFit/>
          </a:bodyPr>
          <a:lstStyle/>
          <a:p>
            <a:pPr eaLnBrk="0" hangingPunct="0">
              <a:spcBef>
                <a:spcPts val="1000"/>
              </a:spcBef>
              <a:buClr>
                <a:srgbClr val="969696"/>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b="1">
                <a:solidFill>
                  <a:srgbClr val="969696"/>
                </a:solidFill>
              </a:rPr>
              <a:t> SUSTAINABLE RISK MANAGEMENT</a:t>
            </a:r>
            <a:r>
              <a:rPr lang="en-GB" sz="1600" b="1">
                <a:solidFill>
                  <a:srgbClr val="FFFFFF"/>
                </a:solidFill>
              </a:rPr>
              <a:t>                                                                                                  </a:t>
            </a:r>
          </a:p>
        </p:txBody>
      </p:sp>
      <p:sp>
        <p:nvSpPr>
          <p:cNvPr id="10" name="AutoShape 8" descr="Bild_1_mittel"/>
          <p:cNvSpPr>
            <a:spLocks noChangeArrowheads="1"/>
          </p:cNvSpPr>
          <p:nvPr userDrawn="1"/>
        </p:nvSpPr>
        <p:spPr bwMode="auto">
          <a:xfrm>
            <a:off x="1785938" y="1143000"/>
            <a:ext cx="5591175" cy="5072063"/>
          </a:xfrm>
          <a:prstGeom prst="roundRect">
            <a:avLst>
              <a:gd name="adj" fmla="val 3505"/>
            </a:avLst>
          </a:prstGeom>
          <a:blipFill dpi="0" rotWithShape="0">
            <a:blip r:embed="rId2" cstate="print">
              <a:alphaModFix amt="14000"/>
            </a:blip>
            <a:srcRect/>
            <a:stretch>
              <a:fillRect/>
            </a:stretch>
          </a:blipFill>
          <a:ln w="9525">
            <a:noFill/>
            <a:round/>
            <a:headEnd/>
            <a:tailEnd/>
          </a:ln>
        </p:spPr>
        <p:txBody>
          <a:bodyPr/>
          <a:lstStyle/>
          <a:p>
            <a:pPr>
              <a:lnSpc>
                <a:spcPct val="93000"/>
              </a:lnSpc>
              <a:buClr>
                <a:srgbClr val="000000"/>
              </a:buClr>
              <a:buSzPct val="100000"/>
              <a:buFont typeface="Arial" pitchFamily="34" charset="0"/>
              <a:buNone/>
              <a:defRPr/>
            </a:pPr>
            <a:endParaRPr lang="de-DE" sz="1800"/>
          </a:p>
        </p:txBody>
      </p:sp>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6863" y="608013"/>
            <a:ext cx="2095500" cy="55213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60363" y="608013"/>
            <a:ext cx="6134100" cy="55213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grpSp>
        <p:nvGrpSpPr>
          <p:cNvPr id="3" name="Gruppieren 10"/>
          <p:cNvGrpSpPr>
            <a:grpSpLocks/>
          </p:cNvGrpSpPr>
          <p:nvPr userDrawn="1"/>
        </p:nvGrpSpPr>
        <p:grpSpPr bwMode="auto">
          <a:xfrm>
            <a:off x="152400" y="304800"/>
            <a:ext cx="8839200" cy="6400800"/>
            <a:chOff x="152400" y="304800"/>
            <a:chExt cx="8839200" cy="6400800"/>
          </a:xfrm>
        </p:grpSpPr>
        <p:pic>
          <p:nvPicPr>
            <p:cNvPr id="4" name="Picture 6"/>
            <p:cNvPicPr>
              <a:picLocks noChangeAspect="1" noChangeArrowheads="1"/>
            </p:cNvPicPr>
            <p:nvPr/>
          </p:nvPicPr>
          <p:blipFill>
            <a:blip r:embed="rId2" cstate="print"/>
            <a:srcRect/>
            <a:stretch>
              <a:fillRect/>
            </a:stretch>
          </p:blipFill>
          <p:spPr bwMode="auto">
            <a:xfrm>
              <a:off x="152400" y="1895475"/>
              <a:ext cx="8839200" cy="4810125"/>
            </a:xfrm>
            <a:prstGeom prst="rect">
              <a:avLst/>
            </a:prstGeom>
            <a:noFill/>
            <a:ln w="9525">
              <a:noFill/>
              <a:miter lim="800000"/>
              <a:headEnd/>
              <a:tailEnd/>
            </a:ln>
          </p:spPr>
        </p:pic>
        <p:sp>
          <p:nvSpPr>
            <p:cNvPr id="5" name="Rectangle 7"/>
            <p:cNvSpPr>
              <a:spLocks noChangeArrowheads="1"/>
            </p:cNvSpPr>
            <p:nvPr/>
          </p:nvSpPr>
          <p:spPr bwMode="auto">
            <a:xfrm>
              <a:off x="152400" y="1524000"/>
              <a:ext cx="8839200" cy="381000"/>
            </a:xfrm>
            <a:prstGeom prst="rect">
              <a:avLst/>
            </a:prstGeom>
            <a:solidFill>
              <a:srgbClr val="969696"/>
            </a:solidFill>
            <a:ln w="9525">
              <a:noFill/>
              <a:miter lim="800000"/>
              <a:headEnd/>
              <a:tailEnd/>
            </a:ln>
          </p:spPr>
          <p:txBody>
            <a:bodyPr/>
            <a:lstStyle/>
            <a:p>
              <a:pPr eaLnBrk="0" hangingPunct="0">
                <a:lnSpc>
                  <a:spcPct val="93000"/>
                </a:lnSpc>
                <a:buClr>
                  <a:srgbClr val="000000"/>
                </a:buClr>
                <a:buSzPct val="100000"/>
                <a:buFont typeface="Arial" pitchFamily="34" charset="0"/>
                <a:buNone/>
                <a:defRPr/>
              </a:pPr>
              <a:endParaRPr lang="de-CH" sz="1000">
                <a:solidFill>
                  <a:srgbClr val="969696"/>
                </a:solidFill>
                <a:latin typeface="Arial Narrow" pitchFamily="34" charset="0"/>
              </a:endParaRPr>
            </a:p>
          </p:txBody>
        </p:sp>
        <p:sp>
          <p:nvSpPr>
            <p:cNvPr id="6" name="AutoShape 8" descr="Bild_1_mittel"/>
            <p:cNvSpPr>
              <a:spLocks noChangeArrowheads="1"/>
            </p:cNvSpPr>
            <p:nvPr/>
          </p:nvSpPr>
          <p:spPr bwMode="auto">
            <a:xfrm>
              <a:off x="838200" y="1143000"/>
              <a:ext cx="2590800" cy="2286000"/>
            </a:xfrm>
            <a:prstGeom prst="roundRect">
              <a:avLst>
                <a:gd name="adj" fmla="val 3505"/>
              </a:avLst>
            </a:prstGeom>
            <a:blipFill dpi="0" rotWithShape="0">
              <a:blip r:embed="rId3" cstate="print"/>
              <a:srcRect/>
              <a:stretch>
                <a:fillRect/>
              </a:stretch>
            </a:blipFill>
            <a:ln w="9525">
              <a:noFill/>
              <a:round/>
              <a:headEnd/>
              <a:tailEnd/>
            </a:ln>
          </p:spPr>
          <p:txBody>
            <a:bodyPr/>
            <a:lstStyle/>
            <a:p>
              <a:pPr>
                <a:lnSpc>
                  <a:spcPct val="93000"/>
                </a:lnSpc>
                <a:buClr>
                  <a:srgbClr val="000000"/>
                </a:buClr>
                <a:buSzPct val="100000"/>
                <a:buFont typeface="Arial" pitchFamily="34" charset="0"/>
                <a:buNone/>
                <a:defRPr/>
              </a:pPr>
              <a:endParaRPr lang="de-DE" sz="1800"/>
            </a:p>
          </p:txBody>
        </p:sp>
        <p:sp>
          <p:nvSpPr>
            <p:cNvPr id="7" name="Rectangle 9"/>
            <p:cNvSpPr>
              <a:spLocks noChangeArrowheads="1"/>
            </p:cNvSpPr>
            <p:nvPr/>
          </p:nvSpPr>
          <p:spPr bwMode="auto">
            <a:xfrm>
              <a:off x="1828800" y="304800"/>
              <a:ext cx="3886200" cy="579438"/>
            </a:xfrm>
            <a:prstGeom prst="rect">
              <a:avLst/>
            </a:prstGeom>
            <a:noFill/>
            <a:ln w="9525">
              <a:noFill/>
              <a:miter lim="800000"/>
              <a:headEnd/>
              <a:tailEnd/>
            </a:ln>
            <a:effectLst/>
          </p:spPr>
          <p:txBody>
            <a:bodyPr>
              <a:spAutoFit/>
            </a:bodyPr>
            <a:lstStyle/>
            <a:p>
              <a:pPr eaLnBrk="0" hangingPunct="0">
                <a:lnSpc>
                  <a:spcPct val="93000"/>
                </a:lnSpc>
                <a:spcBef>
                  <a:spcPct val="50000"/>
                </a:spcBef>
                <a:buClr>
                  <a:srgbClr val="000000"/>
                </a:buClr>
                <a:buSzPct val="100000"/>
                <a:buFont typeface="Arial" pitchFamily="34" charset="0"/>
                <a:buNone/>
                <a:defRPr/>
              </a:pPr>
              <a:r>
                <a:rPr lang="de-DE" sz="2400" b="1">
                  <a:solidFill>
                    <a:schemeClr val="bg2"/>
                  </a:solidFill>
                </a:rPr>
                <a:t> GLOBAL </a:t>
              </a:r>
              <a:r>
                <a:rPr lang="de-DE" sz="3200" b="1">
                  <a:solidFill>
                    <a:srgbClr val="A50021"/>
                  </a:solidFill>
                </a:rPr>
                <a:t>+</a:t>
              </a:r>
              <a:r>
                <a:rPr lang="de-DE" sz="2400" b="1">
                  <a:solidFill>
                    <a:schemeClr val="bg2"/>
                  </a:solidFill>
                </a:rPr>
                <a:t> PARTNER</a:t>
              </a:r>
            </a:p>
          </p:txBody>
        </p:sp>
        <p:sp>
          <p:nvSpPr>
            <p:cNvPr id="8" name="Rectangle 10"/>
            <p:cNvSpPr>
              <a:spLocks noChangeArrowheads="1"/>
            </p:cNvSpPr>
            <p:nvPr/>
          </p:nvSpPr>
          <p:spPr bwMode="auto">
            <a:xfrm>
              <a:off x="3505200" y="762000"/>
              <a:ext cx="4318000" cy="336550"/>
            </a:xfrm>
            <a:prstGeom prst="rect">
              <a:avLst/>
            </a:prstGeom>
            <a:noFill/>
            <a:ln w="9525">
              <a:noFill/>
              <a:miter lim="800000"/>
              <a:headEnd/>
              <a:tailEnd/>
            </a:ln>
            <a:effectLst/>
          </p:spPr>
          <p:txBody>
            <a:bodyPr>
              <a:spAutoFit/>
            </a:bodyPr>
            <a:lstStyle/>
            <a:p>
              <a:pPr eaLnBrk="0" hangingPunct="0">
                <a:lnSpc>
                  <a:spcPct val="93000"/>
                </a:lnSpc>
                <a:spcBef>
                  <a:spcPct val="50000"/>
                </a:spcBef>
                <a:buClr>
                  <a:srgbClr val="000000"/>
                </a:buClr>
                <a:buSzPct val="100000"/>
                <a:buFont typeface="Arial" pitchFamily="34" charset="0"/>
                <a:buNone/>
                <a:tabLst>
                  <a:tab pos="3905250" algn="l"/>
                </a:tabLst>
                <a:defRPr/>
              </a:pPr>
              <a:r>
                <a:rPr lang="de-DE" sz="1200" b="1">
                  <a:solidFill>
                    <a:srgbClr val="969696"/>
                  </a:solidFill>
                </a:rPr>
                <a:t>   SUSTAINABLE RISK MANAGEMENT</a:t>
              </a:r>
              <a:r>
                <a:rPr lang="de-DE" sz="1600" b="1"/>
                <a:t>                                                                                                  </a:t>
              </a:r>
              <a:endParaRPr lang="de-CH" sz="1800" b="1"/>
            </a:p>
          </p:txBody>
        </p:sp>
        <p:sp>
          <p:nvSpPr>
            <p:cNvPr id="9" name="Text Box 11"/>
            <p:cNvSpPr txBox="1">
              <a:spLocks noChangeArrowheads="1"/>
            </p:cNvSpPr>
            <p:nvPr/>
          </p:nvSpPr>
          <p:spPr bwMode="auto">
            <a:xfrm>
              <a:off x="762000" y="4038600"/>
              <a:ext cx="7620000" cy="1371600"/>
            </a:xfrm>
            <a:prstGeom prst="rect">
              <a:avLst/>
            </a:prstGeom>
            <a:noFill/>
            <a:ln w="9525">
              <a:noFill/>
              <a:miter lim="800000"/>
              <a:headEnd/>
              <a:tailEnd/>
            </a:ln>
          </p:spPr>
          <p:txBody>
            <a:bodyPr/>
            <a:lstStyle/>
            <a:p>
              <a:pPr eaLnBrk="0" hangingPunct="0">
                <a:lnSpc>
                  <a:spcPct val="192000"/>
                </a:lnSpc>
                <a:buClr>
                  <a:srgbClr val="FFFFFF"/>
                </a:buClr>
                <a:buSzPct val="100000"/>
                <a:buFont typeface="Wingdings 3" pitchFamily="18" charset="2"/>
                <a:buChar char="u"/>
                <a:defRPr/>
              </a:pPr>
              <a:endParaRPr lang="de-CH" sz="3200" i="1"/>
            </a:p>
          </p:txBody>
        </p:sp>
      </p:grpSp>
      <p:sp>
        <p:nvSpPr>
          <p:cNvPr id="6147" name="Rectangle 3"/>
          <p:cNvSpPr>
            <a:spLocks noGrp="1" noChangeArrowheads="1"/>
          </p:cNvSpPr>
          <p:nvPr>
            <p:ph type="subTitle" idx="1"/>
          </p:nvPr>
        </p:nvSpPr>
        <p:spPr>
          <a:xfrm>
            <a:off x="1981200" y="4524375"/>
            <a:ext cx="6400800" cy="1752600"/>
          </a:xfrm>
        </p:spPr>
        <p:txBody>
          <a:bodyPr/>
          <a:lstStyle>
            <a:lvl1pPr marL="0" indent="0">
              <a:buFont typeface="Times" charset="0"/>
              <a:buNone/>
              <a:defRPr b="0">
                <a:solidFill>
                  <a:schemeClr val="bg1"/>
                </a:solidFill>
              </a:defRPr>
            </a:lvl1pPr>
          </a:lstStyle>
          <a:p>
            <a:r>
              <a:rPr lang="de-DE"/>
              <a:t>Master-Untertitelformat bearbeiten</a:t>
            </a: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nchor="ctr"/>
          <a:lstStyle>
            <a:lvl1pPr>
              <a:defRPr sz="1800"/>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36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1604963"/>
            <a:ext cx="3995738"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7888" y="1604963"/>
            <a:ext cx="39973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60363" y="608013"/>
            <a:ext cx="8382000" cy="823912"/>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Klicken Sie, um das Format des Titeltextes zu bearbeiten</a:t>
            </a:r>
          </a:p>
        </p:txBody>
      </p:sp>
      <p:sp>
        <p:nvSpPr>
          <p:cNvPr id="2" name="Rectangle 2"/>
          <p:cNvSpPr>
            <a:spLocks noChangeArrowheads="1"/>
          </p:cNvSpPr>
          <p:nvPr/>
        </p:nvSpPr>
        <p:spPr bwMode="auto">
          <a:xfrm>
            <a:off x="0" y="2695575"/>
            <a:ext cx="9144000" cy="1588"/>
          </a:xfrm>
          <a:prstGeom prst="rect">
            <a:avLst/>
          </a:prstGeom>
          <a:noFill/>
          <a:ln w="9525">
            <a:noFill/>
            <a:round/>
            <a:headEnd/>
            <a:tailEnd/>
          </a:ln>
          <a:effectLst/>
        </p:spPr>
        <p:txBody>
          <a:bodyPr wrap="none" anchor="ctr"/>
          <a:lstStyle/>
          <a:p>
            <a:pPr>
              <a:lnSpc>
                <a:spcPct val="93000"/>
              </a:lnSpc>
              <a:buClr>
                <a:srgbClr val="000000"/>
              </a:buClr>
              <a:buSzPct val="100000"/>
              <a:buFont typeface="Arial" pitchFamily="34" charset="0"/>
              <a:buNone/>
              <a:defRPr/>
            </a:pPr>
            <a:endParaRPr lang="de-DE" sz="1800"/>
          </a:p>
        </p:txBody>
      </p:sp>
      <p:sp>
        <p:nvSpPr>
          <p:cNvPr id="1027" name="Rectangle 3"/>
          <p:cNvSpPr>
            <a:spLocks noChangeArrowheads="1"/>
          </p:cNvSpPr>
          <p:nvPr/>
        </p:nvSpPr>
        <p:spPr bwMode="auto">
          <a:xfrm>
            <a:off x="0" y="0"/>
            <a:ext cx="1939925" cy="152400"/>
          </a:xfrm>
          <a:prstGeom prst="rect">
            <a:avLst/>
          </a:prstGeom>
          <a:solidFill>
            <a:srgbClr val="A50021"/>
          </a:solidFill>
          <a:ln w="9525">
            <a:noFill/>
            <a:round/>
            <a:headEnd/>
            <a:tailEnd/>
          </a:ln>
          <a:effectLst/>
        </p:spPr>
        <p:txBody>
          <a:bodyPr wrap="none" anchor="ctr"/>
          <a:lstStyle/>
          <a:p>
            <a:pPr>
              <a:lnSpc>
                <a:spcPct val="93000"/>
              </a:lnSpc>
              <a:buClr>
                <a:srgbClr val="000000"/>
              </a:buClr>
              <a:buSzPct val="100000"/>
              <a:buFont typeface="Arial" pitchFamily="34" charset="0"/>
              <a:buNone/>
              <a:defRPr/>
            </a:pPr>
            <a:endParaRPr lang="de-DE" sz="1800"/>
          </a:p>
        </p:txBody>
      </p:sp>
      <p:sp>
        <p:nvSpPr>
          <p:cNvPr id="1028" name="Rectangle 4"/>
          <p:cNvSpPr>
            <a:spLocks noChangeArrowheads="1"/>
          </p:cNvSpPr>
          <p:nvPr/>
        </p:nvSpPr>
        <p:spPr bwMode="auto">
          <a:xfrm rot="5400000">
            <a:off x="-3351212" y="3352800"/>
            <a:ext cx="6858000" cy="152400"/>
          </a:xfrm>
          <a:prstGeom prst="rect">
            <a:avLst/>
          </a:prstGeom>
          <a:gradFill rotWithShape="0">
            <a:gsLst>
              <a:gs pos="0">
                <a:srgbClr val="A50021"/>
              </a:gs>
              <a:gs pos="100000">
                <a:srgbClr val="FFFFFF"/>
              </a:gs>
            </a:gsLst>
            <a:lin ang="5400000" scaled="1"/>
          </a:gradFill>
          <a:ln w="9525">
            <a:noFill/>
            <a:round/>
            <a:headEnd/>
            <a:tailEnd/>
          </a:ln>
          <a:effectLst/>
        </p:spPr>
        <p:txBody>
          <a:bodyPr wrap="none" anchor="ctr"/>
          <a:lstStyle/>
          <a:p>
            <a:pPr>
              <a:lnSpc>
                <a:spcPct val="93000"/>
              </a:lnSpc>
              <a:buClr>
                <a:srgbClr val="000000"/>
              </a:buClr>
              <a:buSzPct val="100000"/>
              <a:buFont typeface="Arial" pitchFamily="34" charset="0"/>
              <a:buNone/>
              <a:defRPr/>
            </a:pPr>
            <a:endParaRPr lang="de-DE" sz="1800"/>
          </a:p>
        </p:txBody>
      </p:sp>
      <p:sp>
        <p:nvSpPr>
          <p:cNvPr id="1029" name="Rectangle 5"/>
          <p:cNvSpPr>
            <a:spLocks noChangeArrowheads="1"/>
          </p:cNvSpPr>
          <p:nvPr/>
        </p:nvSpPr>
        <p:spPr bwMode="auto">
          <a:xfrm rot="5400000">
            <a:off x="5640388" y="3352800"/>
            <a:ext cx="6858000" cy="152400"/>
          </a:xfrm>
          <a:prstGeom prst="rect">
            <a:avLst/>
          </a:prstGeom>
          <a:gradFill rotWithShape="0">
            <a:gsLst>
              <a:gs pos="0">
                <a:srgbClr val="FFFFFF"/>
              </a:gs>
              <a:gs pos="100000">
                <a:srgbClr val="A50021"/>
              </a:gs>
            </a:gsLst>
            <a:lin ang="5400000" scaled="1"/>
          </a:gradFill>
          <a:ln w="9525">
            <a:noFill/>
            <a:round/>
            <a:headEnd/>
            <a:tailEnd/>
          </a:ln>
          <a:effectLst/>
        </p:spPr>
        <p:txBody>
          <a:bodyPr wrap="none" anchor="ctr"/>
          <a:lstStyle/>
          <a:p>
            <a:pPr>
              <a:lnSpc>
                <a:spcPct val="93000"/>
              </a:lnSpc>
              <a:buClr>
                <a:srgbClr val="000000"/>
              </a:buClr>
              <a:buSzPct val="100000"/>
              <a:buFont typeface="Arial" pitchFamily="34" charset="0"/>
              <a:buNone/>
              <a:defRPr/>
            </a:pPr>
            <a:endParaRPr lang="de-DE" sz="1800"/>
          </a:p>
        </p:txBody>
      </p:sp>
      <p:sp>
        <p:nvSpPr>
          <p:cNvPr id="1033" name="Rectangle 9"/>
          <p:cNvSpPr>
            <a:spLocks noGrp="1" noChangeArrowheads="1"/>
          </p:cNvSpPr>
          <p:nvPr>
            <p:ph type="body" idx="1"/>
          </p:nvPr>
        </p:nvSpPr>
        <p:spPr bwMode="auto">
          <a:xfrm>
            <a:off x="539750" y="1604963"/>
            <a:ext cx="814546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graphicFrame>
        <p:nvGraphicFramePr>
          <p:cNvPr id="1035" name="Object 11"/>
          <p:cNvGraphicFramePr>
            <a:graphicFrameLocks noChangeAspect="1"/>
          </p:cNvGraphicFramePr>
          <p:nvPr/>
        </p:nvGraphicFramePr>
        <p:xfrm>
          <a:off x="5292725" y="0"/>
          <a:ext cx="3524250" cy="352425"/>
        </p:xfrm>
        <a:graphic>
          <a:graphicData uri="http://schemas.openxmlformats.org/presentationml/2006/ole">
            <p:oleObj spid="_x0000_s1035" name="Bitmap" r:id="rId15" imgW="3524742" imgH="352474" progId="PBrush">
              <p:embed/>
            </p:oleObj>
          </a:graphicData>
        </a:graphic>
      </p:graphicFrame>
      <p:graphicFrame>
        <p:nvGraphicFramePr>
          <p:cNvPr id="1036" name="Object 12"/>
          <p:cNvGraphicFramePr>
            <a:graphicFrameLocks noChangeAspect="1"/>
          </p:cNvGraphicFramePr>
          <p:nvPr/>
        </p:nvGraphicFramePr>
        <p:xfrm>
          <a:off x="8234363" y="260350"/>
          <a:ext cx="641350" cy="720725"/>
        </p:xfrm>
        <a:graphic>
          <a:graphicData uri="http://schemas.openxmlformats.org/presentationml/2006/ole">
            <p:oleObj spid="_x0000_s1036" name="Bitmap" r:id="rId16" imgW="847843" imgH="952633" progId="PBrush">
              <p:embed/>
            </p:oleObj>
          </a:graphicData>
        </a:graphic>
      </p:graphicFrame>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xStyles>
    <p:titleStyle>
      <a:lvl1pPr algn="l" defTabSz="449263" rtl="0" eaLnBrk="0" fontAlgn="base" hangingPunct="0">
        <a:lnSpc>
          <a:spcPct val="93000"/>
        </a:lnSpc>
        <a:spcBef>
          <a:spcPct val="0"/>
        </a:spcBef>
        <a:spcAft>
          <a:spcPct val="0"/>
        </a:spcAft>
        <a:buClr>
          <a:srgbClr val="808080"/>
        </a:buClr>
        <a:buSzPct val="100000"/>
        <a:buFont typeface="Arial" pitchFamily="34" charset="0"/>
        <a:defRPr sz="2400" b="1">
          <a:solidFill>
            <a:srgbClr val="808080"/>
          </a:solidFill>
          <a:latin typeface="+mj-lt"/>
          <a:ea typeface="+mj-ea"/>
          <a:cs typeface="+mj-cs"/>
        </a:defRPr>
      </a:lvl1pPr>
      <a:lvl2pPr algn="l" defTabSz="449263" rtl="0" eaLnBrk="0" fontAlgn="base" hangingPunct="0">
        <a:lnSpc>
          <a:spcPct val="93000"/>
        </a:lnSpc>
        <a:spcBef>
          <a:spcPct val="0"/>
        </a:spcBef>
        <a:spcAft>
          <a:spcPct val="0"/>
        </a:spcAft>
        <a:buClr>
          <a:srgbClr val="808080"/>
        </a:buClr>
        <a:buSzPct val="100000"/>
        <a:buFont typeface="Arial" pitchFamily="34" charset="0"/>
        <a:defRPr sz="2400" b="1">
          <a:solidFill>
            <a:srgbClr val="808080"/>
          </a:solidFill>
          <a:latin typeface="Arial" pitchFamily="34" charset="0"/>
          <a:ea typeface="Arial Unicode MS" pitchFamily="34" charset="-128"/>
          <a:cs typeface="Arial Unicode MS" pitchFamily="34" charset="-128"/>
        </a:defRPr>
      </a:lvl2pPr>
      <a:lvl3pPr algn="l" defTabSz="449263" rtl="0" eaLnBrk="0" fontAlgn="base" hangingPunct="0">
        <a:lnSpc>
          <a:spcPct val="93000"/>
        </a:lnSpc>
        <a:spcBef>
          <a:spcPct val="0"/>
        </a:spcBef>
        <a:spcAft>
          <a:spcPct val="0"/>
        </a:spcAft>
        <a:buClr>
          <a:srgbClr val="808080"/>
        </a:buClr>
        <a:buSzPct val="100000"/>
        <a:buFont typeface="Arial" pitchFamily="34" charset="0"/>
        <a:defRPr sz="2400" b="1">
          <a:solidFill>
            <a:srgbClr val="808080"/>
          </a:solidFill>
          <a:latin typeface="Arial" pitchFamily="34" charset="0"/>
          <a:ea typeface="Arial Unicode MS" pitchFamily="34" charset="-128"/>
          <a:cs typeface="Arial Unicode MS" pitchFamily="34" charset="-128"/>
        </a:defRPr>
      </a:lvl3pPr>
      <a:lvl4pPr algn="l" defTabSz="449263" rtl="0" eaLnBrk="0" fontAlgn="base" hangingPunct="0">
        <a:lnSpc>
          <a:spcPct val="93000"/>
        </a:lnSpc>
        <a:spcBef>
          <a:spcPct val="0"/>
        </a:spcBef>
        <a:spcAft>
          <a:spcPct val="0"/>
        </a:spcAft>
        <a:buClr>
          <a:srgbClr val="808080"/>
        </a:buClr>
        <a:buSzPct val="100000"/>
        <a:buFont typeface="Arial" pitchFamily="34" charset="0"/>
        <a:defRPr sz="2400" b="1">
          <a:solidFill>
            <a:srgbClr val="808080"/>
          </a:solidFill>
          <a:latin typeface="Arial" pitchFamily="34" charset="0"/>
          <a:ea typeface="Arial Unicode MS" pitchFamily="34" charset="-128"/>
          <a:cs typeface="Arial Unicode MS" pitchFamily="34" charset="-128"/>
        </a:defRPr>
      </a:lvl4pPr>
      <a:lvl5pPr algn="l" defTabSz="449263" rtl="0" eaLnBrk="0" fontAlgn="base" hangingPunct="0">
        <a:lnSpc>
          <a:spcPct val="93000"/>
        </a:lnSpc>
        <a:spcBef>
          <a:spcPct val="0"/>
        </a:spcBef>
        <a:spcAft>
          <a:spcPct val="0"/>
        </a:spcAft>
        <a:buClr>
          <a:srgbClr val="808080"/>
        </a:buClr>
        <a:buSzPct val="100000"/>
        <a:buFont typeface="Arial" pitchFamily="34" charset="0"/>
        <a:defRPr sz="2400" b="1">
          <a:solidFill>
            <a:srgbClr val="808080"/>
          </a:solidFill>
          <a:latin typeface="Arial" pitchFamily="34" charset="0"/>
          <a:ea typeface="Arial Unicode MS" pitchFamily="34" charset="-128"/>
          <a:cs typeface="Arial Unicode MS" pitchFamily="34" charset="-128"/>
        </a:defRPr>
      </a:lvl5pPr>
      <a:lvl6pPr marL="457200" algn="l" defTabSz="449263" rtl="0" fontAlgn="base">
        <a:lnSpc>
          <a:spcPct val="93000"/>
        </a:lnSpc>
        <a:spcBef>
          <a:spcPct val="0"/>
        </a:spcBef>
        <a:spcAft>
          <a:spcPct val="0"/>
        </a:spcAft>
        <a:buClr>
          <a:srgbClr val="808080"/>
        </a:buClr>
        <a:buSzPct val="100000"/>
        <a:buFont typeface="Arial" pitchFamily="34" charset="0"/>
        <a:defRPr sz="2400" b="1">
          <a:solidFill>
            <a:srgbClr val="808080"/>
          </a:solidFill>
          <a:latin typeface="Arial" pitchFamily="34" charset="0"/>
          <a:ea typeface="Arial Unicode MS" pitchFamily="34" charset="-128"/>
          <a:cs typeface="Arial Unicode MS" pitchFamily="34" charset="-128"/>
        </a:defRPr>
      </a:lvl6pPr>
      <a:lvl7pPr marL="914400" algn="l" defTabSz="449263" rtl="0" fontAlgn="base">
        <a:lnSpc>
          <a:spcPct val="93000"/>
        </a:lnSpc>
        <a:spcBef>
          <a:spcPct val="0"/>
        </a:spcBef>
        <a:spcAft>
          <a:spcPct val="0"/>
        </a:spcAft>
        <a:buClr>
          <a:srgbClr val="808080"/>
        </a:buClr>
        <a:buSzPct val="100000"/>
        <a:buFont typeface="Arial" pitchFamily="34" charset="0"/>
        <a:defRPr sz="2400" b="1">
          <a:solidFill>
            <a:srgbClr val="808080"/>
          </a:solidFill>
          <a:latin typeface="Arial" pitchFamily="34" charset="0"/>
          <a:ea typeface="Arial Unicode MS" pitchFamily="34" charset="-128"/>
          <a:cs typeface="Arial Unicode MS" pitchFamily="34" charset="-128"/>
        </a:defRPr>
      </a:lvl7pPr>
      <a:lvl8pPr marL="1371600" algn="l" defTabSz="449263" rtl="0" fontAlgn="base">
        <a:lnSpc>
          <a:spcPct val="93000"/>
        </a:lnSpc>
        <a:spcBef>
          <a:spcPct val="0"/>
        </a:spcBef>
        <a:spcAft>
          <a:spcPct val="0"/>
        </a:spcAft>
        <a:buClr>
          <a:srgbClr val="808080"/>
        </a:buClr>
        <a:buSzPct val="100000"/>
        <a:buFont typeface="Arial" pitchFamily="34" charset="0"/>
        <a:defRPr sz="2400" b="1">
          <a:solidFill>
            <a:srgbClr val="808080"/>
          </a:solidFill>
          <a:latin typeface="Arial" pitchFamily="34" charset="0"/>
          <a:ea typeface="Arial Unicode MS" pitchFamily="34" charset="-128"/>
          <a:cs typeface="Arial Unicode MS" pitchFamily="34" charset="-128"/>
        </a:defRPr>
      </a:lvl8pPr>
      <a:lvl9pPr marL="1828800" algn="l" defTabSz="449263" rtl="0" fontAlgn="base">
        <a:lnSpc>
          <a:spcPct val="93000"/>
        </a:lnSpc>
        <a:spcBef>
          <a:spcPct val="0"/>
        </a:spcBef>
        <a:spcAft>
          <a:spcPct val="0"/>
        </a:spcAft>
        <a:buClr>
          <a:srgbClr val="808080"/>
        </a:buClr>
        <a:buSzPct val="100000"/>
        <a:buFont typeface="Arial" pitchFamily="34" charset="0"/>
        <a:defRPr sz="2400" b="1">
          <a:solidFill>
            <a:srgbClr val="808080"/>
          </a:solidFill>
          <a:latin typeface="Arial" pitchFamily="34" charset="0"/>
          <a:ea typeface="Arial Unicode MS" pitchFamily="34" charset="-128"/>
          <a:cs typeface="Arial Unicode MS" pitchFamily="34" charset="-128"/>
        </a:defRPr>
      </a:lvl9pPr>
    </p:titleStyle>
    <p:bodyStyle>
      <a:lvl1pPr marL="341313" indent="-341313" algn="l" defTabSz="449263" rtl="0" eaLnBrk="0" fontAlgn="base" hangingPunct="0">
        <a:lnSpc>
          <a:spcPct val="93000"/>
        </a:lnSpc>
        <a:spcBef>
          <a:spcPts val="1125"/>
        </a:spcBef>
        <a:spcAft>
          <a:spcPct val="0"/>
        </a:spcAft>
        <a:buClr>
          <a:srgbClr val="AE001F"/>
        </a:buClr>
        <a:buSzPct val="100000"/>
        <a:buFont typeface="Times New Roman" pitchFamily="18" charset="0"/>
        <a:buChar char="•"/>
        <a:defRPr sz="3200" b="1">
          <a:solidFill>
            <a:srgbClr val="808080"/>
          </a:solidFill>
          <a:latin typeface="+mn-lt"/>
          <a:ea typeface="+mn-ea"/>
          <a:cs typeface="+mn-cs"/>
        </a:defRPr>
      </a:lvl1pPr>
      <a:lvl2pPr marL="741363" indent="-284163" algn="l" defTabSz="449263" rtl="0" eaLnBrk="0" fontAlgn="base" hangingPunct="0">
        <a:lnSpc>
          <a:spcPct val="93000"/>
        </a:lnSpc>
        <a:spcBef>
          <a:spcPts val="500"/>
        </a:spcBef>
        <a:spcAft>
          <a:spcPct val="0"/>
        </a:spcAft>
        <a:buClr>
          <a:srgbClr val="808080"/>
        </a:buClr>
        <a:buSzPct val="100000"/>
        <a:buFont typeface="Arial" pitchFamily="34" charset="0"/>
        <a:buChar char="–"/>
        <a:defRPr sz="1600">
          <a:solidFill>
            <a:srgbClr val="808080"/>
          </a:solidFill>
          <a:latin typeface="+mn-lt"/>
          <a:ea typeface="+mn-ea"/>
          <a:cs typeface="+mn-cs"/>
        </a:defRPr>
      </a:lvl2pPr>
      <a:lvl3pPr marL="1143000" indent="-228600" algn="l" defTabSz="449263" rtl="0" eaLnBrk="0" fontAlgn="base" hangingPunct="0">
        <a:lnSpc>
          <a:spcPct val="93000"/>
        </a:lnSpc>
        <a:spcBef>
          <a:spcPts val="438"/>
        </a:spcBef>
        <a:spcAft>
          <a:spcPct val="0"/>
        </a:spcAft>
        <a:buClr>
          <a:srgbClr val="808080"/>
        </a:buClr>
        <a:buSzPct val="100000"/>
        <a:buFont typeface="Arial" pitchFamily="34" charset="0"/>
        <a:buChar char="•"/>
        <a:defRPr sz="1400">
          <a:solidFill>
            <a:srgbClr val="808080"/>
          </a:solidFill>
          <a:latin typeface="+mn-lt"/>
          <a:ea typeface="+mn-ea"/>
          <a:cs typeface="+mn-cs"/>
        </a:defRPr>
      </a:lvl3pPr>
      <a:lvl4pPr marL="1560513" indent="-228600" algn="l" defTabSz="449263" rtl="0" eaLnBrk="0" fontAlgn="base" hangingPunct="0">
        <a:lnSpc>
          <a:spcPct val="93000"/>
        </a:lnSpc>
        <a:spcBef>
          <a:spcPts val="438"/>
        </a:spcBef>
        <a:spcAft>
          <a:spcPct val="0"/>
        </a:spcAft>
        <a:buClr>
          <a:srgbClr val="808080"/>
        </a:buClr>
        <a:buSzPct val="100000"/>
        <a:buFont typeface="Arial" pitchFamily="34" charset="0"/>
        <a:buChar char="–"/>
        <a:defRPr sz="1400">
          <a:solidFill>
            <a:srgbClr val="808080"/>
          </a:solidFill>
          <a:latin typeface="+mn-lt"/>
          <a:ea typeface="+mn-ea"/>
          <a:cs typeface="+mn-cs"/>
        </a:defRPr>
      </a:lvl4pPr>
      <a:lvl5pPr marL="1979613" indent="-228600" algn="l" defTabSz="449263" rtl="0" eaLnBrk="0" fontAlgn="base" hangingPunct="0">
        <a:lnSpc>
          <a:spcPct val="93000"/>
        </a:lnSpc>
        <a:spcBef>
          <a:spcPts val="438"/>
        </a:spcBef>
        <a:spcAft>
          <a:spcPct val="0"/>
        </a:spcAft>
        <a:buClr>
          <a:srgbClr val="808080"/>
        </a:buClr>
        <a:buSzPct val="100000"/>
        <a:buFont typeface="Arial" pitchFamily="34" charset="0"/>
        <a:buChar char="»"/>
        <a:defRPr sz="1400">
          <a:solidFill>
            <a:srgbClr val="808080"/>
          </a:solidFill>
          <a:latin typeface="+mn-lt"/>
          <a:ea typeface="+mn-ea"/>
          <a:cs typeface="+mn-cs"/>
        </a:defRPr>
      </a:lvl5pPr>
      <a:lvl6pPr marL="2436813" indent="-228600" algn="l" defTabSz="449263" rtl="0" fontAlgn="base">
        <a:lnSpc>
          <a:spcPct val="93000"/>
        </a:lnSpc>
        <a:spcBef>
          <a:spcPts val="438"/>
        </a:spcBef>
        <a:spcAft>
          <a:spcPct val="0"/>
        </a:spcAft>
        <a:buClr>
          <a:srgbClr val="808080"/>
        </a:buClr>
        <a:buSzPct val="100000"/>
        <a:buFont typeface="Arial" pitchFamily="34" charset="0"/>
        <a:buChar char="»"/>
        <a:defRPr sz="1400">
          <a:solidFill>
            <a:srgbClr val="808080"/>
          </a:solidFill>
          <a:latin typeface="+mn-lt"/>
          <a:ea typeface="+mn-ea"/>
          <a:cs typeface="+mn-cs"/>
        </a:defRPr>
      </a:lvl6pPr>
      <a:lvl7pPr marL="2894013" indent="-228600" algn="l" defTabSz="449263" rtl="0" fontAlgn="base">
        <a:lnSpc>
          <a:spcPct val="93000"/>
        </a:lnSpc>
        <a:spcBef>
          <a:spcPts val="438"/>
        </a:spcBef>
        <a:spcAft>
          <a:spcPct val="0"/>
        </a:spcAft>
        <a:buClr>
          <a:srgbClr val="808080"/>
        </a:buClr>
        <a:buSzPct val="100000"/>
        <a:buFont typeface="Arial" pitchFamily="34" charset="0"/>
        <a:buChar char="»"/>
        <a:defRPr sz="1400">
          <a:solidFill>
            <a:srgbClr val="808080"/>
          </a:solidFill>
          <a:latin typeface="+mn-lt"/>
          <a:ea typeface="+mn-ea"/>
          <a:cs typeface="+mn-cs"/>
        </a:defRPr>
      </a:lvl7pPr>
      <a:lvl8pPr marL="3351213" indent="-228600" algn="l" defTabSz="449263" rtl="0" fontAlgn="base">
        <a:lnSpc>
          <a:spcPct val="93000"/>
        </a:lnSpc>
        <a:spcBef>
          <a:spcPts val="438"/>
        </a:spcBef>
        <a:spcAft>
          <a:spcPct val="0"/>
        </a:spcAft>
        <a:buClr>
          <a:srgbClr val="808080"/>
        </a:buClr>
        <a:buSzPct val="100000"/>
        <a:buFont typeface="Arial" pitchFamily="34" charset="0"/>
        <a:buChar char="»"/>
        <a:defRPr sz="1400">
          <a:solidFill>
            <a:srgbClr val="808080"/>
          </a:solidFill>
          <a:latin typeface="+mn-lt"/>
          <a:ea typeface="+mn-ea"/>
          <a:cs typeface="+mn-cs"/>
        </a:defRPr>
      </a:lvl8pPr>
      <a:lvl9pPr marL="3808413" indent="-228600" algn="l" defTabSz="449263" rtl="0" fontAlgn="base">
        <a:lnSpc>
          <a:spcPct val="93000"/>
        </a:lnSpc>
        <a:spcBef>
          <a:spcPts val="438"/>
        </a:spcBef>
        <a:spcAft>
          <a:spcPct val="0"/>
        </a:spcAft>
        <a:buClr>
          <a:srgbClr val="808080"/>
        </a:buClr>
        <a:buSzPct val="100000"/>
        <a:buFont typeface="Arial" pitchFamily="34" charset="0"/>
        <a:buChar char="»"/>
        <a:defRPr sz="1400">
          <a:solidFill>
            <a:srgbClr val="80808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subTitle" idx="1"/>
          </p:nvPr>
        </p:nvSpPr>
        <p:spPr>
          <a:xfrm>
            <a:off x="2000250" y="4643438"/>
            <a:ext cx="6400800" cy="1752600"/>
          </a:xfrm>
        </p:spPr>
        <p:txBody>
          <a:bodyPr/>
          <a:lstStyle/>
          <a:p>
            <a:pPr eaLnBrk="1" hangingPunct="1"/>
            <a:r>
              <a:rPr lang="en-US" sz="2400" smtClean="0"/>
              <a:t>Use of waste heat </a:t>
            </a:r>
            <a:r>
              <a:rPr lang="en-US" sz="2400" smtClean="0"/>
              <a:t>or sun power </a:t>
            </a:r>
            <a:r>
              <a:rPr lang="en-US" sz="2400" smtClean="0"/>
              <a:t>and their transformation into cooling and useable heat</a:t>
            </a:r>
          </a:p>
          <a:p>
            <a:pPr eaLnBrk="1" hangingPunct="1">
              <a:buFont typeface="Times"/>
              <a:buNone/>
            </a:pPr>
            <a:endParaRPr lang="en-US" sz="2000" smtClean="0"/>
          </a:p>
          <a:p>
            <a:pPr eaLnBrk="1" hangingPunct="1">
              <a:buFont typeface="Times"/>
              <a:buNone/>
            </a:pPr>
            <a:endParaRPr lang="de-DE" sz="2000" b="1" smtClean="0"/>
          </a:p>
        </p:txBody>
      </p:sp>
      <p:graphicFrame>
        <p:nvGraphicFramePr>
          <p:cNvPr id="16387" name="Object 3"/>
          <p:cNvGraphicFramePr>
            <a:graphicFrameLocks noChangeAspect="1"/>
          </p:cNvGraphicFramePr>
          <p:nvPr/>
        </p:nvGraphicFramePr>
        <p:xfrm>
          <a:off x="1763713" y="476250"/>
          <a:ext cx="5191125" cy="552450"/>
        </p:xfrm>
        <a:graphic>
          <a:graphicData uri="http://schemas.openxmlformats.org/presentationml/2006/ole">
            <p:oleObj spid="_x0000_s16387" name="Bitmap" r:id="rId4" imgW="5191850" imgH="552527" progId="PBrush">
              <p:embed/>
            </p:oleObj>
          </a:graphicData>
        </a:graphic>
      </p:graphicFrame>
      <p:graphicFrame>
        <p:nvGraphicFramePr>
          <p:cNvPr id="16388" name="Object 4"/>
          <p:cNvGraphicFramePr>
            <a:graphicFrameLocks noChangeAspect="1"/>
          </p:cNvGraphicFramePr>
          <p:nvPr/>
        </p:nvGraphicFramePr>
        <p:xfrm>
          <a:off x="6011863" y="188913"/>
          <a:ext cx="847725" cy="952500"/>
        </p:xfrm>
        <a:graphic>
          <a:graphicData uri="http://schemas.openxmlformats.org/presentationml/2006/ole">
            <p:oleObj spid="_x0000_s16388" name="Bitmap" r:id="rId5" imgW="847843" imgH="952633" progId="PBrush">
              <p:embed/>
            </p:oleObj>
          </a:graphicData>
        </a:graphic>
      </p:graphicFrame>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p:nvPr>
        </p:nvSpPr>
        <p:spPr/>
        <p:txBody>
          <a:bodyPr/>
          <a:lstStyle/>
          <a:p>
            <a:r>
              <a:rPr lang="de-DE" smtClean="0"/>
              <a:t>Operational </a:t>
            </a:r>
            <a:r>
              <a:rPr lang="de-DE" err="1" smtClean="0"/>
              <a:t>prinziple</a:t>
            </a:r>
            <a:r>
              <a:rPr lang="de-DE" smtClean="0"/>
              <a:t> Adsorption </a:t>
            </a:r>
            <a:r>
              <a:rPr lang="de-DE" err="1" smtClean="0"/>
              <a:t>Cooling</a:t>
            </a:r>
            <a:r>
              <a:rPr lang="de-DE" smtClean="0"/>
              <a:t> </a:t>
            </a:r>
            <a:br>
              <a:rPr lang="de-DE" smtClean="0"/>
            </a:br>
            <a:r>
              <a:rPr lang="de-DE" smtClean="0"/>
              <a:t>Phase 2: Adsorption</a:t>
            </a:r>
          </a:p>
        </p:txBody>
      </p:sp>
      <p:sp>
        <p:nvSpPr>
          <p:cNvPr id="6" name="Inhaltsplatzhalter 2"/>
          <p:cNvSpPr txBox="1">
            <a:spLocks/>
          </p:cNvSpPr>
          <p:nvPr/>
        </p:nvSpPr>
        <p:spPr>
          <a:xfrm>
            <a:off x="4139952" y="1484784"/>
            <a:ext cx="4861173" cy="5230341"/>
          </a:xfrm>
          <a:prstGeom prst="rect">
            <a:avLst/>
          </a:prstGeom>
        </p:spPr>
        <p:txBody>
          <a:bodyPr/>
          <a:lstStyle/>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After the desorption “dry“ </a:t>
            </a:r>
            <a:r>
              <a:rPr lang="en-US" err="1" smtClean="0">
                <a:solidFill>
                  <a:schemeClr val="bg2"/>
                </a:solidFill>
              </a:rPr>
              <a:t>zeolite</a:t>
            </a:r>
            <a:r>
              <a:rPr lang="en-US" smtClean="0">
                <a:solidFill>
                  <a:schemeClr val="bg2"/>
                </a:solidFill>
              </a:rPr>
              <a:t> is in the reactor, it is still hot. </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The reactor is cooled down after the desorption, as the warmth is dissipated over the liquid surrounding it and transferred to the environment or used otherwise.</a:t>
            </a:r>
            <a:r>
              <a:rPr lang="de-DE" kern="0" smtClean="0">
                <a:solidFill>
                  <a:schemeClr val="bg2"/>
                </a:solidFill>
                <a:latin typeface="+mn-lt"/>
                <a:ea typeface="+mn-ea"/>
                <a:cs typeface="+mn-cs"/>
              </a:rPr>
              <a:t>.</a:t>
            </a:r>
            <a:endParaRPr lang="de-DE" kern="0">
              <a:solidFill>
                <a:schemeClr val="bg2"/>
              </a:solidFill>
              <a:latin typeface="+mn-lt"/>
              <a:ea typeface="+mn-ea"/>
              <a:cs typeface="+mn-cs"/>
            </a:endParaRP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In the evaporator is distilled water.</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The valve to the evaporator is opened.</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Into this contained water by </a:t>
            </a:r>
            <a:r>
              <a:rPr lang="en-US" err="1" smtClean="0">
                <a:solidFill>
                  <a:schemeClr val="bg2"/>
                </a:solidFill>
              </a:rPr>
              <a:t>zeolite</a:t>
            </a:r>
            <a:r>
              <a:rPr lang="en-US" smtClean="0">
                <a:solidFill>
                  <a:schemeClr val="bg2"/>
                </a:solidFill>
              </a:rPr>
              <a:t> one tightens. </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In order to arrive in </a:t>
            </a:r>
            <a:r>
              <a:rPr lang="en-US" err="1" smtClean="0">
                <a:solidFill>
                  <a:schemeClr val="bg2"/>
                </a:solidFill>
              </a:rPr>
              <a:t>zeolite</a:t>
            </a:r>
            <a:r>
              <a:rPr lang="en-US" smtClean="0">
                <a:solidFill>
                  <a:schemeClr val="bg2"/>
                </a:solidFill>
              </a:rPr>
              <a:t>, the water must evaporate. </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For this necessary energy pulls the water from its environment, this is cooled down on for instance 4°C. </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Developed cold can be further used.</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The water is gathered in the </a:t>
            </a:r>
            <a:r>
              <a:rPr lang="en-US" err="1" smtClean="0">
                <a:solidFill>
                  <a:schemeClr val="bg2"/>
                </a:solidFill>
              </a:rPr>
              <a:t>zeolite</a:t>
            </a:r>
            <a:r>
              <a:rPr lang="en-US" smtClean="0">
                <a:solidFill>
                  <a:schemeClr val="bg2"/>
                </a:solidFill>
              </a:rPr>
              <a:t>, heat develops.</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This warmth will be shifted with the help of  the liquid surrounding the reactor and discharged and released to the environment or otherwise used.</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endParaRPr lang="en-US" smtClean="0"/>
          </a:p>
          <a:p>
            <a:pPr marL="341313" indent="-341313" fontAlgn="auto">
              <a:lnSpc>
                <a:spcPct val="93000"/>
              </a:lnSpc>
              <a:spcBef>
                <a:spcPts val="1125"/>
              </a:spcBef>
              <a:spcAft>
                <a:spcPts val="0"/>
              </a:spcAft>
              <a:buClr>
                <a:schemeClr val="tx1">
                  <a:shade val="95000"/>
                </a:schemeClr>
              </a:buClr>
              <a:buSzPct val="100000"/>
              <a:defRPr/>
            </a:pPr>
            <a:endParaRPr lang="en-US" smtClean="0"/>
          </a:p>
        </p:txBody>
      </p:sp>
      <p:pic>
        <p:nvPicPr>
          <p:cNvPr id="33795" name="Picture 3"/>
          <p:cNvPicPr>
            <a:picLocks noChangeAspect="1" noChangeArrowheads="1"/>
          </p:cNvPicPr>
          <p:nvPr/>
        </p:nvPicPr>
        <p:blipFill>
          <a:blip r:embed="rId3" cstate="print"/>
          <a:srcRect/>
          <a:stretch>
            <a:fillRect/>
          </a:stretch>
        </p:blipFill>
        <p:spPr bwMode="auto">
          <a:xfrm>
            <a:off x="443944" y="1340768"/>
            <a:ext cx="3551992" cy="5093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p:txBody>
          <a:bodyPr/>
          <a:lstStyle/>
          <a:p>
            <a:r>
              <a:rPr lang="en-US" smtClean="0"/>
              <a:t>Integration of the </a:t>
            </a:r>
            <a:r>
              <a:rPr lang="en-US" err="1" smtClean="0"/>
              <a:t>zeolite</a:t>
            </a:r>
            <a:r>
              <a:rPr lang="en-US" smtClean="0"/>
              <a:t> reactor in cooling and heating circuits</a:t>
            </a:r>
            <a:br>
              <a:rPr lang="en-US" smtClean="0"/>
            </a:br>
            <a:endParaRPr lang="de-DE" smtClean="0"/>
          </a:p>
        </p:txBody>
      </p:sp>
      <p:sp>
        <p:nvSpPr>
          <p:cNvPr id="36866" name="Inhaltsplatzhalter 2"/>
          <p:cNvSpPr>
            <a:spLocks noGrp="1"/>
          </p:cNvSpPr>
          <p:nvPr>
            <p:ph idx="1"/>
          </p:nvPr>
        </p:nvSpPr>
        <p:spPr/>
        <p:txBody>
          <a:bodyPr/>
          <a:lstStyle/>
          <a:p>
            <a:r>
              <a:rPr lang="de-DE" b="0" err="1" smtClean="0"/>
              <a:t>Zeolite</a:t>
            </a:r>
            <a:r>
              <a:rPr lang="de-DE" b="0" smtClean="0"/>
              <a:t>-</a:t>
            </a:r>
            <a:r>
              <a:rPr lang="en-US" b="0" smtClean="0"/>
              <a:t>Reactors can supplement or replace existing cooling and heating systems.</a:t>
            </a:r>
            <a:endParaRPr lang="de-DE" b="0" smtClean="0"/>
          </a:p>
          <a:p>
            <a:r>
              <a:rPr lang="en-US" b="0" smtClean="0"/>
              <a:t>Several </a:t>
            </a:r>
            <a:r>
              <a:rPr lang="en-US" b="0" err="1" smtClean="0"/>
              <a:t>zeolite</a:t>
            </a:r>
            <a:r>
              <a:rPr lang="en-US" b="0" smtClean="0"/>
              <a:t> reactors can be combine in series or in parallel.</a:t>
            </a:r>
          </a:p>
          <a:p>
            <a:r>
              <a:rPr lang="en-US" b="0" smtClean="0"/>
              <a:t>"Loaded" </a:t>
            </a:r>
            <a:r>
              <a:rPr lang="en-US" b="0" err="1" smtClean="0"/>
              <a:t>zeolite</a:t>
            </a:r>
            <a:r>
              <a:rPr lang="en-US" b="0" smtClean="0"/>
              <a:t> reactors can be exchanged during the process and transported to cold or heat consumption points.</a:t>
            </a:r>
          </a:p>
          <a:p>
            <a:r>
              <a:rPr lang="en-US" b="0" smtClean="0"/>
              <a:t>This brings a high degree of flexibility and scalability.</a:t>
            </a:r>
          </a:p>
          <a:p>
            <a:r>
              <a:rPr lang="en-US" b="0" smtClean="0"/>
              <a:t>The number of required </a:t>
            </a:r>
            <a:r>
              <a:rPr lang="en-US" b="0" err="1" smtClean="0"/>
              <a:t>zeolite</a:t>
            </a:r>
            <a:r>
              <a:rPr lang="en-US" b="0" smtClean="0"/>
              <a:t> reactors arise  from the desired cooling capacity required and the number and capacity of cold load and warmth load</a:t>
            </a:r>
          </a:p>
          <a:p>
            <a:pPr>
              <a:buNone/>
            </a:pPr>
            <a:endParaRPr lang="de-DE" b="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a:xfrm>
            <a:off x="323528" y="608012"/>
            <a:ext cx="8418835" cy="1020787"/>
          </a:xfrm>
        </p:spPr>
        <p:txBody>
          <a:bodyPr/>
          <a:lstStyle/>
          <a:p>
            <a:r>
              <a:rPr lang="de-DE" err="1" smtClean="0"/>
              <a:t>Product</a:t>
            </a:r>
            <a:r>
              <a:rPr lang="de-DE" smtClean="0"/>
              <a:t> </a:t>
            </a:r>
            <a:r>
              <a:rPr lang="de-DE" err="1" smtClean="0"/>
              <a:t>concepts</a:t>
            </a:r>
            <a:r>
              <a:rPr lang="de-DE" smtClean="0"/>
              <a:t/>
            </a:r>
            <a:br>
              <a:rPr lang="de-DE" smtClean="0"/>
            </a:br>
            <a:endParaRPr lang="de-DE" smtClean="0"/>
          </a:p>
        </p:txBody>
      </p:sp>
      <p:sp>
        <p:nvSpPr>
          <p:cNvPr id="6" name="Inhaltsplatzhalter 2"/>
          <p:cNvSpPr txBox="1">
            <a:spLocks/>
          </p:cNvSpPr>
          <p:nvPr/>
        </p:nvSpPr>
        <p:spPr>
          <a:xfrm>
            <a:off x="428625" y="1214438"/>
            <a:ext cx="5214938" cy="5357812"/>
          </a:xfrm>
          <a:prstGeom prst="rect">
            <a:avLst/>
          </a:prstGeom>
        </p:spPr>
        <p:txBody>
          <a:bodyPr/>
          <a:lstStyle/>
          <a:p>
            <a:pPr marL="341313" indent="-341313">
              <a:lnSpc>
                <a:spcPct val="93000"/>
              </a:lnSpc>
              <a:spcBef>
                <a:spcPts val="1125"/>
              </a:spcBef>
              <a:buClr>
                <a:srgbClr val="000000"/>
              </a:buClr>
              <a:buSzPct val="100000"/>
            </a:pPr>
            <a:endParaRPr lang="de-DE" sz="1800" b="1" u="sng" smtClean="0">
              <a:solidFill>
                <a:srgbClr val="808080"/>
              </a:solidFill>
            </a:endParaRPr>
          </a:p>
          <a:p>
            <a:pPr marL="341313" indent="-341313">
              <a:lnSpc>
                <a:spcPct val="93000"/>
              </a:lnSpc>
              <a:spcBef>
                <a:spcPts val="1125"/>
              </a:spcBef>
              <a:buClr>
                <a:srgbClr val="000000"/>
              </a:buClr>
              <a:buSzPct val="100000"/>
            </a:pPr>
            <a:r>
              <a:rPr lang="de-DE" sz="1800" b="1" u="sng" err="1" smtClean="0">
                <a:solidFill>
                  <a:srgbClr val="808080"/>
                </a:solidFill>
              </a:rPr>
              <a:t>ZeoStore</a:t>
            </a:r>
            <a:r>
              <a:rPr lang="de-DE" sz="1800" b="1" u="sng" smtClean="0">
                <a:solidFill>
                  <a:srgbClr val="808080"/>
                </a:solidFill>
              </a:rPr>
              <a:t>/</a:t>
            </a:r>
            <a:r>
              <a:rPr lang="de-DE" sz="1800" b="1" u="sng" err="1" smtClean="0">
                <a:solidFill>
                  <a:srgbClr val="808080"/>
                </a:solidFill>
              </a:rPr>
              <a:t>ZeoCool</a:t>
            </a:r>
            <a:r>
              <a:rPr lang="de-DE" sz="1800" b="1" u="sng" smtClean="0">
                <a:solidFill>
                  <a:srgbClr val="808080"/>
                </a:solidFill>
              </a:rPr>
              <a:t> GrandMaster</a:t>
            </a:r>
          </a:p>
          <a:p>
            <a:pPr marL="341313" indent="-341313">
              <a:lnSpc>
                <a:spcPct val="93000"/>
              </a:lnSpc>
              <a:spcBef>
                <a:spcPts val="1125"/>
              </a:spcBef>
              <a:buClr>
                <a:srgbClr val="000000"/>
              </a:buClr>
              <a:buSzPct val="100000"/>
            </a:pPr>
            <a:endParaRPr lang="de-DE" sz="1800" b="1" u="sng" smtClean="0">
              <a:solidFill>
                <a:srgbClr val="808080"/>
              </a:solidFill>
            </a:endParaRPr>
          </a:p>
          <a:p>
            <a:pPr marL="341313" indent="-341313">
              <a:lnSpc>
                <a:spcPct val="93000"/>
              </a:lnSpc>
              <a:spcBef>
                <a:spcPts val="1125"/>
              </a:spcBef>
              <a:buClr>
                <a:srgbClr val="000000"/>
              </a:buClr>
              <a:buSzPct val="100000"/>
            </a:pPr>
            <a:r>
              <a:rPr lang="en-US" sz="1600" smtClean="0">
                <a:solidFill>
                  <a:schemeClr val="bg2"/>
                </a:solidFill>
              </a:rPr>
              <a:t>      Portable storage reactor, condenser and evaporator in a housing. Is charged at the place of existing waste heat of 200 ° C or more.</a:t>
            </a:r>
          </a:p>
          <a:p>
            <a:pPr marL="341313" indent="-341313">
              <a:lnSpc>
                <a:spcPct val="93000"/>
              </a:lnSpc>
              <a:spcBef>
                <a:spcPts val="1125"/>
              </a:spcBef>
              <a:buClr>
                <a:srgbClr val="000000"/>
              </a:buClr>
              <a:buSzPct val="100000"/>
              <a:buFont typeface="Times New Roman" pitchFamily="18" charset="0"/>
              <a:buChar char="•"/>
            </a:pPr>
            <a:r>
              <a:rPr lang="en-US" sz="1600" smtClean="0">
                <a:solidFill>
                  <a:schemeClr val="bg2"/>
                </a:solidFill>
              </a:rPr>
              <a:t>Size of a standard 20 ‘ container or euro-pallet size.</a:t>
            </a:r>
          </a:p>
          <a:p>
            <a:pPr marL="341313" indent="-341313">
              <a:lnSpc>
                <a:spcPct val="93000"/>
              </a:lnSpc>
              <a:spcBef>
                <a:spcPts val="1125"/>
              </a:spcBef>
              <a:buClr>
                <a:srgbClr val="000000"/>
              </a:buClr>
              <a:buSzPct val="100000"/>
              <a:buFont typeface="Times New Roman" pitchFamily="18" charset="0"/>
              <a:buChar char="•"/>
            </a:pPr>
            <a:r>
              <a:rPr lang="en-US" sz="1600" smtClean="0">
                <a:solidFill>
                  <a:schemeClr val="bg2"/>
                </a:solidFill>
              </a:rPr>
              <a:t>Quick couplings for thermal fluid and water circuits.</a:t>
            </a:r>
          </a:p>
          <a:p>
            <a:pPr marL="341313" indent="-341313">
              <a:lnSpc>
                <a:spcPct val="93000"/>
              </a:lnSpc>
              <a:spcBef>
                <a:spcPts val="1125"/>
              </a:spcBef>
              <a:buClr>
                <a:srgbClr val="000000"/>
              </a:buClr>
              <a:buSzPct val="100000"/>
              <a:buFont typeface="Times New Roman" pitchFamily="18" charset="0"/>
              <a:buChar char="•"/>
            </a:pPr>
            <a:r>
              <a:rPr lang="en-US" sz="1600" smtClean="0">
                <a:solidFill>
                  <a:schemeClr val="bg2"/>
                </a:solidFill>
              </a:rPr>
              <a:t>Designed for energy conversion as an ongoing process</a:t>
            </a:r>
          </a:p>
          <a:p>
            <a:pPr marL="341313" indent="-341313">
              <a:lnSpc>
                <a:spcPct val="93000"/>
              </a:lnSpc>
              <a:spcBef>
                <a:spcPts val="1125"/>
              </a:spcBef>
              <a:buClr>
                <a:srgbClr val="000000"/>
              </a:buClr>
              <a:buSzPct val="100000"/>
              <a:buFont typeface="Times New Roman" pitchFamily="18" charset="0"/>
              <a:buChar char="•"/>
            </a:pPr>
            <a:r>
              <a:rPr lang="en-US" sz="1600" smtClean="0">
                <a:solidFill>
                  <a:schemeClr val="bg2"/>
                </a:solidFill>
              </a:rPr>
              <a:t>Storable thermal energy in the heat </a:t>
            </a:r>
            <a:r>
              <a:rPr lang="en-US" sz="1600" err="1" smtClean="0">
                <a:solidFill>
                  <a:schemeClr val="bg2"/>
                </a:solidFill>
              </a:rPr>
              <a:t>ZeoCool</a:t>
            </a:r>
            <a:r>
              <a:rPr lang="en-US" sz="1600" smtClean="0">
                <a:solidFill>
                  <a:schemeClr val="bg2"/>
                </a:solidFill>
              </a:rPr>
              <a:t> Grandmaster 3960 kWh.</a:t>
            </a:r>
          </a:p>
          <a:p>
            <a:pPr marL="341313" indent="-341313">
              <a:lnSpc>
                <a:spcPct val="93000"/>
              </a:lnSpc>
              <a:spcBef>
                <a:spcPts val="1125"/>
              </a:spcBef>
              <a:buClr>
                <a:srgbClr val="000000"/>
              </a:buClr>
              <a:buSzPct val="100000"/>
              <a:buFont typeface="Times New Roman" pitchFamily="18" charset="0"/>
              <a:buChar char="•"/>
            </a:pPr>
            <a:r>
              <a:rPr lang="de-DE" sz="1600" smtClean="0">
                <a:solidFill>
                  <a:srgbClr val="808080"/>
                </a:solidFill>
              </a:rPr>
              <a:t>Power </a:t>
            </a:r>
            <a:r>
              <a:rPr lang="de-DE" sz="1600" err="1" smtClean="0">
                <a:solidFill>
                  <a:srgbClr val="808080"/>
                </a:solidFill>
              </a:rPr>
              <a:t>point</a:t>
            </a:r>
            <a:r>
              <a:rPr lang="de-DE" sz="1600" smtClean="0">
                <a:solidFill>
                  <a:srgbClr val="808080"/>
                </a:solidFill>
              </a:rPr>
              <a:t> </a:t>
            </a:r>
            <a:r>
              <a:rPr lang="de-DE" sz="1600" err="1" smtClean="0">
                <a:solidFill>
                  <a:srgbClr val="808080"/>
                </a:solidFill>
              </a:rPr>
              <a:t>capacity</a:t>
            </a:r>
            <a:r>
              <a:rPr lang="de-DE" sz="1600" smtClean="0">
                <a:solidFill>
                  <a:srgbClr val="808080"/>
                </a:solidFill>
              </a:rPr>
              <a:t> </a:t>
            </a:r>
            <a:r>
              <a:rPr lang="de-DE" sz="1600">
                <a:solidFill>
                  <a:srgbClr val="808080"/>
                </a:solidFill>
              </a:rPr>
              <a:t>230V / </a:t>
            </a:r>
            <a:r>
              <a:rPr lang="de-DE" sz="1600" smtClean="0">
                <a:solidFill>
                  <a:srgbClr val="808080"/>
                </a:solidFill>
              </a:rPr>
              <a:t>1.000W</a:t>
            </a:r>
            <a:r>
              <a:rPr lang="en-US" sz="1600" smtClean="0"/>
              <a:t>H</a:t>
            </a:r>
          </a:p>
          <a:p>
            <a:pPr marL="341313" indent="-341313">
              <a:lnSpc>
                <a:spcPct val="93000"/>
              </a:lnSpc>
              <a:spcBef>
                <a:spcPts val="1125"/>
              </a:spcBef>
              <a:buClr>
                <a:srgbClr val="000000"/>
              </a:buClr>
              <a:buSzPct val="100000"/>
              <a:buFont typeface="Times New Roman" pitchFamily="18" charset="0"/>
              <a:buChar char="•"/>
            </a:pPr>
            <a:r>
              <a:rPr lang="en-US" sz="1600" smtClean="0">
                <a:solidFill>
                  <a:schemeClr val="bg2"/>
                </a:solidFill>
              </a:rPr>
              <a:t>Heat of combustion gas as an option or addition to the waste heat conversion. </a:t>
            </a:r>
            <a:r>
              <a:rPr lang="en-US" sz="1600" smtClean="0"/>
              <a:t>eat of gas as </a:t>
            </a:r>
          </a:p>
          <a:p>
            <a:pPr marL="341313" indent="-341313">
              <a:lnSpc>
                <a:spcPct val="93000"/>
              </a:lnSpc>
              <a:spcBef>
                <a:spcPts val="1125"/>
              </a:spcBef>
              <a:buClr>
                <a:srgbClr val="000000"/>
              </a:buClr>
              <a:buSzPct val="100000"/>
            </a:pPr>
            <a:r>
              <a:rPr lang="en-US" sz="1600" smtClean="0"/>
              <a:t>	</a:t>
            </a:r>
            <a:endParaRPr lang="en-US" sz="1600" smtClean="0">
              <a:solidFill>
                <a:schemeClr val="bg2"/>
              </a:solidFill>
            </a:endParaRPr>
          </a:p>
          <a:p>
            <a:pPr marL="341313" indent="-341313">
              <a:lnSpc>
                <a:spcPct val="93000"/>
              </a:lnSpc>
              <a:spcBef>
                <a:spcPts val="1125"/>
              </a:spcBef>
              <a:buClr>
                <a:srgbClr val="000000"/>
              </a:buClr>
              <a:buSzPct val="100000"/>
            </a:pPr>
            <a:endParaRPr lang="en-US" sz="1600" smtClean="0">
              <a:solidFill>
                <a:schemeClr val="bg2"/>
              </a:solidFill>
            </a:endParaRPr>
          </a:p>
          <a:p>
            <a:pPr marL="341313" indent="-341313">
              <a:lnSpc>
                <a:spcPct val="93000"/>
              </a:lnSpc>
              <a:spcBef>
                <a:spcPts val="1125"/>
              </a:spcBef>
              <a:buClr>
                <a:srgbClr val="000000"/>
              </a:buClr>
              <a:buSzPct val="100000"/>
              <a:buFont typeface="Times New Roman" pitchFamily="18" charset="0"/>
              <a:buChar char="•"/>
            </a:pPr>
            <a:endParaRPr lang="de-DE" sz="1600" smtClean="0">
              <a:solidFill>
                <a:srgbClr val="808080"/>
              </a:solidFill>
            </a:endParaRPr>
          </a:p>
          <a:p>
            <a:pPr marL="341313" indent="-341313">
              <a:lnSpc>
                <a:spcPct val="93000"/>
              </a:lnSpc>
              <a:spcBef>
                <a:spcPts val="1125"/>
              </a:spcBef>
              <a:buClr>
                <a:srgbClr val="000000"/>
              </a:buClr>
              <a:buSzPct val="100000"/>
              <a:buFont typeface="Times New Roman" pitchFamily="18" charset="0"/>
              <a:buChar char="•"/>
            </a:pPr>
            <a:endParaRPr lang="de-DE" sz="1600">
              <a:solidFill>
                <a:srgbClr val="808080"/>
              </a:solidFill>
            </a:endParaRPr>
          </a:p>
        </p:txBody>
      </p:sp>
      <p:pic>
        <p:nvPicPr>
          <p:cNvPr id="38915" name="Grafik 14" descr="zeocool_grand_master.png"/>
          <p:cNvPicPr>
            <a:picLocks noChangeAspect="1"/>
          </p:cNvPicPr>
          <p:nvPr/>
        </p:nvPicPr>
        <p:blipFill>
          <a:blip r:embed="rId3" cstate="print"/>
          <a:srcRect/>
          <a:stretch>
            <a:fillRect/>
          </a:stretch>
        </p:blipFill>
        <p:spPr bwMode="auto">
          <a:xfrm>
            <a:off x="5786438" y="4643438"/>
            <a:ext cx="2424112" cy="1739900"/>
          </a:xfrm>
          <a:prstGeom prst="rect">
            <a:avLst/>
          </a:prstGeom>
          <a:noFill/>
          <a:ln w="9525">
            <a:noFill/>
            <a:miter lim="800000"/>
            <a:headEnd/>
            <a:tailEnd/>
          </a:ln>
        </p:spPr>
      </p:pic>
      <p:pic>
        <p:nvPicPr>
          <p:cNvPr id="38916" name="Grafik 15" descr="zeocool_master.png"/>
          <p:cNvPicPr>
            <a:picLocks noChangeAspect="1"/>
          </p:cNvPicPr>
          <p:nvPr/>
        </p:nvPicPr>
        <p:blipFill>
          <a:blip r:embed="rId4" cstate="print"/>
          <a:srcRect/>
          <a:stretch>
            <a:fillRect/>
          </a:stretch>
        </p:blipFill>
        <p:spPr bwMode="auto">
          <a:xfrm>
            <a:off x="6357938" y="2286000"/>
            <a:ext cx="1143000" cy="163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r>
              <a:rPr lang="en-US" smtClean="0"/>
              <a:t>Distribution of energy independent of time and place</a:t>
            </a:r>
            <a:br>
              <a:rPr lang="en-US" smtClean="0"/>
            </a:br>
            <a:endParaRPr lang="de-DE" smtClean="0"/>
          </a:p>
        </p:txBody>
      </p:sp>
      <p:pic>
        <p:nvPicPr>
          <p:cNvPr id="40962" name="Grafik 15" descr="zeocool_master.png"/>
          <p:cNvPicPr>
            <a:picLocks noChangeAspect="1"/>
          </p:cNvPicPr>
          <p:nvPr/>
        </p:nvPicPr>
        <p:blipFill>
          <a:blip r:embed="rId3" cstate="print"/>
          <a:srcRect/>
          <a:stretch>
            <a:fillRect/>
          </a:stretch>
        </p:blipFill>
        <p:spPr bwMode="auto">
          <a:xfrm>
            <a:off x="2571750" y="3214688"/>
            <a:ext cx="250825" cy="357187"/>
          </a:xfrm>
          <a:prstGeom prst="rect">
            <a:avLst/>
          </a:prstGeom>
          <a:noFill/>
          <a:ln w="9525">
            <a:noFill/>
            <a:miter lim="800000"/>
            <a:headEnd/>
            <a:tailEnd/>
          </a:ln>
        </p:spPr>
      </p:pic>
      <p:pic>
        <p:nvPicPr>
          <p:cNvPr id="40963" name="Grafik 14" descr="zeocool_grand_master.png"/>
          <p:cNvPicPr>
            <a:picLocks noChangeAspect="1"/>
          </p:cNvPicPr>
          <p:nvPr/>
        </p:nvPicPr>
        <p:blipFill>
          <a:blip r:embed="rId4" cstate="print"/>
          <a:srcRect/>
          <a:stretch>
            <a:fillRect/>
          </a:stretch>
        </p:blipFill>
        <p:spPr bwMode="auto">
          <a:xfrm>
            <a:off x="2286000" y="2143125"/>
            <a:ext cx="596900" cy="428625"/>
          </a:xfrm>
          <a:prstGeom prst="rect">
            <a:avLst/>
          </a:prstGeom>
          <a:noFill/>
          <a:ln w="9525">
            <a:noFill/>
            <a:miter lim="800000"/>
            <a:headEnd/>
            <a:tailEnd/>
          </a:ln>
        </p:spPr>
      </p:pic>
      <p:grpSp>
        <p:nvGrpSpPr>
          <p:cNvPr id="40964" name="Gruppieren 620"/>
          <p:cNvGrpSpPr>
            <a:grpSpLocks/>
          </p:cNvGrpSpPr>
          <p:nvPr/>
        </p:nvGrpSpPr>
        <p:grpSpPr bwMode="auto">
          <a:xfrm>
            <a:off x="3571875" y="1357313"/>
            <a:ext cx="766763" cy="476250"/>
            <a:chOff x="5193200" y="6019536"/>
            <a:chExt cx="766294" cy="476556"/>
          </a:xfrm>
        </p:grpSpPr>
        <p:sp>
          <p:nvSpPr>
            <p:cNvPr id="11" name="Rechteck 10"/>
            <p:cNvSpPr/>
            <p:nvPr/>
          </p:nvSpPr>
          <p:spPr bwMode="auto">
            <a:xfrm>
              <a:off x="5193200" y="6372123"/>
              <a:ext cx="212859" cy="119010"/>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headEnd type="none" w="med" len="med"/>
              <a:tailEnd type="none" w="med" len="med"/>
            </a:ln>
            <a:scene3d>
              <a:camera prst="obliqueTopRight">
                <a:rot lat="0" lon="1200000" rev="0"/>
              </a:camera>
              <a:lightRig rig="threePt" dir="t">
                <a:rot lat="0" lon="0" rev="1200000"/>
              </a:lightRig>
            </a:scene3d>
            <a:sp3d extrusionH="6032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buFont typeface="Arial" pitchFamily="34" charset="0"/>
                <a:buNone/>
                <a:defRPr/>
              </a:pPr>
              <a:endParaRPr lang="de-DE" sz="1100"/>
            </a:p>
          </p:txBody>
        </p:sp>
        <p:sp>
          <p:nvSpPr>
            <p:cNvPr id="12" name="Flussdiagramm: Verbindungsstelle 11"/>
            <p:cNvSpPr/>
            <p:nvPr/>
          </p:nvSpPr>
          <p:spPr bwMode="auto">
            <a:xfrm>
              <a:off x="5399841" y="6123670"/>
              <a:ext cx="85144" cy="74381"/>
            </a:xfrm>
            <a:prstGeom prst="flowChartConnector">
              <a:avLst/>
            </a:prstGeo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0"/>
            </a:gradFill>
            <a:ln>
              <a:headEnd type="none" w="med" len="med"/>
              <a:tailEnd type="none" w="med" len="med"/>
            </a:ln>
            <a:scene3d>
              <a:camera prst="isometricOffAxis1Top"/>
              <a:lightRig rig="threePt" dir="t">
                <a:rot lat="0" lon="0" rev="1200000"/>
              </a:lightRig>
            </a:scene3d>
            <a:sp3d extrusionH="1333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defRPr/>
              </a:pPr>
              <a:endParaRPr lang="de-DE" sz="1100"/>
            </a:p>
          </p:txBody>
        </p:sp>
        <p:sp>
          <p:nvSpPr>
            <p:cNvPr id="13" name="Rechteck 12"/>
            <p:cNvSpPr/>
            <p:nvPr/>
          </p:nvSpPr>
          <p:spPr bwMode="auto">
            <a:xfrm>
              <a:off x="5406059" y="6287824"/>
              <a:ext cx="298003" cy="208268"/>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headEnd type="none" w="med" len="med"/>
              <a:tailEnd type="none" w="med" len="med"/>
            </a:ln>
            <a:scene3d>
              <a:camera prst="obliqueTopRight">
                <a:rot lat="0" lon="1200000" rev="0"/>
              </a:camera>
              <a:lightRig rig="threePt" dir="t">
                <a:rot lat="0" lon="0" rev="1200000"/>
              </a:lightRig>
            </a:scene3d>
            <a:sp3d extrusionH="6032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buFont typeface="Arial" pitchFamily="34" charset="0"/>
                <a:buNone/>
                <a:defRPr/>
              </a:pPr>
              <a:endParaRPr lang="de-DE" sz="1100"/>
            </a:p>
          </p:txBody>
        </p:sp>
        <p:sp>
          <p:nvSpPr>
            <p:cNvPr id="14" name="Flussdiagramm: Verbindungsstelle 13"/>
            <p:cNvSpPr/>
            <p:nvPr/>
          </p:nvSpPr>
          <p:spPr bwMode="auto">
            <a:xfrm>
              <a:off x="5527556" y="6064165"/>
              <a:ext cx="85144" cy="74381"/>
            </a:xfrm>
            <a:prstGeom prst="flowChartConnector">
              <a:avLst/>
            </a:prstGeo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0"/>
            </a:gradFill>
            <a:ln>
              <a:headEnd type="none" w="med" len="med"/>
              <a:tailEnd type="none" w="med" len="med"/>
            </a:ln>
            <a:scene3d>
              <a:camera prst="isometricOffAxis1Top"/>
              <a:lightRig rig="threePt" dir="t">
                <a:rot lat="0" lon="0" rev="1200000"/>
              </a:lightRig>
            </a:scene3d>
            <a:sp3d extrusionH="1333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defRPr/>
              </a:pPr>
              <a:endParaRPr lang="de-DE" sz="1100"/>
            </a:p>
          </p:txBody>
        </p:sp>
        <p:sp>
          <p:nvSpPr>
            <p:cNvPr id="15" name="Flussdiagramm: Verbindungsstelle 14"/>
            <p:cNvSpPr/>
            <p:nvPr/>
          </p:nvSpPr>
          <p:spPr bwMode="auto">
            <a:xfrm>
              <a:off x="5655272" y="6019536"/>
              <a:ext cx="85144" cy="74381"/>
            </a:xfrm>
            <a:prstGeom prst="flowChartConnector">
              <a:avLst/>
            </a:prstGeo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0"/>
            </a:gradFill>
            <a:ln>
              <a:headEnd type="none" w="med" len="med"/>
              <a:tailEnd type="none" w="med" len="med"/>
            </a:ln>
            <a:scene3d>
              <a:camera prst="isometricOffAxis1Top"/>
              <a:lightRig rig="threePt" dir="t">
                <a:rot lat="0" lon="0" rev="1200000"/>
              </a:lightRig>
            </a:scene3d>
            <a:sp3d extrusionH="1333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defRPr/>
              </a:pPr>
              <a:endParaRPr lang="de-DE" sz="1100"/>
            </a:p>
          </p:txBody>
        </p:sp>
        <p:sp>
          <p:nvSpPr>
            <p:cNvPr id="16" name="Rechteck 15"/>
            <p:cNvSpPr/>
            <p:nvPr/>
          </p:nvSpPr>
          <p:spPr bwMode="auto">
            <a:xfrm>
              <a:off x="5746635" y="6362205"/>
              <a:ext cx="212859" cy="133887"/>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headEnd type="none" w="med" len="med"/>
              <a:tailEnd type="none" w="med" len="med"/>
            </a:ln>
            <a:scene3d>
              <a:camera prst="obliqueTopRight">
                <a:rot lat="0" lon="1200000" rev="0"/>
              </a:camera>
              <a:lightRig rig="threePt" dir="t">
                <a:rot lat="0" lon="0" rev="1200000"/>
              </a:lightRig>
            </a:scene3d>
            <a:sp3d extrusionH="31750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buFont typeface="Arial" pitchFamily="34" charset="0"/>
                <a:buNone/>
                <a:defRPr/>
              </a:pPr>
              <a:endParaRPr lang="de-DE" sz="1100"/>
            </a:p>
          </p:txBody>
        </p:sp>
        <p:sp>
          <p:nvSpPr>
            <p:cNvPr id="17" name="Gleichschenkliges Dreieck 16"/>
            <p:cNvSpPr/>
            <p:nvPr/>
          </p:nvSpPr>
          <p:spPr bwMode="auto">
            <a:xfrm>
              <a:off x="5746635" y="6272948"/>
              <a:ext cx="212859" cy="89258"/>
            </a:xfrm>
            <a:prstGeom prst="triangle">
              <a:avLst/>
            </a:prstGeom>
            <a:ln>
              <a:headEnd/>
              <a:tailEnd/>
            </a:ln>
            <a:scene3d>
              <a:camera prst="isometricOffAxis2Left">
                <a:rot lat="600000" lon="1620000" rev="0"/>
              </a:camera>
              <a:lightRig rig="threePt" dir="t">
                <a:rot lat="0" lon="0" rev="1200000"/>
              </a:lightRig>
            </a:scene3d>
            <a:sp3d extrusionH="381000">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lnSpc>
                  <a:spcPct val="93000"/>
                </a:lnSpc>
                <a:buClr>
                  <a:srgbClr val="000000"/>
                </a:buClr>
                <a:buSzPct val="100000"/>
                <a:buFont typeface="Arial" pitchFamily="34" charset="0"/>
                <a:buNone/>
                <a:defRPr/>
              </a:pPr>
              <a:endParaRPr lang="de-DE" sz="1050"/>
            </a:p>
          </p:txBody>
        </p:sp>
      </p:grpSp>
      <p:pic>
        <p:nvPicPr>
          <p:cNvPr id="40965" name="Picture 2" descr="C:\Dokumente und Einstellungen\Nutzer\Eigene Dateien\Eigene Bilder\Microsoft Clip Organizer\j0434233.wmf"/>
          <p:cNvPicPr>
            <a:picLocks noChangeAspect="1" noChangeArrowheads="1"/>
          </p:cNvPicPr>
          <p:nvPr/>
        </p:nvPicPr>
        <p:blipFill>
          <a:blip r:embed="rId5" cstate="print"/>
          <a:srcRect/>
          <a:stretch>
            <a:fillRect/>
          </a:stretch>
        </p:blipFill>
        <p:spPr bwMode="auto">
          <a:xfrm>
            <a:off x="2071688" y="5286375"/>
            <a:ext cx="1217612" cy="757238"/>
          </a:xfrm>
          <a:prstGeom prst="rect">
            <a:avLst/>
          </a:prstGeom>
          <a:noFill/>
          <a:ln w="9525">
            <a:noFill/>
            <a:miter lim="800000"/>
            <a:headEnd/>
            <a:tailEnd/>
          </a:ln>
        </p:spPr>
      </p:pic>
      <p:pic>
        <p:nvPicPr>
          <p:cNvPr id="40966" name="Picture 4" descr="C:\Dokumente und Einstellungen\Nutzer\Eigene Dateien\Eigene Bilder\Microsoft Clip Organizer\j0434227.wmf"/>
          <p:cNvPicPr>
            <a:picLocks noChangeAspect="1" noChangeArrowheads="1"/>
          </p:cNvPicPr>
          <p:nvPr/>
        </p:nvPicPr>
        <p:blipFill>
          <a:blip r:embed="rId6" cstate="print"/>
          <a:srcRect/>
          <a:stretch>
            <a:fillRect/>
          </a:stretch>
        </p:blipFill>
        <p:spPr bwMode="auto">
          <a:xfrm>
            <a:off x="4071938" y="2857500"/>
            <a:ext cx="519112" cy="688975"/>
          </a:xfrm>
          <a:prstGeom prst="rect">
            <a:avLst/>
          </a:prstGeom>
          <a:noFill/>
          <a:ln w="9525">
            <a:noFill/>
            <a:miter lim="800000"/>
            <a:headEnd/>
            <a:tailEnd/>
          </a:ln>
        </p:spPr>
      </p:pic>
      <p:pic>
        <p:nvPicPr>
          <p:cNvPr id="40967" name="Picture 12" descr="C:\Dokumente und Einstellungen\Nutzer\Eigene Dateien\Eigene Bilder\Microsoft Clip Organizer\j0434231.wmf"/>
          <p:cNvPicPr>
            <a:picLocks noChangeAspect="1" noChangeArrowheads="1"/>
          </p:cNvPicPr>
          <p:nvPr/>
        </p:nvPicPr>
        <p:blipFill>
          <a:blip r:embed="rId7" cstate="print"/>
          <a:srcRect/>
          <a:stretch>
            <a:fillRect/>
          </a:stretch>
        </p:blipFill>
        <p:spPr bwMode="auto">
          <a:xfrm>
            <a:off x="3929063" y="4286250"/>
            <a:ext cx="558800" cy="455613"/>
          </a:xfrm>
          <a:prstGeom prst="rect">
            <a:avLst/>
          </a:prstGeom>
          <a:noFill/>
          <a:ln w="9525">
            <a:noFill/>
            <a:miter lim="800000"/>
            <a:headEnd/>
            <a:tailEnd/>
          </a:ln>
        </p:spPr>
      </p:pic>
      <p:cxnSp>
        <p:nvCxnSpPr>
          <p:cNvPr id="40968" name="Gerade Verbindung 25"/>
          <p:cNvCxnSpPr>
            <a:cxnSpLocks noChangeShapeType="1"/>
          </p:cNvCxnSpPr>
          <p:nvPr/>
        </p:nvCxnSpPr>
        <p:spPr bwMode="auto">
          <a:xfrm flipV="1">
            <a:off x="1143000" y="2357438"/>
            <a:ext cx="1143000" cy="1025525"/>
          </a:xfrm>
          <a:prstGeom prst="line">
            <a:avLst/>
          </a:prstGeom>
          <a:noFill/>
          <a:ln w="9525" algn="ctr">
            <a:solidFill>
              <a:schemeClr val="tx1"/>
            </a:solidFill>
            <a:round/>
            <a:headEnd/>
            <a:tailEnd/>
          </a:ln>
        </p:spPr>
      </p:cxnSp>
      <p:cxnSp>
        <p:nvCxnSpPr>
          <p:cNvPr id="40969" name="Gerade Verbindung 27"/>
          <p:cNvCxnSpPr>
            <a:cxnSpLocks noChangeShapeType="1"/>
            <a:endCxn id="11" idx="1"/>
          </p:cNvCxnSpPr>
          <p:nvPr/>
        </p:nvCxnSpPr>
        <p:spPr bwMode="auto">
          <a:xfrm flipV="1">
            <a:off x="2882900" y="1770063"/>
            <a:ext cx="688975" cy="587375"/>
          </a:xfrm>
          <a:prstGeom prst="line">
            <a:avLst/>
          </a:prstGeom>
          <a:noFill/>
          <a:ln w="9525" algn="ctr">
            <a:solidFill>
              <a:schemeClr val="tx1"/>
            </a:solidFill>
            <a:round/>
            <a:headEnd/>
            <a:tailEnd type="triangle" w="med" len="med"/>
          </a:ln>
        </p:spPr>
      </p:cxnSp>
      <p:cxnSp>
        <p:nvCxnSpPr>
          <p:cNvPr id="40970" name="Gerade Verbindung 30"/>
          <p:cNvCxnSpPr>
            <a:cxnSpLocks noChangeShapeType="1"/>
          </p:cNvCxnSpPr>
          <p:nvPr/>
        </p:nvCxnSpPr>
        <p:spPr bwMode="auto">
          <a:xfrm>
            <a:off x="1143000" y="3382963"/>
            <a:ext cx="1428750" cy="9525"/>
          </a:xfrm>
          <a:prstGeom prst="line">
            <a:avLst/>
          </a:prstGeom>
          <a:noFill/>
          <a:ln w="9525" algn="ctr">
            <a:solidFill>
              <a:schemeClr val="tx1"/>
            </a:solidFill>
            <a:round/>
            <a:headEnd/>
            <a:tailEnd/>
          </a:ln>
        </p:spPr>
      </p:cxnSp>
      <p:cxnSp>
        <p:nvCxnSpPr>
          <p:cNvPr id="40971" name="Gerade Verbindung mit Pfeil 32"/>
          <p:cNvCxnSpPr>
            <a:cxnSpLocks noChangeShapeType="1"/>
          </p:cNvCxnSpPr>
          <p:nvPr/>
        </p:nvCxnSpPr>
        <p:spPr bwMode="auto">
          <a:xfrm flipV="1">
            <a:off x="2822575" y="3201988"/>
            <a:ext cx="1249363" cy="190500"/>
          </a:xfrm>
          <a:prstGeom prst="straightConnector1">
            <a:avLst/>
          </a:prstGeom>
          <a:noFill/>
          <a:ln w="9525" algn="ctr">
            <a:solidFill>
              <a:schemeClr val="tx1"/>
            </a:solidFill>
            <a:round/>
            <a:headEnd/>
            <a:tailEnd type="arrow" w="med" len="med"/>
          </a:ln>
        </p:spPr>
      </p:cxnSp>
      <p:pic>
        <p:nvPicPr>
          <p:cNvPr id="40972" name="Grafik 15" descr="zeocool_master.png"/>
          <p:cNvPicPr>
            <a:picLocks noChangeAspect="1"/>
          </p:cNvPicPr>
          <p:nvPr/>
        </p:nvPicPr>
        <p:blipFill>
          <a:blip r:embed="rId3" cstate="print"/>
          <a:srcRect/>
          <a:stretch>
            <a:fillRect/>
          </a:stretch>
        </p:blipFill>
        <p:spPr bwMode="auto">
          <a:xfrm>
            <a:off x="2928938" y="3857625"/>
            <a:ext cx="250825" cy="357188"/>
          </a:xfrm>
          <a:prstGeom prst="rect">
            <a:avLst/>
          </a:prstGeom>
          <a:noFill/>
          <a:ln w="9525">
            <a:noFill/>
            <a:miter lim="800000"/>
            <a:headEnd/>
            <a:tailEnd/>
          </a:ln>
        </p:spPr>
      </p:pic>
      <p:cxnSp>
        <p:nvCxnSpPr>
          <p:cNvPr id="40973" name="Gerade Verbindung 35"/>
          <p:cNvCxnSpPr>
            <a:cxnSpLocks noChangeShapeType="1"/>
          </p:cNvCxnSpPr>
          <p:nvPr/>
        </p:nvCxnSpPr>
        <p:spPr bwMode="auto">
          <a:xfrm rot="16200000" flipH="1">
            <a:off x="1690688" y="2798763"/>
            <a:ext cx="476250" cy="2000250"/>
          </a:xfrm>
          <a:prstGeom prst="line">
            <a:avLst/>
          </a:prstGeom>
          <a:noFill/>
          <a:ln w="9525" algn="ctr">
            <a:solidFill>
              <a:schemeClr val="tx1"/>
            </a:solidFill>
            <a:round/>
            <a:headEnd/>
            <a:tailEnd/>
          </a:ln>
        </p:spPr>
      </p:cxnSp>
      <p:cxnSp>
        <p:nvCxnSpPr>
          <p:cNvPr id="40974" name="Gerade Verbindung mit Pfeil 37"/>
          <p:cNvCxnSpPr>
            <a:cxnSpLocks noChangeShapeType="1"/>
          </p:cNvCxnSpPr>
          <p:nvPr/>
        </p:nvCxnSpPr>
        <p:spPr bwMode="auto">
          <a:xfrm>
            <a:off x="3179763" y="4037013"/>
            <a:ext cx="749300" cy="476250"/>
          </a:xfrm>
          <a:prstGeom prst="straightConnector1">
            <a:avLst/>
          </a:prstGeom>
          <a:noFill/>
          <a:ln w="9525" algn="ctr">
            <a:solidFill>
              <a:schemeClr val="tx1"/>
            </a:solidFill>
            <a:round/>
            <a:headEnd/>
            <a:tailEnd type="arrow" w="med" len="med"/>
          </a:ln>
        </p:spPr>
      </p:cxnSp>
      <p:pic>
        <p:nvPicPr>
          <p:cNvPr id="40975" name="Grafik 14" descr="zeocool_grand_master.png"/>
          <p:cNvPicPr>
            <a:picLocks noChangeAspect="1"/>
          </p:cNvPicPr>
          <p:nvPr/>
        </p:nvPicPr>
        <p:blipFill>
          <a:blip r:embed="rId4" cstate="print"/>
          <a:srcRect/>
          <a:stretch>
            <a:fillRect/>
          </a:stretch>
        </p:blipFill>
        <p:spPr bwMode="auto">
          <a:xfrm>
            <a:off x="1357313" y="4071938"/>
            <a:ext cx="596900" cy="428625"/>
          </a:xfrm>
          <a:prstGeom prst="rect">
            <a:avLst/>
          </a:prstGeom>
          <a:noFill/>
          <a:ln w="9525">
            <a:noFill/>
            <a:miter lim="800000"/>
            <a:headEnd/>
            <a:tailEnd/>
          </a:ln>
        </p:spPr>
      </p:pic>
      <p:cxnSp>
        <p:nvCxnSpPr>
          <p:cNvPr id="40976" name="Gerade Verbindung 40"/>
          <p:cNvCxnSpPr>
            <a:cxnSpLocks noChangeShapeType="1"/>
          </p:cNvCxnSpPr>
          <p:nvPr/>
        </p:nvCxnSpPr>
        <p:spPr bwMode="auto">
          <a:xfrm rot="16200000" flipH="1">
            <a:off x="780257" y="3709194"/>
            <a:ext cx="725487" cy="428625"/>
          </a:xfrm>
          <a:prstGeom prst="line">
            <a:avLst/>
          </a:prstGeom>
          <a:noFill/>
          <a:ln w="9525" algn="ctr">
            <a:solidFill>
              <a:schemeClr val="tx1"/>
            </a:solidFill>
            <a:round/>
            <a:headEnd/>
            <a:tailEnd/>
          </a:ln>
        </p:spPr>
      </p:cxnSp>
      <p:cxnSp>
        <p:nvCxnSpPr>
          <p:cNvPr id="40977" name="Gerade Verbindung mit Pfeil 42"/>
          <p:cNvCxnSpPr>
            <a:cxnSpLocks noChangeShapeType="1"/>
          </p:cNvCxnSpPr>
          <p:nvPr/>
        </p:nvCxnSpPr>
        <p:spPr bwMode="auto">
          <a:xfrm>
            <a:off x="1954213" y="4286250"/>
            <a:ext cx="727075" cy="1000125"/>
          </a:xfrm>
          <a:prstGeom prst="straightConnector1">
            <a:avLst/>
          </a:prstGeom>
          <a:noFill/>
          <a:ln w="9525" algn="ctr">
            <a:solidFill>
              <a:schemeClr val="tx1"/>
            </a:solidFill>
            <a:round/>
            <a:headEnd/>
            <a:tailEnd type="arrow" w="med" len="med"/>
          </a:ln>
        </p:spPr>
      </p:cxnSp>
      <p:sp>
        <p:nvSpPr>
          <p:cNvPr id="40978" name="Textfeld 47"/>
          <p:cNvSpPr txBox="1">
            <a:spLocks noChangeArrowheads="1"/>
          </p:cNvSpPr>
          <p:nvPr/>
        </p:nvSpPr>
        <p:spPr bwMode="auto">
          <a:xfrm>
            <a:off x="3304676" y="1928813"/>
            <a:ext cx="1875835" cy="523220"/>
          </a:xfrm>
          <a:prstGeom prst="rect">
            <a:avLst/>
          </a:prstGeom>
          <a:noFill/>
          <a:ln w="9525">
            <a:noFill/>
            <a:miter lim="800000"/>
            <a:headEnd/>
            <a:tailEnd/>
          </a:ln>
        </p:spPr>
        <p:txBody>
          <a:bodyPr wrap="none">
            <a:spAutoFit/>
          </a:bodyPr>
          <a:lstStyle/>
          <a:p>
            <a:pPr algn="ctr"/>
            <a:r>
              <a:rPr lang="de-DE" err="1" smtClean="0">
                <a:solidFill>
                  <a:schemeClr val="tx1"/>
                </a:solidFill>
              </a:rPr>
              <a:t>Cold</a:t>
            </a:r>
            <a:r>
              <a:rPr lang="de-DE" smtClean="0">
                <a:solidFill>
                  <a:schemeClr val="tx1"/>
                </a:solidFill>
              </a:rPr>
              <a:t> / </a:t>
            </a:r>
            <a:r>
              <a:rPr lang="de-DE" err="1" smtClean="0">
                <a:solidFill>
                  <a:schemeClr val="tx1"/>
                </a:solidFill>
              </a:rPr>
              <a:t>warmth</a:t>
            </a:r>
            <a:r>
              <a:rPr lang="de-DE" smtClean="0">
                <a:solidFill>
                  <a:schemeClr val="tx1"/>
                </a:solidFill>
              </a:rPr>
              <a:t> </a:t>
            </a:r>
            <a:r>
              <a:rPr lang="de-DE" err="1" smtClean="0">
                <a:solidFill>
                  <a:schemeClr val="tx1"/>
                </a:solidFill>
              </a:rPr>
              <a:t>use</a:t>
            </a:r>
            <a:r>
              <a:rPr lang="de-DE" smtClean="0">
                <a:solidFill>
                  <a:schemeClr val="tx1"/>
                </a:solidFill>
              </a:rPr>
              <a:t> </a:t>
            </a:r>
            <a:r>
              <a:rPr lang="de-DE" err="1" smtClean="0">
                <a:solidFill>
                  <a:schemeClr val="tx1"/>
                </a:solidFill>
              </a:rPr>
              <a:t>of</a:t>
            </a:r>
            <a:r>
              <a:rPr lang="de-DE" smtClean="0">
                <a:solidFill>
                  <a:schemeClr val="tx1"/>
                </a:solidFill>
              </a:rPr>
              <a:t> </a:t>
            </a:r>
            <a:endParaRPr lang="de-DE">
              <a:solidFill>
                <a:schemeClr val="tx1"/>
              </a:solidFill>
            </a:endParaRPr>
          </a:p>
          <a:p>
            <a:pPr algn="ctr"/>
            <a:r>
              <a:rPr lang="de-DE" smtClean="0">
                <a:solidFill>
                  <a:schemeClr val="tx1"/>
                </a:solidFill>
              </a:rPr>
              <a:t>Industrial plant</a:t>
            </a:r>
            <a:endParaRPr lang="de-DE">
              <a:solidFill>
                <a:schemeClr val="tx1"/>
              </a:solidFill>
            </a:endParaRPr>
          </a:p>
        </p:txBody>
      </p:sp>
      <p:sp>
        <p:nvSpPr>
          <p:cNvPr id="40979" name="Textfeld 48"/>
          <p:cNvSpPr txBox="1">
            <a:spLocks noChangeArrowheads="1"/>
          </p:cNvSpPr>
          <p:nvPr/>
        </p:nvSpPr>
        <p:spPr bwMode="auto">
          <a:xfrm>
            <a:off x="3440373" y="3487738"/>
            <a:ext cx="1909241" cy="523220"/>
          </a:xfrm>
          <a:prstGeom prst="rect">
            <a:avLst/>
          </a:prstGeom>
          <a:noFill/>
          <a:ln w="9525">
            <a:noFill/>
            <a:miter lim="800000"/>
            <a:headEnd/>
            <a:tailEnd/>
          </a:ln>
        </p:spPr>
        <p:txBody>
          <a:bodyPr wrap="none">
            <a:spAutoFit/>
          </a:bodyPr>
          <a:lstStyle/>
          <a:p>
            <a:pPr algn="ctr"/>
            <a:r>
              <a:rPr lang="de-DE" err="1" smtClean="0">
                <a:solidFill>
                  <a:schemeClr val="tx1"/>
                </a:solidFill>
              </a:rPr>
              <a:t>Cold</a:t>
            </a:r>
            <a:r>
              <a:rPr lang="de-DE" smtClean="0">
                <a:solidFill>
                  <a:schemeClr val="tx1"/>
                </a:solidFill>
              </a:rPr>
              <a:t>-/</a:t>
            </a:r>
            <a:r>
              <a:rPr lang="de-DE" err="1" smtClean="0">
                <a:solidFill>
                  <a:schemeClr val="tx1"/>
                </a:solidFill>
              </a:rPr>
              <a:t>Warmth-Use</a:t>
            </a:r>
            <a:r>
              <a:rPr lang="de-DE" smtClean="0">
                <a:solidFill>
                  <a:schemeClr val="tx1"/>
                </a:solidFill>
              </a:rPr>
              <a:t> </a:t>
            </a:r>
            <a:r>
              <a:rPr lang="de-DE" err="1" smtClean="0">
                <a:solidFill>
                  <a:schemeClr val="tx1"/>
                </a:solidFill>
              </a:rPr>
              <a:t>of</a:t>
            </a:r>
            <a:r>
              <a:rPr lang="de-DE" smtClean="0">
                <a:solidFill>
                  <a:schemeClr val="tx1"/>
                </a:solidFill>
              </a:rPr>
              <a:t> </a:t>
            </a:r>
            <a:endParaRPr lang="de-DE">
              <a:solidFill>
                <a:schemeClr val="tx1"/>
              </a:solidFill>
            </a:endParaRPr>
          </a:p>
          <a:p>
            <a:pPr algn="ctr"/>
            <a:r>
              <a:rPr lang="de-DE" err="1" smtClean="0">
                <a:solidFill>
                  <a:schemeClr val="tx1"/>
                </a:solidFill>
              </a:rPr>
              <a:t>Building</a:t>
            </a:r>
            <a:endParaRPr lang="de-DE">
              <a:solidFill>
                <a:schemeClr val="tx1"/>
              </a:solidFill>
            </a:endParaRPr>
          </a:p>
        </p:txBody>
      </p:sp>
      <p:sp>
        <p:nvSpPr>
          <p:cNvPr id="40980" name="Textfeld 49"/>
          <p:cNvSpPr txBox="1">
            <a:spLocks noChangeArrowheads="1"/>
          </p:cNvSpPr>
          <p:nvPr/>
        </p:nvSpPr>
        <p:spPr bwMode="auto">
          <a:xfrm>
            <a:off x="3318135" y="4702175"/>
            <a:ext cx="1909241" cy="523220"/>
          </a:xfrm>
          <a:prstGeom prst="rect">
            <a:avLst/>
          </a:prstGeom>
          <a:noFill/>
          <a:ln w="9525">
            <a:noFill/>
            <a:miter lim="800000"/>
            <a:headEnd/>
            <a:tailEnd/>
          </a:ln>
        </p:spPr>
        <p:txBody>
          <a:bodyPr wrap="none">
            <a:spAutoFit/>
          </a:bodyPr>
          <a:lstStyle/>
          <a:p>
            <a:pPr algn="ctr"/>
            <a:r>
              <a:rPr lang="de-DE" err="1" smtClean="0">
                <a:solidFill>
                  <a:schemeClr val="tx1"/>
                </a:solidFill>
              </a:rPr>
              <a:t>Cold</a:t>
            </a:r>
            <a:r>
              <a:rPr lang="de-DE" smtClean="0">
                <a:solidFill>
                  <a:schemeClr val="tx1"/>
                </a:solidFill>
              </a:rPr>
              <a:t>-/</a:t>
            </a:r>
            <a:r>
              <a:rPr lang="de-DE" err="1" smtClean="0">
                <a:solidFill>
                  <a:schemeClr val="tx1"/>
                </a:solidFill>
              </a:rPr>
              <a:t>Warmth-Use</a:t>
            </a:r>
            <a:r>
              <a:rPr lang="de-DE" smtClean="0">
                <a:solidFill>
                  <a:schemeClr val="tx1"/>
                </a:solidFill>
              </a:rPr>
              <a:t> </a:t>
            </a:r>
            <a:r>
              <a:rPr lang="de-DE" err="1" smtClean="0">
                <a:solidFill>
                  <a:schemeClr val="tx1"/>
                </a:solidFill>
              </a:rPr>
              <a:t>of</a:t>
            </a:r>
            <a:r>
              <a:rPr lang="de-DE" smtClean="0">
                <a:solidFill>
                  <a:schemeClr val="tx1"/>
                </a:solidFill>
              </a:rPr>
              <a:t> </a:t>
            </a:r>
            <a:endParaRPr lang="de-DE">
              <a:solidFill>
                <a:schemeClr val="tx1"/>
              </a:solidFill>
            </a:endParaRPr>
          </a:p>
          <a:p>
            <a:pPr algn="ctr"/>
            <a:r>
              <a:rPr lang="de-DE" err="1" smtClean="0">
                <a:solidFill>
                  <a:schemeClr val="tx1"/>
                </a:solidFill>
              </a:rPr>
              <a:t>Building</a:t>
            </a:r>
            <a:endParaRPr lang="de-DE">
              <a:solidFill>
                <a:schemeClr val="tx1"/>
              </a:solidFill>
            </a:endParaRPr>
          </a:p>
        </p:txBody>
      </p:sp>
      <p:sp>
        <p:nvSpPr>
          <p:cNvPr id="40981" name="Textfeld 50"/>
          <p:cNvSpPr txBox="1">
            <a:spLocks noChangeArrowheads="1"/>
          </p:cNvSpPr>
          <p:nvPr/>
        </p:nvSpPr>
        <p:spPr bwMode="auto">
          <a:xfrm>
            <a:off x="1481398" y="5988050"/>
            <a:ext cx="1909241" cy="523220"/>
          </a:xfrm>
          <a:prstGeom prst="rect">
            <a:avLst/>
          </a:prstGeom>
          <a:noFill/>
          <a:ln w="9525">
            <a:noFill/>
            <a:miter lim="800000"/>
            <a:headEnd/>
            <a:tailEnd/>
          </a:ln>
        </p:spPr>
        <p:txBody>
          <a:bodyPr wrap="none">
            <a:spAutoFit/>
          </a:bodyPr>
          <a:lstStyle/>
          <a:p>
            <a:pPr algn="ctr"/>
            <a:r>
              <a:rPr lang="de-DE" err="1" smtClean="0">
                <a:solidFill>
                  <a:schemeClr val="tx1"/>
                </a:solidFill>
              </a:rPr>
              <a:t>Cold</a:t>
            </a:r>
            <a:r>
              <a:rPr lang="de-DE" smtClean="0">
                <a:solidFill>
                  <a:schemeClr val="tx1"/>
                </a:solidFill>
              </a:rPr>
              <a:t>-/</a:t>
            </a:r>
            <a:r>
              <a:rPr lang="de-DE" err="1" smtClean="0">
                <a:solidFill>
                  <a:schemeClr val="tx1"/>
                </a:solidFill>
              </a:rPr>
              <a:t>Warmth-Use</a:t>
            </a:r>
            <a:r>
              <a:rPr lang="de-DE" smtClean="0">
                <a:solidFill>
                  <a:schemeClr val="tx1"/>
                </a:solidFill>
              </a:rPr>
              <a:t> </a:t>
            </a:r>
            <a:r>
              <a:rPr lang="de-DE" err="1" smtClean="0">
                <a:solidFill>
                  <a:schemeClr val="tx1"/>
                </a:solidFill>
              </a:rPr>
              <a:t>of</a:t>
            </a:r>
            <a:r>
              <a:rPr lang="de-DE" smtClean="0">
                <a:solidFill>
                  <a:schemeClr val="tx1"/>
                </a:solidFill>
              </a:rPr>
              <a:t> </a:t>
            </a:r>
            <a:endParaRPr lang="de-DE">
              <a:solidFill>
                <a:schemeClr val="tx1"/>
              </a:solidFill>
            </a:endParaRPr>
          </a:p>
          <a:p>
            <a:pPr algn="ctr"/>
            <a:r>
              <a:rPr lang="de-DE" smtClean="0">
                <a:solidFill>
                  <a:schemeClr val="tx1"/>
                </a:solidFill>
              </a:rPr>
              <a:t>Residential </a:t>
            </a:r>
            <a:r>
              <a:rPr lang="de-DE" err="1" smtClean="0">
                <a:solidFill>
                  <a:schemeClr val="tx1"/>
                </a:solidFill>
              </a:rPr>
              <a:t>area</a:t>
            </a:r>
            <a:endParaRPr lang="de-DE">
              <a:solidFill>
                <a:schemeClr val="tx1"/>
              </a:solidFill>
            </a:endParaRPr>
          </a:p>
        </p:txBody>
      </p:sp>
      <p:sp>
        <p:nvSpPr>
          <p:cNvPr id="40982" name="Textfeld 51"/>
          <p:cNvSpPr txBox="1">
            <a:spLocks noChangeArrowheads="1"/>
          </p:cNvSpPr>
          <p:nvPr/>
        </p:nvSpPr>
        <p:spPr bwMode="auto">
          <a:xfrm>
            <a:off x="1516063" y="1643063"/>
            <a:ext cx="960437" cy="523875"/>
          </a:xfrm>
          <a:prstGeom prst="rect">
            <a:avLst/>
          </a:prstGeom>
          <a:noFill/>
          <a:ln w="9525">
            <a:noFill/>
            <a:miter lim="800000"/>
            <a:headEnd/>
            <a:tailEnd/>
          </a:ln>
        </p:spPr>
        <p:txBody>
          <a:bodyPr wrap="none">
            <a:spAutoFit/>
          </a:bodyPr>
          <a:lstStyle/>
          <a:p>
            <a:pPr algn="ctr"/>
            <a:r>
              <a:rPr lang="de-DE" err="1" smtClean="0">
                <a:solidFill>
                  <a:schemeClr val="tx1"/>
                </a:solidFill>
              </a:rPr>
              <a:t>Ceolite</a:t>
            </a:r>
            <a:endParaRPr lang="de-DE">
              <a:solidFill>
                <a:schemeClr val="tx1"/>
              </a:solidFill>
            </a:endParaRPr>
          </a:p>
          <a:p>
            <a:pPr algn="ctr"/>
            <a:r>
              <a:rPr lang="de-DE">
                <a:solidFill>
                  <a:schemeClr val="tx1"/>
                </a:solidFill>
              </a:rPr>
              <a:t>Container</a:t>
            </a:r>
          </a:p>
        </p:txBody>
      </p:sp>
      <p:sp>
        <p:nvSpPr>
          <p:cNvPr id="40983" name="Textfeld 52"/>
          <p:cNvSpPr txBox="1">
            <a:spLocks noChangeArrowheads="1"/>
          </p:cNvSpPr>
          <p:nvPr/>
        </p:nvSpPr>
        <p:spPr bwMode="auto">
          <a:xfrm>
            <a:off x="863600" y="4487863"/>
            <a:ext cx="960438" cy="523875"/>
          </a:xfrm>
          <a:prstGeom prst="rect">
            <a:avLst/>
          </a:prstGeom>
          <a:noFill/>
          <a:ln w="9525">
            <a:noFill/>
            <a:miter lim="800000"/>
            <a:headEnd/>
            <a:tailEnd/>
          </a:ln>
        </p:spPr>
        <p:txBody>
          <a:bodyPr wrap="none">
            <a:spAutoFit/>
          </a:bodyPr>
          <a:lstStyle/>
          <a:p>
            <a:pPr algn="ctr"/>
            <a:r>
              <a:rPr lang="de-DE" err="1" smtClean="0">
                <a:solidFill>
                  <a:schemeClr val="tx1"/>
                </a:solidFill>
              </a:rPr>
              <a:t>Ceolite</a:t>
            </a:r>
            <a:endParaRPr lang="de-DE">
              <a:solidFill>
                <a:schemeClr val="tx1"/>
              </a:solidFill>
            </a:endParaRPr>
          </a:p>
          <a:p>
            <a:pPr algn="ctr"/>
            <a:r>
              <a:rPr lang="de-DE">
                <a:solidFill>
                  <a:schemeClr val="tx1"/>
                </a:solidFill>
              </a:rPr>
              <a:t>Container</a:t>
            </a:r>
          </a:p>
        </p:txBody>
      </p:sp>
      <p:sp>
        <p:nvSpPr>
          <p:cNvPr id="40984" name="Textfeld 53"/>
          <p:cNvSpPr txBox="1">
            <a:spLocks noChangeArrowheads="1"/>
          </p:cNvSpPr>
          <p:nvPr/>
        </p:nvSpPr>
        <p:spPr bwMode="auto">
          <a:xfrm>
            <a:off x="2436089" y="4130675"/>
            <a:ext cx="1101584" cy="307777"/>
          </a:xfrm>
          <a:prstGeom prst="rect">
            <a:avLst/>
          </a:prstGeom>
          <a:noFill/>
          <a:ln w="9525">
            <a:noFill/>
            <a:miter lim="800000"/>
            <a:headEnd/>
            <a:tailEnd/>
          </a:ln>
        </p:spPr>
        <p:txBody>
          <a:bodyPr wrap="none">
            <a:spAutoFit/>
          </a:bodyPr>
          <a:lstStyle/>
          <a:p>
            <a:pPr algn="ctr"/>
            <a:r>
              <a:rPr lang="de-DE" err="1" smtClean="0">
                <a:solidFill>
                  <a:schemeClr val="tx1"/>
                </a:solidFill>
              </a:rPr>
              <a:t>Ceolite</a:t>
            </a:r>
            <a:r>
              <a:rPr lang="de-DE" smtClean="0">
                <a:solidFill>
                  <a:schemeClr val="tx1"/>
                </a:solidFill>
              </a:rPr>
              <a:t> </a:t>
            </a:r>
            <a:r>
              <a:rPr lang="de-DE">
                <a:solidFill>
                  <a:schemeClr val="tx1"/>
                </a:solidFill>
              </a:rPr>
              <a:t>Box</a:t>
            </a:r>
          </a:p>
        </p:txBody>
      </p:sp>
      <p:sp>
        <p:nvSpPr>
          <p:cNvPr id="40985" name="Textfeld 54"/>
          <p:cNvSpPr txBox="1">
            <a:spLocks noChangeArrowheads="1"/>
          </p:cNvSpPr>
          <p:nvPr/>
        </p:nvSpPr>
        <p:spPr bwMode="auto">
          <a:xfrm>
            <a:off x="2293215" y="2987675"/>
            <a:ext cx="1101584" cy="307777"/>
          </a:xfrm>
          <a:prstGeom prst="rect">
            <a:avLst/>
          </a:prstGeom>
          <a:noFill/>
          <a:ln w="9525">
            <a:noFill/>
            <a:miter lim="800000"/>
            <a:headEnd/>
            <a:tailEnd/>
          </a:ln>
        </p:spPr>
        <p:txBody>
          <a:bodyPr wrap="none">
            <a:spAutoFit/>
          </a:bodyPr>
          <a:lstStyle/>
          <a:p>
            <a:pPr algn="ctr"/>
            <a:r>
              <a:rPr lang="de-DE" err="1" smtClean="0">
                <a:solidFill>
                  <a:schemeClr val="tx1"/>
                </a:solidFill>
              </a:rPr>
              <a:t>Ceolite</a:t>
            </a:r>
            <a:r>
              <a:rPr lang="de-DE" smtClean="0">
                <a:solidFill>
                  <a:schemeClr val="tx1"/>
                </a:solidFill>
              </a:rPr>
              <a:t> </a:t>
            </a:r>
            <a:r>
              <a:rPr lang="de-DE">
                <a:solidFill>
                  <a:schemeClr val="tx1"/>
                </a:solidFill>
              </a:rPr>
              <a:t>Box</a:t>
            </a:r>
          </a:p>
        </p:txBody>
      </p:sp>
      <p:sp>
        <p:nvSpPr>
          <p:cNvPr id="42" name="Inhaltsplatzhalter 2"/>
          <p:cNvSpPr txBox="1">
            <a:spLocks/>
          </p:cNvSpPr>
          <p:nvPr/>
        </p:nvSpPr>
        <p:spPr>
          <a:xfrm>
            <a:off x="5357813" y="1857375"/>
            <a:ext cx="3571875" cy="4143375"/>
          </a:xfrm>
          <a:prstGeom prst="rect">
            <a:avLst/>
          </a:prstGeom>
        </p:spPr>
        <p:txBody>
          <a:bodyPr/>
          <a:lstStyle/>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Charging the </a:t>
            </a:r>
            <a:r>
              <a:rPr lang="en-US" err="1" smtClean="0">
                <a:solidFill>
                  <a:schemeClr val="bg2"/>
                </a:solidFill>
              </a:rPr>
              <a:t>zeolite</a:t>
            </a:r>
            <a:r>
              <a:rPr lang="en-US" smtClean="0">
                <a:solidFill>
                  <a:schemeClr val="bg2"/>
                </a:solidFill>
              </a:rPr>
              <a:t> reactors in power plants</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Or charging the </a:t>
            </a:r>
            <a:r>
              <a:rPr lang="en-US" err="1" smtClean="0">
                <a:solidFill>
                  <a:schemeClr val="bg2"/>
                </a:solidFill>
              </a:rPr>
              <a:t>zeolite</a:t>
            </a:r>
            <a:r>
              <a:rPr lang="en-US" smtClean="0">
                <a:solidFill>
                  <a:schemeClr val="bg2"/>
                </a:solidFill>
              </a:rPr>
              <a:t> reactors in industrial plants</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If necessary, decentralized recharge the </a:t>
            </a:r>
            <a:r>
              <a:rPr lang="en-US" err="1" smtClean="0">
                <a:solidFill>
                  <a:schemeClr val="bg2"/>
                </a:solidFill>
              </a:rPr>
              <a:t>zeolite</a:t>
            </a:r>
            <a:r>
              <a:rPr lang="en-US" smtClean="0">
                <a:solidFill>
                  <a:schemeClr val="bg2"/>
                </a:solidFill>
              </a:rPr>
              <a:t> reactors at the district heating network</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transporting of charged reactors </a:t>
            </a:r>
            <a:r>
              <a:rPr lang="en-US" err="1" smtClean="0">
                <a:solidFill>
                  <a:schemeClr val="bg2"/>
                </a:solidFill>
              </a:rPr>
              <a:t>zur</a:t>
            </a:r>
            <a:r>
              <a:rPr lang="en-US" smtClean="0">
                <a:solidFill>
                  <a:schemeClr val="bg2"/>
                </a:solidFill>
              </a:rPr>
              <a:t> Warmth-/Cold consumption point by truck, rail, etc.</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de-DE" err="1" smtClean="0">
                <a:solidFill>
                  <a:schemeClr val="bg2"/>
                </a:solidFill>
              </a:rPr>
              <a:t>Connecting</a:t>
            </a:r>
            <a:r>
              <a:rPr lang="de-DE" smtClean="0">
                <a:solidFill>
                  <a:schemeClr val="bg2"/>
                </a:solidFill>
              </a:rPr>
              <a:t> </a:t>
            </a:r>
            <a:r>
              <a:rPr lang="de-DE" err="1" smtClean="0">
                <a:solidFill>
                  <a:schemeClr val="bg2"/>
                </a:solidFill>
              </a:rPr>
              <a:t>with</a:t>
            </a:r>
            <a:r>
              <a:rPr lang="de-DE" smtClean="0">
                <a:solidFill>
                  <a:schemeClr val="bg2"/>
                </a:solidFill>
              </a:rPr>
              <a:t>  </a:t>
            </a:r>
            <a:r>
              <a:rPr lang="de-DE" err="1" smtClean="0">
                <a:solidFill>
                  <a:schemeClr val="bg2"/>
                </a:solidFill>
              </a:rPr>
              <a:t>Warmth</a:t>
            </a:r>
            <a:r>
              <a:rPr lang="de-DE" smtClean="0">
                <a:solidFill>
                  <a:schemeClr val="bg2"/>
                </a:solidFill>
              </a:rPr>
              <a:t>-/</a:t>
            </a:r>
            <a:r>
              <a:rPr lang="de-DE" err="1" smtClean="0">
                <a:solidFill>
                  <a:schemeClr val="bg2"/>
                </a:solidFill>
              </a:rPr>
              <a:t>Cold-distribution</a:t>
            </a:r>
            <a:r>
              <a:rPr lang="de-DE" smtClean="0">
                <a:solidFill>
                  <a:schemeClr val="bg2"/>
                </a:solidFill>
              </a:rPr>
              <a:t> </a:t>
            </a:r>
            <a:r>
              <a:rPr lang="de-DE" err="1" smtClean="0">
                <a:solidFill>
                  <a:schemeClr val="bg2"/>
                </a:solidFill>
              </a:rPr>
              <a:t>system</a:t>
            </a:r>
            <a:endParaRPr lang="de-DE" smtClean="0">
              <a:solidFill>
                <a:schemeClr val="bg2"/>
              </a:solidFill>
            </a:endParaRP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Return of the unloaded reactor at the power plant</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Recharging of the reactor in the power                plant             </a:t>
            </a:r>
            <a:endParaRPr lang="en-US" smtClean="0"/>
          </a:p>
          <a:p>
            <a:pPr fontAlgn="t"/>
            <a:r>
              <a:rPr lang="en-US" smtClean="0"/>
              <a:t/>
            </a:r>
            <a:br>
              <a:rPr lang="en-US" smtClean="0"/>
            </a:br>
            <a:r>
              <a:rPr lang="en-US" smtClean="0"/>
              <a:t/>
            </a:r>
            <a:br>
              <a:rPr lang="en-US" smtClean="0"/>
            </a:br>
            <a:r>
              <a:rPr lang="en-US" smtClean="0"/>
              <a:t>Clicking on TRANSLATE will begin</a:t>
            </a:r>
            <a:br>
              <a:rPr lang="en-US" smtClean="0"/>
            </a:br>
            <a:r>
              <a:rPr lang="en-US" smtClean="0"/>
              <a:t>the download of the </a:t>
            </a:r>
            <a:r>
              <a:rPr lang="en-US" err="1" smtClean="0"/>
              <a:t>TranslatorBar</a:t>
            </a:r>
            <a:r>
              <a:rPr lang="en-US" smtClean="0"/>
              <a:t> Toolbar. </a:t>
            </a:r>
          </a:p>
          <a:p>
            <a:pPr fontAlgn="t"/>
            <a:r>
              <a:rPr lang="en-US" smtClean="0"/>
              <a:t> </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de-DE" kern="0" smtClean="0">
                <a:solidFill>
                  <a:srgbClr val="808080"/>
                </a:solidFill>
                <a:latin typeface="+mn-lt"/>
                <a:ea typeface="+mn-ea"/>
                <a:cs typeface="+mn-cs"/>
              </a:rPr>
              <a:t>….</a:t>
            </a:r>
            <a:endParaRPr lang="de-DE" kern="0">
              <a:solidFill>
                <a:srgbClr val="808080"/>
              </a:solidFill>
              <a:latin typeface="+mn-lt"/>
              <a:ea typeface="+mn-ea"/>
              <a:cs typeface="+mn-cs"/>
            </a:endParaRPr>
          </a:p>
        </p:txBody>
      </p:sp>
      <p:pic>
        <p:nvPicPr>
          <p:cNvPr id="40987" name="Grafik 14" descr="zeocool_grand_master.png"/>
          <p:cNvPicPr>
            <a:picLocks noChangeAspect="1"/>
          </p:cNvPicPr>
          <p:nvPr/>
        </p:nvPicPr>
        <p:blipFill>
          <a:blip r:embed="rId4" cstate="print"/>
          <a:srcRect/>
          <a:stretch>
            <a:fillRect/>
          </a:stretch>
        </p:blipFill>
        <p:spPr bwMode="auto">
          <a:xfrm>
            <a:off x="5143500" y="1143000"/>
            <a:ext cx="596900" cy="428625"/>
          </a:xfrm>
          <a:prstGeom prst="rect">
            <a:avLst/>
          </a:prstGeom>
          <a:noFill/>
          <a:ln w="9525">
            <a:noFill/>
            <a:miter lim="800000"/>
            <a:headEnd/>
            <a:tailEnd/>
          </a:ln>
        </p:spPr>
      </p:pic>
      <p:cxnSp>
        <p:nvCxnSpPr>
          <p:cNvPr id="40988" name="Form 56"/>
          <p:cNvCxnSpPr>
            <a:cxnSpLocks noChangeShapeType="1"/>
          </p:cNvCxnSpPr>
          <p:nvPr/>
        </p:nvCxnSpPr>
        <p:spPr bwMode="auto">
          <a:xfrm rot="5400000" flipH="1" flipV="1">
            <a:off x="4572794" y="861219"/>
            <a:ext cx="74612" cy="1066800"/>
          </a:xfrm>
          <a:prstGeom prst="curvedConnector4">
            <a:avLst>
              <a:gd name="adj1" fmla="val 375634"/>
              <a:gd name="adj2" fmla="val 71037"/>
            </a:avLst>
          </a:prstGeom>
          <a:noFill/>
          <a:ln w="9525" algn="ctr">
            <a:solidFill>
              <a:schemeClr val="tx1"/>
            </a:solidFill>
            <a:round/>
            <a:headEnd/>
            <a:tailEnd/>
          </a:ln>
        </p:spPr>
      </p:cxnSp>
      <p:cxnSp>
        <p:nvCxnSpPr>
          <p:cNvPr id="40989" name="Form 59"/>
          <p:cNvCxnSpPr>
            <a:cxnSpLocks noChangeShapeType="1"/>
            <a:stCxn id="16" idx="2"/>
          </p:cNvCxnSpPr>
          <p:nvPr/>
        </p:nvCxnSpPr>
        <p:spPr bwMode="auto">
          <a:xfrm rot="5400000" flipH="1" flipV="1">
            <a:off x="4706144" y="1097756"/>
            <a:ext cx="261938" cy="1209675"/>
          </a:xfrm>
          <a:prstGeom prst="curvedConnector3">
            <a:avLst>
              <a:gd name="adj1" fmla="val -38741"/>
            </a:avLst>
          </a:prstGeom>
          <a:noFill/>
          <a:ln w="9525" algn="ctr">
            <a:solidFill>
              <a:schemeClr val="tx1"/>
            </a:solidFill>
            <a:round/>
            <a:headEnd/>
            <a:tailEnd/>
          </a:ln>
        </p:spPr>
      </p:cxnSp>
      <p:grpSp>
        <p:nvGrpSpPr>
          <p:cNvPr id="40990" name="Gruppieren 620"/>
          <p:cNvGrpSpPr>
            <a:grpSpLocks/>
          </p:cNvGrpSpPr>
          <p:nvPr/>
        </p:nvGrpSpPr>
        <p:grpSpPr bwMode="auto">
          <a:xfrm>
            <a:off x="233363" y="3000375"/>
            <a:ext cx="1123950" cy="642938"/>
            <a:chOff x="5193200" y="6019536"/>
            <a:chExt cx="766294" cy="476556"/>
          </a:xfrm>
        </p:grpSpPr>
        <p:sp>
          <p:nvSpPr>
            <p:cNvPr id="56" name="Rechteck 55"/>
            <p:cNvSpPr/>
            <p:nvPr/>
          </p:nvSpPr>
          <p:spPr bwMode="auto">
            <a:xfrm>
              <a:off x="5193200" y="6372123"/>
              <a:ext cx="212859" cy="119010"/>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headEnd type="none" w="med" len="med"/>
              <a:tailEnd type="none" w="med" len="med"/>
            </a:ln>
            <a:scene3d>
              <a:camera prst="obliqueTopRight">
                <a:rot lat="0" lon="1200000" rev="0"/>
              </a:camera>
              <a:lightRig rig="threePt" dir="t">
                <a:rot lat="0" lon="0" rev="1200000"/>
              </a:lightRig>
            </a:scene3d>
            <a:sp3d extrusionH="6032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buFont typeface="Arial" pitchFamily="34" charset="0"/>
                <a:buNone/>
                <a:defRPr/>
              </a:pPr>
              <a:endParaRPr lang="de-DE" sz="1100"/>
            </a:p>
          </p:txBody>
        </p:sp>
        <p:sp>
          <p:nvSpPr>
            <p:cNvPr id="58" name="Flussdiagramm: Verbindungsstelle 57"/>
            <p:cNvSpPr/>
            <p:nvPr/>
          </p:nvSpPr>
          <p:spPr bwMode="auto">
            <a:xfrm>
              <a:off x="5399841" y="6123670"/>
              <a:ext cx="85144" cy="74381"/>
            </a:xfrm>
            <a:prstGeom prst="flowChartConnector">
              <a:avLst/>
            </a:prstGeo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0"/>
            </a:gradFill>
            <a:ln>
              <a:headEnd type="none" w="med" len="med"/>
              <a:tailEnd type="none" w="med" len="med"/>
            </a:ln>
            <a:scene3d>
              <a:camera prst="isometricOffAxis1Top"/>
              <a:lightRig rig="threePt" dir="t">
                <a:rot lat="0" lon="0" rev="1200000"/>
              </a:lightRig>
            </a:scene3d>
            <a:sp3d extrusionH="1333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defRPr/>
              </a:pPr>
              <a:endParaRPr lang="de-DE" sz="1100"/>
            </a:p>
          </p:txBody>
        </p:sp>
        <p:sp>
          <p:nvSpPr>
            <p:cNvPr id="59" name="Rechteck 58"/>
            <p:cNvSpPr/>
            <p:nvPr/>
          </p:nvSpPr>
          <p:spPr bwMode="auto">
            <a:xfrm>
              <a:off x="5406059" y="6287824"/>
              <a:ext cx="298003" cy="208268"/>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headEnd type="none" w="med" len="med"/>
              <a:tailEnd type="none" w="med" len="med"/>
            </a:ln>
            <a:scene3d>
              <a:camera prst="obliqueTopRight">
                <a:rot lat="0" lon="1200000" rev="0"/>
              </a:camera>
              <a:lightRig rig="threePt" dir="t">
                <a:rot lat="0" lon="0" rev="1200000"/>
              </a:lightRig>
            </a:scene3d>
            <a:sp3d extrusionH="6032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buFont typeface="Arial" pitchFamily="34" charset="0"/>
                <a:buNone/>
                <a:defRPr/>
              </a:pPr>
              <a:endParaRPr lang="de-DE" sz="1100"/>
            </a:p>
          </p:txBody>
        </p:sp>
        <p:sp>
          <p:nvSpPr>
            <p:cNvPr id="61" name="Flussdiagramm: Verbindungsstelle 60"/>
            <p:cNvSpPr/>
            <p:nvPr/>
          </p:nvSpPr>
          <p:spPr bwMode="auto">
            <a:xfrm>
              <a:off x="5527556" y="6064165"/>
              <a:ext cx="85144" cy="74381"/>
            </a:xfrm>
            <a:prstGeom prst="flowChartConnector">
              <a:avLst/>
            </a:prstGeo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0"/>
            </a:gradFill>
            <a:ln>
              <a:headEnd type="none" w="med" len="med"/>
              <a:tailEnd type="none" w="med" len="med"/>
            </a:ln>
            <a:scene3d>
              <a:camera prst="isometricOffAxis1Top"/>
              <a:lightRig rig="threePt" dir="t">
                <a:rot lat="0" lon="0" rev="1200000"/>
              </a:lightRig>
            </a:scene3d>
            <a:sp3d extrusionH="1333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defRPr/>
              </a:pPr>
              <a:endParaRPr lang="de-DE" sz="1100"/>
            </a:p>
          </p:txBody>
        </p:sp>
        <p:sp>
          <p:nvSpPr>
            <p:cNvPr id="62" name="Flussdiagramm: Verbindungsstelle 61"/>
            <p:cNvSpPr/>
            <p:nvPr/>
          </p:nvSpPr>
          <p:spPr bwMode="auto">
            <a:xfrm>
              <a:off x="5655272" y="6019536"/>
              <a:ext cx="85144" cy="74381"/>
            </a:xfrm>
            <a:prstGeom prst="flowChartConnector">
              <a:avLst/>
            </a:prstGeo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0"/>
            </a:gradFill>
            <a:ln>
              <a:headEnd type="none" w="med" len="med"/>
              <a:tailEnd type="none" w="med" len="med"/>
            </a:ln>
            <a:scene3d>
              <a:camera prst="isometricOffAxis1Top"/>
              <a:lightRig rig="threePt" dir="t">
                <a:rot lat="0" lon="0" rev="1200000"/>
              </a:lightRig>
            </a:scene3d>
            <a:sp3d extrusionH="13335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defRPr/>
              </a:pPr>
              <a:endParaRPr lang="de-DE" sz="1100"/>
            </a:p>
          </p:txBody>
        </p:sp>
        <p:sp>
          <p:nvSpPr>
            <p:cNvPr id="63" name="Rechteck 62"/>
            <p:cNvSpPr/>
            <p:nvPr/>
          </p:nvSpPr>
          <p:spPr bwMode="auto">
            <a:xfrm>
              <a:off x="5746635" y="6362205"/>
              <a:ext cx="212859" cy="133887"/>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ln>
              <a:headEnd type="none" w="med" len="med"/>
              <a:tailEnd type="none" w="med" len="med"/>
            </a:ln>
            <a:scene3d>
              <a:camera prst="obliqueTopRight">
                <a:rot lat="0" lon="1200000" rev="0"/>
              </a:camera>
              <a:lightRig rig="threePt" dir="t">
                <a:rot lat="0" lon="0" rev="1200000"/>
              </a:lightRig>
            </a:scene3d>
            <a:sp3d extrusionH="317500">
              <a:bevelT w="63500" h="25400"/>
            </a:sp3d>
          </p:spPr>
          <p:style>
            <a:lnRef idx="0">
              <a:schemeClr val="accent2"/>
            </a:lnRef>
            <a:fillRef idx="3">
              <a:schemeClr val="accent2"/>
            </a:fillRef>
            <a:effectRef idx="3">
              <a:schemeClr val="accent2"/>
            </a:effectRef>
            <a:fontRef idx="minor">
              <a:schemeClr val="lt1"/>
            </a:fontRef>
          </p:style>
          <p:txBody>
            <a:bodyPr anchor="ctr"/>
            <a:lstStyle/>
            <a:p>
              <a:pPr>
                <a:lnSpc>
                  <a:spcPct val="93000"/>
                </a:lnSpc>
                <a:buClr>
                  <a:srgbClr val="000000"/>
                </a:buClr>
                <a:buSzPct val="100000"/>
                <a:buFont typeface="Arial" pitchFamily="34" charset="0"/>
                <a:buNone/>
                <a:defRPr/>
              </a:pPr>
              <a:endParaRPr lang="de-DE" sz="1100"/>
            </a:p>
          </p:txBody>
        </p:sp>
        <p:sp>
          <p:nvSpPr>
            <p:cNvPr id="64" name="Gleichschenkliges Dreieck 63"/>
            <p:cNvSpPr/>
            <p:nvPr/>
          </p:nvSpPr>
          <p:spPr bwMode="auto">
            <a:xfrm>
              <a:off x="5746635" y="6272948"/>
              <a:ext cx="212859" cy="89258"/>
            </a:xfrm>
            <a:prstGeom prst="triangle">
              <a:avLst/>
            </a:prstGeom>
            <a:ln>
              <a:headEnd/>
              <a:tailEnd/>
            </a:ln>
            <a:scene3d>
              <a:camera prst="isometricOffAxis2Left">
                <a:rot lat="600000" lon="1620000" rev="0"/>
              </a:camera>
              <a:lightRig rig="threePt" dir="t">
                <a:rot lat="0" lon="0" rev="1200000"/>
              </a:lightRig>
            </a:scene3d>
            <a:sp3d extrusionH="381000">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lnSpc>
                  <a:spcPct val="93000"/>
                </a:lnSpc>
                <a:buClr>
                  <a:srgbClr val="000000"/>
                </a:buClr>
                <a:buSzPct val="100000"/>
                <a:buFont typeface="Arial" pitchFamily="34" charset="0"/>
                <a:buNone/>
                <a:defRPr/>
              </a:pPr>
              <a:endParaRPr lang="de-DE" sz="1050"/>
            </a:p>
          </p:txBody>
        </p:sp>
      </p:grpSp>
      <p:sp>
        <p:nvSpPr>
          <p:cNvPr id="40991" name="Rechteck 64"/>
          <p:cNvSpPr>
            <a:spLocks noChangeArrowheads="1"/>
          </p:cNvSpPr>
          <p:nvPr/>
        </p:nvSpPr>
        <p:spPr bwMode="auto">
          <a:xfrm>
            <a:off x="0" y="2276872"/>
            <a:ext cx="1440521" cy="738664"/>
          </a:xfrm>
          <a:prstGeom prst="rect">
            <a:avLst/>
          </a:prstGeom>
          <a:noFill/>
          <a:ln w="9525">
            <a:noFill/>
            <a:miter lim="800000"/>
            <a:headEnd/>
            <a:tailEnd/>
          </a:ln>
        </p:spPr>
        <p:txBody>
          <a:bodyPr wrap="square">
            <a:spAutoFit/>
          </a:bodyPr>
          <a:lstStyle/>
          <a:p>
            <a:pPr algn="ctr"/>
            <a:r>
              <a:rPr lang="de-DE" smtClean="0">
                <a:solidFill>
                  <a:schemeClr val="tx1"/>
                </a:solidFill>
              </a:rPr>
              <a:t>Industrial plant</a:t>
            </a:r>
            <a:endParaRPr lang="de-DE">
              <a:solidFill>
                <a:schemeClr val="tx1"/>
              </a:solidFill>
            </a:endParaRPr>
          </a:p>
          <a:p>
            <a:pPr algn="ctr"/>
            <a:r>
              <a:rPr lang="de-DE" err="1" smtClean="0">
                <a:solidFill>
                  <a:schemeClr val="tx1"/>
                </a:solidFill>
              </a:rPr>
              <a:t>Waste-heat</a:t>
            </a:r>
            <a:endParaRPr lang="de-DE" smtClean="0">
              <a:solidFill>
                <a:schemeClr val="tx1"/>
              </a:solidFill>
            </a:endParaRPr>
          </a:p>
          <a:p>
            <a:pPr algn="ctr"/>
            <a:r>
              <a:rPr lang="de-DE" err="1" smtClean="0">
                <a:solidFill>
                  <a:schemeClr val="tx1"/>
                </a:solidFill>
              </a:rPr>
              <a:t>recovering</a:t>
            </a:r>
            <a:endParaRPr lang="de-D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2"/>
          <p:cNvSpPr>
            <a:spLocks noGrp="1"/>
          </p:cNvSpPr>
          <p:nvPr>
            <p:ph type="title"/>
          </p:nvPr>
        </p:nvSpPr>
        <p:spPr>
          <a:xfrm>
            <a:off x="323528" y="608013"/>
            <a:ext cx="8418835" cy="588739"/>
          </a:xfrm>
        </p:spPr>
        <p:txBody>
          <a:bodyPr/>
          <a:lstStyle/>
          <a:p>
            <a:pPr algn="ctr"/>
            <a:r>
              <a:rPr lang="de-DE" smtClean="0"/>
              <a:t>Basic </a:t>
            </a:r>
            <a:r>
              <a:rPr lang="de-DE" err="1" smtClean="0"/>
              <a:t>idea</a:t>
            </a:r>
            <a:r>
              <a:rPr lang="de-DE" smtClean="0"/>
              <a:t/>
            </a:r>
            <a:br>
              <a:rPr lang="de-DE" smtClean="0"/>
            </a:br>
            <a:r>
              <a:rPr lang="de-DE" smtClean="0"/>
              <a:t/>
            </a:r>
            <a:br>
              <a:rPr lang="de-DE" smtClean="0"/>
            </a:br>
            <a:r>
              <a:rPr lang="de-DE" smtClean="0"/>
              <a:t/>
            </a:r>
            <a:br>
              <a:rPr lang="de-DE" smtClean="0"/>
            </a:br>
            <a:endParaRPr lang="de-DE" smtClean="0"/>
          </a:p>
        </p:txBody>
      </p:sp>
      <p:sp>
        <p:nvSpPr>
          <p:cNvPr id="18434" name="Inhaltsplatzhalter 3"/>
          <p:cNvSpPr>
            <a:spLocks noGrp="1"/>
          </p:cNvSpPr>
          <p:nvPr>
            <p:ph idx="1"/>
          </p:nvPr>
        </p:nvSpPr>
        <p:spPr>
          <a:xfrm>
            <a:off x="395536" y="1556792"/>
            <a:ext cx="8217471" cy="4824536"/>
          </a:xfrm>
        </p:spPr>
        <p:txBody>
          <a:bodyPr/>
          <a:lstStyle/>
          <a:p>
            <a:pPr>
              <a:buNone/>
            </a:pPr>
            <a:r>
              <a:rPr lang="en-US" sz="1600" smtClean="0"/>
              <a:t>      I</a:t>
            </a:r>
            <a:r>
              <a:rPr lang="en-US" sz="1600" b="0" smtClean="0"/>
              <a:t>n the context of industrial manufacturing processes as well as various other procedures often very high temperatures are needed. The resulting waste heat must be exhausted in some form, which regularly takes place via delivery to the </a:t>
            </a:r>
            <a:r>
              <a:rPr lang="en-US" sz="1600" b="0" smtClean="0">
                <a:solidFill>
                  <a:schemeClr val="bg2"/>
                </a:solidFill>
              </a:rPr>
              <a:t>surrounding </a:t>
            </a:r>
            <a:r>
              <a:rPr lang="en-US" sz="1600" b="0" smtClean="0"/>
              <a:t>without further use of the inherent energy.</a:t>
            </a:r>
            <a:endParaRPr lang="en-US" sz="1600" smtClean="0"/>
          </a:p>
          <a:p>
            <a:pPr>
              <a:buNone/>
            </a:pPr>
            <a:r>
              <a:rPr lang="de-DE" sz="1600" b="0" smtClean="0"/>
              <a:t>   </a:t>
            </a:r>
            <a:r>
              <a:rPr lang="en-US" sz="1600" smtClean="0"/>
              <a:t>   </a:t>
            </a:r>
            <a:r>
              <a:rPr lang="en-US" sz="1600" b="0" smtClean="0"/>
              <a:t>Beyond that often a cooling is within defined manufacturing process steps, necessary from plants, components or closed area etc</a:t>
            </a:r>
            <a:r>
              <a:rPr lang="en-US" sz="1600" smtClean="0"/>
              <a:t>. </a:t>
            </a:r>
            <a:r>
              <a:rPr lang="en-US" sz="1600" b="0" smtClean="0">
                <a:solidFill>
                  <a:schemeClr val="bg2"/>
                </a:solidFill>
              </a:rPr>
              <a:t>Furthermore, there is often demand for cooling within defined manufacturing processes, plants, components or enclosed areas etc.</a:t>
            </a:r>
            <a:endParaRPr lang="de-DE" sz="1600" b="0" smtClean="0">
              <a:solidFill>
                <a:schemeClr val="bg2"/>
              </a:solidFill>
            </a:endParaRPr>
          </a:p>
          <a:p>
            <a:pPr>
              <a:buNone/>
            </a:pPr>
            <a:r>
              <a:rPr lang="de-DE" sz="1600" b="0" smtClean="0"/>
              <a:t>      </a:t>
            </a:r>
            <a:r>
              <a:rPr lang="en-US" sz="1600" b="0" smtClean="0"/>
              <a:t>In the context of </a:t>
            </a:r>
            <a:r>
              <a:rPr lang="en-US" sz="1600" b="0" smtClean="0">
                <a:solidFill>
                  <a:schemeClr val="bg2"/>
                </a:solidFill>
              </a:rPr>
              <a:t>operating </a:t>
            </a:r>
            <a:r>
              <a:rPr lang="en-US" sz="1600" b="0" smtClean="0"/>
              <a:t>own power stations</a:t>
            </a:r>
            <a:r>
              <a:rPr lang="en-US" sz="1600" b="0" smtClean="0">
                <a:solidFill>
                  <a:schemeClr val="bg2"/>
                </a:solidFill>
              </a:rPr>
              <a:t>, likewise high temperature waste heat emerges, with the need for exhaustion.                                          </a:t>
            </a:r>
          </a:p>
          <a:p>
            <a:pPr>
              <a:buNone/>
            </a:pPr>
            <a:r>
              <a:rPr lang="en-US" sz="1600" b="0" smtClean="0"/>
              <a:t>      The adsorption process presented here uses the developing waste heat and makes the following functions available:</a:t>
            </a:r>
            <a:endParaRPr lang="de-DE" sz="1600" b="0" smtClean="0"/>
          </a:p>
          <a:p>
            <a:pPr lvl="1"/>
            <a:r>
              <a:rPr lang="en-US" sz="1400" smtClean="0"/>
              <a:t>Transformation of the waste heat energy in cold </a:t>
            </a:r>
            <a:r>
              <a:rPr lang="en-US" sz="1400" smtClean="0">
                <a:solidFill>
                  <a:schemeClr val="bg2"/>
                </a:solidFill>
              </a:rPr>
              <a:t>or heat </a:t>
            </a:r>
            <a:r>
              <a:rPr lang="en-US" sz="1400" smtClean="0"/>
              <a:t>at the same time or another as well as at the same place or another </a:t>
            </a:r>
          </a:p>
          <a:p>
            <a:pPr lvl="1"/>
            <a:r>
              <a:rPr lang="en-US" sz="1400" smtClean="0"/>
              <a:t>Storage of the waste heat energy </a:t>
            </a:r>
          </a:p>
          <a:p>
            <a:pPr lvl="1"/>
            <a:r>
              <a:rPr lang="en-US" sz="1400" smtClean="0"/>
              <a:t>Supply of cold e.g. for the cooling of plants, components, tools, buildings etc.</a:t>
            </a:r>
            <a:endParaRPr lang="de-DE" sz="1400" smtClean="0"/>
          </a:p>
          <a:p>
            <a:pPr>
              <a:buNone/>
            </a:pPr>
            <a:r>
              <a:rPr lang="de-DE" sz="1400" b="0" smtClean="0"/>
              <a:t>     </a:t>
            </a:r>
            <a:r>
              <a:rPr lang="en-US" sz="1400" b="0" smtClean="0"/>
              <a:t>     _   Supply of useable heat e.g. for the heating, warm water preparation or preliminary heating of             	      media in the context of the manufacturing</a:t>
            </a:r>
          </a:p>
          <a:p>
            <a:pPr>
              <a:buNone/>
            </a:pPr>
            <a:r>
              <a:rPr lang="en-US" sz="1600" b="0" smtClean="0"/>
              <a:t>	It creates further a basis for the pipeline-independent distribution of cold and warmth. </a:t>
            </a:r>
          </a:p>
          <a:p>
            <a:endParaRPr lang="en-US" sz="1600" b="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Program Files\Microsoft Office\MEDIA\CAGCAT10\j0205462.wmf"/>
          <p:cNvPicPr>
            <a:picLocks noChangeAspect="1" noChangeArrowheads="1"/>
          </p:cNvPicPr>
          <p:nvPr/>
        </p:nvPicPr>
        <p:blipFill>
          <a:blip r:embed="rId3" cstate="print"/>
          <a:srcRect/>
          <a:stretch>
            <a:fillRect/>
          </a:stretch>
        </p:blipFill>
        <p:spPr bwMode="auto">
          <a:xfrm>
            <a:off x="3500438" y="0"/>
            <a:ext cx="2571750" cy="2559050"/>
          </a:xfrm>
          <a:prstGeom prst="rect">
            <a:avLst/>
          </a:prstGeom>
          <a:noFill/>
          <a:ln w="9525">
            <a:noFill/>
            <a:miter lim="800000"/>
            <a:headEnd/>
            <a:tailEnd/>
          </a:ln>
        </p:spPr>
      </p:pic>
      <p:sp>
        <p:nvSpPr>
          <p:cNvPr id="68" name="Rechteckiger Pfeil 67"/>
          <p:cNvSpPr/>
          <p:nvPr/>
        </p:nvSpPr>
        <p:spPr bwMode="auto">
          <a:xfrm rot="16200000">
            <a:off x="2678907" y="3107531"/>
            <a:ext cx="2928938" cy="428625"/>
          </a:xfrm>
          <a:prstGeom prst="bentArrow">
            <a:avLst>
              <a:gd name="adj1" fmla="val 25000"/>
              <a:gd name="adj2" fmla="val 41762"/>
              <a:gd name="adj3" fmla="val 0"/>
              <a:gd name="adj4" fmla="val 43750"/>
            </a:avLst>
          </a:prstGeom>
          <a:solidFill>
            <a:srgbClr val="FF0101"/>
          </a:solidFill>
          <a:ln w="9525" cap="flat" cmpd="sng" algn="ctr">
            <a:noFill/>
            <a:prstDash val="solid"/>
            <a:round/>
            <a:headEnd type="none" w="med" len="med"/>
            <a:tailEnd type="none" w="med" len="med"/>
          </a:ln>
          <a:effectLst/>
        </p:spPr>
        <p:txBody>
          <a:bodyPr/>
          <a:lstStyle/>
          <a:p>
            <a:pPr>
              <a:lnSpc>
                <a:spcPct val="93000"/>
              </a:lnSpc>
              <a:buClr>
                <a:srgbClr val="000000"/>
              </a:buClr>
              <a:buSzPct val="100000"/>
              <a:defRPr/>
            </a:pPr>
            <a:endParaRPr lang="de-DE" sz="1800"/>
          </a:p>
        </p:txBody>
      </p:sp>
      <p:sp>
        <p:nvSpPr>
          <p:cNvPr id="98" name="Rechteckiger Pfeil 97"/>
          <p:cNvSpPr/>
          <p:nvPr/>
        </p:nvSpPr>
        <p:spPr bwMode="auto">
          <a:xfrm>
            <a:off x="3214688" y="2222500"/>
            <a:ext cx="4286250" cy="1714500"/>
          </a:xfrm>
          <a:prstGeom prst="bentArrow">
            <a:avLst>
              <a:gd name="adj1" fmla="val 6739"/>
              <a:gd name="adj2" fmla="val 7222"/>
              <a:gd name="adj3" fmla="val 0"/>
              <a:gd name="adj4" fmla="val 26754"/>
            </a:avLst>
          </a:prstGeom>
          <a:solidFill>
            <a:schemeClr val="accent6">
              <a:lumMod val="60000"/>
              <a:lumOff val="40000"/>
            </a:schemeClr>
          </a:solidFill>
          <a:ln w="9525" cap="flat" cmpd="sng" algn="ctr">
            <a:noFill/>
            <a:prstDash val="solid"/>
            <a:round/>
            <a:headEnd type="none" w="med" len="med"/>
            <a:tailEnd type="none" w="med" len="med"/>
          </a:ln>
          <a:effectLst/>
        </p:spPr>
        <p:txBody>
          <a:bodyPr/>
          <a:lstStyle/>
          <a:p>
            <a:pPr>
              <a:lnSpc>
                <a:spcPct val="93000"/>
              </a:lnSpc>
              <a:buClr>
                <a:srgbClr val="000000"/>
              </a:buClr>
              <a:buSzPct val="100000"/>
              <a:defRPr/>
            </a:pPr>
            <a:endParaRPr lang="de-DE" sz="1800"/>
          </a:p>
        </p:txBody>
      </p:sp>
      <p:sp>
        <p:nvSpPr>
          <p:cNvPr id="97" name="180-Grad-Pfeil 96"/>
          <p:cNvSpPr/>
          <p:nvPr/>
        </p:nvSpPr>
        <p:spPr bwMode="auto">
          <a:xfrm rot="5400000">
            <a:off x="7036594" y="2750344"/>
            <a:ext cx="2214563" cy="1285875"/>
          </a:xfrm>
          <a:prstGeom prst="uturnArrow">
            <a:avLst>
              <a:gd name="adj1" fmla="val 9038"/>
              <a:gd name="adj2" fmla="val 25000"/>
              <a:gd name="adj3" fmla="val 0"/>
              <a:gd name="adj4" fmla="val 18517"/>
              <a:gd name="adj5" fmla="val 75000"/>
            </a:avLst>
          </a:prstGeom>
          <a:solidFill>
            <a:schemeClr val="accent6">
              <a:lumMod val="60000"/>
              <a:lumOff val="40000"/>
            </a:schemeClr>
          </a:solidFill>
          <a:ln w="9525" cap="flat" cmpd="sng" algn="ctr">
            <a:no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cxnSp>
        <p:nvCxnSpPr>
          <p:cNvPr id="20485" name="Gerade Verbindung 90"/>
          <p:cNvCxnSpPr>
            <a:cxnSpLocks noChangeShapeType="1"/>
          </p:cNvCxnSpPr>
          <p:nvPr/>
        </p:nvCxnSpPr>
        <p:spPr bwMode="auto">
          <a:xfrm>
            <a:off x="4286250" y="4714875"/>
            <a:ext cx="500063" cy="0"/>
          </a:xfrm>
          <a:prstGeom prst="line">
            <a:avLst/>
          </a:prstGeom>
          <a:noFill/>
          <a:ln w="123825" algn="ctr">
            <a:solidFill>
              <a:srgbClr val="FF0101"/>
            </a:solidFill>
            <a:round/>
            <a:headEnd/>
            <a:tailEnd/>
          </a:ln>
        </p:spPr>
      </p:cxnSp>
      <p:sp>
        <p:nvSpPr>
          <p:cNvPr id="5" name="Abgerundetes Rechteck 4"/>
          <p:cNvSpPr/>
          <p:nvPr/>
        </p:nvSpPr>
        <p:spPr bwMode="auto">
          <a:xfrm>
            <a:off x="4857750" y="2857500"/>
            <a:ext cx="3571875" cy="2770188"/>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bIns="0" anchor="b"/>
          <a:lstStyle/>
          <a:p>
            <a:pPr algn="ctr">
              <a:lnSpc>
                <a:spcPct val="93000"/>
              </a:lnSpc>
              <a:buClr>
                <a:srgbClr val="000000"/>
              </a:buClr>
              <a:buSzPct val="100000"/>
              <a:buFont typeface="Arial" pitchFamily="34" charset="0"/>
              <a:buNone/>
              <a:defRPr/>
            </a:pPr>
            <a:endParaRPr lang="de-DE" sz="1200" b="1"/>
          </a:p>
        </p:txBody>
      </p:sp>
      <p:sp>
        <p:nvSpPr>
          <p:cNvPr id="87" name="180-Grad-Pfeil 86"/>
          <p:cNvSpPr/>
          <p:nvPr/>
        </p:nvSpPr>
        <p:spPr bwMode="auto">
          <a:xfrm>
            <a:off x="5072063" y="3143250"/>
            <a:ext cx="3286125" cy="785813"/>
          </a:xfrm>
          <a:prstGeom prst="uturnArrow">
            <a:avLst>
              <a:gd name="adj1" fmla="val 13053"/>
              <a:gd name="adj2" fmla="val 25000"/>
              <a:gd name="adj3" fmla="val 0"/>
              <a:gd name="adj4" fmla="val 25126"/>
              <a:gd name="adj5" fmla="val 10000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defRPr/>
            </a:pPr>
            <a:endParaRPr lang="de-DE" sz="1800"/>
          </a:p>
        </p:txBody>
      </p:sp>
      <p:sp>
        <p:nvSpPr>
          <p:cNvPr id="86" name="Rechteckiger Pfeil 85"/>
          <p:cNvSpPr/>
          <p:nvPr/>
        </p:nvSpPr>
        <p:spPr bwMode="auto">
          <a:xfrm>
            <a:off x="4286250" y="3714750"/>
            <a:ext cx="428625" cy="1500188"/>
          </a:xfrm>
          <a:prstGeom prst="bentArrow">
            <a:avLst>
              <a:gd name="adj1" fmla="val 27002"/>
              <a:gd name="adj2" fmla="val 25000"/>
              <a:gd name="adj3" fmla="val 0"/>
              <a:gd name="adj4" fmla="val 31502"/>
            </a:avLst>
          </a:prstGeom>
          <a:solidFill>
            <a:srgbClr val="FF0101"/>
          </a:solidFill>
          <a:ln w="9525" cap="flat" cmpd="sng" algn="ctr">
            <a:no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85" name="Rechteckiger Pfeil 84"/>
          <p:cNvSpPr/>
          <p:nvPr/>
        </p:nvSpPr>
        <p:spPr bwMode="auto">
          <a:xfrm flipH="1">
            <a:off x="5214938" y="3429000"/>
            <a:ext cx="1143000" cy="642938"/>
          </a:xfrm>
          <a:prstGeom prst="bentArrow">
            <a:avLst>
              <a:gd name="adj1" fmla="val 15662"/>
              <a:gd name="adj2" fmla="val 16920"/>
              <a:gd name="adj3" fmla="val 0"/>
              <a:gd name="adj4" fmla="val 1950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75" name="180-Grad-Pfeil 74"/>
          <p:cNvSpPr/>
          <p:nvPr/>
        </p:nvSpPr>
        <p:spPr bwMode="auto">
          <a:xfrm flipH="1" flipV="1">
            <a:off x="3535363" y="5286375"/>
            <a:ext cx="2679700" cy="1285875"/>
          </a:xfrm>
          <a:prstGeom prst="uturnArrow">
            <a:avLst>
              <a:gd name="adj1" fmla="val 10036"/>
              <a:gd name="adj2" fmla="val 14899"/>
              <a:gd name="adj3" fmla="val 0"/>
              <a:gd name="adj4" fmla="val 10036"/>
              <a:gd name="adj5" fmla="val 6992"/>
            </a:avLst>
          </a:prstGeom>
          <a:solidFill>
            <a:srgbClr val="FF0101"/>
          </a:solidFill>
          <a:ln w="9525" cap="flat" cmpd="sng" algn="ctr">
            <a:no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73" name="180-Grad-Pfeil 72"/>
          <p:cNvSpPr/>
          <p:nvPr/>
        </p:nvSpPr>
        <p:spPr bwMode="auto">
          <a:xfrm rot="5400000" flipH="1" flipV="1">
            <a:off x="-357187" y="1928813"/>
            <a:ext cx="5357812" cy="3929062"/>
          </a:xfrm>
          <a:prstGeom prst="uturnArrow">
            <a:avLst>
              <a:gd name="adj1" fmla="val 3253"/>
              <a:gd name="adj2" fmla="val 14899"/>
              <a:gd name="adj3" fmla="val 0"/>
              <a:gd name="adj4" fmla="val 10241"/>
              <a:gd name="adj5" fmla="val 25146"/>
            </a:avLst>
          </a:prstGeom>
          <a:solidFill>
            <a:srgbClr val="FF0101"/>
          </a:solidFill>
          <a:ln w="9525" cap="flat" cmpd="sng" algn="ctr">
            <a:no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72" name="Rechteckiger Pfeil 71"/>
          <p:cNvSpPr/>
          <p:nvPr/>
        </p:nvSpPr>
        <p:spPr bwMode="auto">
          <a:xfrm flipH="1">
            <a:off x="1714500" y="1500188"/>
            <a:ext cx="1285875" cy="2571750"/>
          </a:xfrm>
          <a:prstGeom prst="bentArrow">
            <a:avLst>
              <a:gd name="adj1" fmla="val 10365"/>
              <a:gd name="adj2" fmla="val 25000"/>
              <a:gd name="adj3" fmla="val 0"/>
              <a:gd name="adj4" fmla="val 29205"/>
            </a:avLst>
          </a:prstGeom>
          <a:solidFill>
            <a:srgbClr val="FFFF00"/>
          </a:solidFill>
          <a:ln w="9525" cap="flat" cmpd="sng" algn="ctr">
            <a:no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cxnSp>
        <p:nvCxnSpPr>
          <p:cNvPr id="20493" name="Gerade Verbindung 5"/>
          <p:cNvCxnSpPr>
            <a:cxnSpLocks noChangeShapeType="1"/>
          </p:cNvCxnSpPr>
          <p:nvPr/>
        </p:nvCxnSpPr>
        <p:spPr bwMode="auto">
          <a:xfrm flipV="1">
            <a:off x="5214938" y="4984750"/>
            <a:ext cx="785812" cy="15875"/>
          </a:xfrm>
          <a:prstGeom prst="line">
            <a:avLst/>
          </a:prstGeom>
          <a:noFill/>
          <a:ln w="123825" algn="ctr">
            <a:solidFill>
              <a:srgbClr val="FF0101"/>
            </a:solidFill>
            <a:round/>
            <a:headEnd/>
            <a:tailEnd/>
          </a:ln>
        </p:spPr>
      </p:cxnSp>
      <p:cxnSp>
        <p:nvCxnSpPr>
          <p:cNvPr id="7" name="Gerade Verbindung 6"/>
          <p:cNvCxnSpPr/>
          <p:nvPr/>
        </p:nvCxnSpPr>
        <p:spPr bwMode="auto">
          <a:xfrm>
            <a:off x="5214938" y="4500563"/>
            <a:ext cx="785812" cy="1587"/>
          </a:xfrm>
          <a:prstGeom prst="line">
            <a:avLst/>
          </a:prstGeom>
          <a:noFill/>
          <a:ln w="123825" cap="flat" cmpd="sng" algn="ctr">
            <a:solidFill>
              <a:schemeClr val="accent6">
                <a:lumMod val="60000"/>
                <a:lumOff val="40000"/>
              </a:schemeClr>
            </a:solidFill>
            <a:prstDash val="solid"/>
            <a:round/>
            <a:headEnd type="none" w="med" len="med"/>
            <a:tailEnd type="none" w="med" len="med"/>
          </a:ln>
          <a:effectLst/>
        </p:spPr>
      </p:cxnSp>
      <p:sp>
        <p:nvSpPr>
          <p:cNvPr id="8" name="180-Grad-Pfeil 7"/>
          <p:cNvSpPr/>
          <p:nvPr/>
        </p:nvSpPr>
        <p:spPr bwMode="auto">
          <a:xfrm>
            <a:off x="6858000" y="3556000"/>
            <a:ext cx="1143000" cy="428625"/>
          </a:xfrm>
          <a:prstGeom prst="uturnArrow">
            <a:avLst>
              <a:gd name="adj1" fmla="val 24366"/>
              <a:gd name="adj2" fmla="val 25000"/>
              <a:gd name="adj3" fmla="val 0"/>
              <a:gd name="adj4" fmla="val 25126"/>
              <a:gd name="adj5" fmla="val 50451"/>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defRPr/>
            </a:pPr>
            <a:endParaRPr lang="de-DE" sz="1800"/>
          </a:p>
        </p:txBody>
      </p:sp>
      <p:sp>
        <p:nvSpPr>
          <p:cNvPr id="9" name="Abgerundetes Rechteck 8"/>
          <p:cNvSpPr/>
          <p:nvPr/>
        </p:nvSpPr>
        <p:spPr bwMode="auto">
          <a:xfrm>
            <a:off x="5929313" y="3984625"/>
            <a:ext cx="1428750" cy="1357313"/>
          </a:xfrm>
          <a:prstGeom prst="roundRect">
            <a:avLst/>
          </a:prstGeom>
          <a:gradFill flip="none" rotWithShape="1">
            <a:gsLst>
              <a:gs pos="0">
                <a:srgbClr val="FF0000"/>
              </a:gs>
              <a:gs pos="100000">
                <a:schemeClr val="accent2">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cxnSp>
        <p:nvCxnSpPr>
          <p:cNvPr id="20" name="Gerade Verbindung 19"/>
          <p:cNvCxnSpPr/>
          <p:nvPr/>
        </p:nvCxnSpPr>
        <p:spPr bwMode="auto">
          <a:xfrm>
            <a:off x="7286625" y="4198938"/>
            <a:ext cx="642938" cy="15875"/>
          </a:xfrm>
          <a:prstGeom prst="line">
            <a:avLst/>
          </a:prstGeom>
          <a:noFill/>
          <a:ln w="123825" cap="flat" cmpd="sng" algn="ctr">
            <a:solidFill>
              <a:schemeClr val="accent2">
                <a:lumMod val="60000"/>
                <a:lumOff val="40000"/>
              </a:schemeClr>
            </a:solidFill>
            <a:prstDash val="solid"/>
            <a:round/>
            <a:headEnd type="none" w="med" len="med"/>
            <a:tailEnd type="none" w="med" len="med"/>
          </a:ln>
          <a:effectLst/>
        </p:spPr>
      </p:cxnSp>
      <p:sp>
        <p:nvSpPr>
          <p:cNvPr id="20498" name="Flussdiagramm: Zusammenführung 21"/>
          <p:cNvSpPr>
            <a:spLocks noChangeArrowheads="1"/>
          </p:cNvSpPr>
          <p:nvPr/>
        </p:nvSpPr>
        <p:spPr bwMode="auto">
          <a:xfrm>
            <a:off x="4213225" y="4181475"/>
            <a:ext cx="215900" cy="215900"/>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23" name="Textfeld 22"/>
          <p:cNvSpPr txBox="1"/>
          <p:nvPr/>
        </p:nvSpPr>
        <p:spPr>
          <a:xfrm rot="16200000">
            <a:off x="4307615" y="4160516"/>
            <a:ext cx="473206"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20500" name="Abgerundetes Rechteck 23"/>
          <p:cNvSpPr>
            <a:spLocks noChangeArrowheads="1"/>
          </p:cNvSpPr>
          <p:nvPr/>
        </p:nvSpPr>
        <p:spPr bwMode="auto">
          <a:xfrm>
            <a:off x="6072188" y="3984625"/>
            <a:ext cx="1143000" cy="1214438"/>
          </a:xfrm>
          <a:prstGeom prst="roundRect">
            <a:avLst>
              <a:gd name="adj" fmla="val 16667"/>
            </a:avLst>
          </a:prstGeom>
          <a:blipFill dpi="0" rotWithShape="1">
            <a:blip r:embed="rId4" cstate="print"/>
            <a:srcRect/>
            <a:tile tx="0" ty="0" sx="100000" sy="100000" flip="none" algn="tl"/>
          </a:blipFill>
          <a:ln w="9525" algn="ctr">
            <a:solidFill>
              <a:schemeClr val="tx1"/>
            </a:solidFill>
            <a:round/>
            <a:headEnd/>
            <a:tailEnd/>
          </a:ln>
        </p:spPr>
        <p:txBody>
          <a:bodyPr anchor="ctr"/>
          <a:lstStyle/>
          <a:p>
            <a:pPr algn="ctr">
              <a:lnSpc>
                <a:spcPct val="93000"/>
              </a:lnSpc>
              <a:buClr>
                <a:srgbClr val="000000"/>
              </a:buClr>
              <a:buSzPct val="100000"/>
              <a:buFont typeface="Arial" pitchFamily="34" charset="0"/>
              <a:buNone/>
            </a:pPr>
            <a:r>
              <a:rPr lang="de-DE" sz="900" b="1" err="1" smtClean="0">
                <a:solidFill>
                  <a:schemeClr val="tx1"/>
                </a:solidFill>
              </a:rPr>
              <a:t>zeolith-reaktor</a:t>
            </a:r>
            <a:endParaRPr lang="de-DE" sz="900" b="1">
              <a:solidFill>
                <a:schemeClr val="tx1"/>
              </a:solidFill>
            </a:endParaRPr>
          </a:p>
        </p:txBody>
      </p:sp>
      <p:sp>
        <p:nvSpPr>
          <p:cNvPr id="25" name="Rechteck 24"/>
          <p:cNvSpPr/>
          <p:nvPr/>
        </p:nvSpPr>
        <p:spPr bwMode="auto">
          <a:xfrm>
            <a:off x="4643438" y="3429000"/>
            <a:ext cx="642937" cy="78581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lnSpc>
                <a:spcPct val="93000"/>
              </a:lnSpc>
              <a:buClr>
                <a:srgbClr val="000000"/>
              </a:buClr>
              <a:buSzPct val="100000"/>
              <a:buFont typeface="Arial" pitchFamily="34" charset="0"/>
              <a:buNone/>
              <a:defRPr/>
            </a:pPr>
            <a:r>
              <a:rPr lang="de-DE" sz="900" err="1" smtClean="0"/>
              <a:t>condenser</a:t>
            </a:r>
            <a:endParaRPr lang="de-DE" sz="900">
              <a:solidFill>
                <a:schemeClr val="bg1"/>
              </a:solidFill>
            </a:endParaRPr>
          </a:p>
        </p:txBody>
      </p:sp>
      <p:sp>
        <p:nvSpPr>
          <p:cNvPr id="20502" name="Flussdiagramm: Zusammenführung 25"/>
          <p:cNvSpPr>
            <a:spLocks noChangeArrowheads="1"/>
          </p:cNvSpPr>
          <p:nvPr/>
        </p:nvSpPr>
        <p:spPr bwMode="auto">
          <a:xfrm>
            <a:off x="7429500" y="4087813"/>
            <a:ext cx="239713" cy="220662"/>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27" name="Textfeld 26"/>
          <p:cNvSpPr txBox="1"/>
          <p:nvPr/>
        </p:nvSpPr>
        <p:spPr>
          <a:xfrm>
            <a:off x="7297738" y="3913188"/>
            <a:ext cx="473206"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28" name="Flussdiagramm: Oder 27"/>
          <p:cNvSpPr/>
          <p:nvPr/>
        </p:nvSpPr>
        <p:spPr bwMode="auto">
          <a:xfrm flipH="1">
            <a:off x="6786563" y="3698875"/>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29" name="Rechteck 28"/>
          <p:cNvSpPr/>
          <p:nvPr/>
        </p:nvSpPr>
        <p:spPr bwMode="auto">
          <a:xfrm>
            <a:off x="7786688" y="3770313"/>
            <a:ext cx="785812" cy="5715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lnSpc>
                <a:spcPct val="93000"/>
              </a:lnSpc>
              <a:buClr>
                <a:srgbClr val="000000"/>
              </a:buClr>
              <a:buSzPct val="100000"/>
              <a:defRPr/>
            </a:pPr>
            <a:r>
              <a:rPr lang="de-DE" sz="900" smtClean="0"/>
              <a:t>Evaporator</a:t>
            </a:r>
          </a:p>
          <a:p>
            <a:pPr algn="ctr">
              <a:lnSpc>
                <a:spcPct val="93000"/>
              </a:lnSpc>
              <a:buClr>
                <a:srgbClr val="000000"/>
              </a:buClr>
              <a:buSzPct val="100000"/>
              <a:defRPr/>
            </a:pPr>
            <a:endParaRPr lang="de-DE" sz="900"/>
          </a:p>
        </p:txBody>
      </p:sp>
      <p:sp>
        <p:nvSpPr>
          <p:cNvPr id="31" name="Textfeld 30"/>
          <p:cNvSpPr txBox="1"/>
          <p:nvPr/>
        </p:nvSpPr>
        <p:spPr>
          <a:xfrm>
            <a:off x="6321425" y="3627438"/>
            <a:ext cx="453970" cy="230832"/>
          </a:xfrm>
          <a:prstGeom prst="rect">
            <a:avLst/>
          </a:prstGeom>
          <a:noFill/>
        </p:spPr>
        <p:txBody>
          <a:bodyPr wrap="none">
            <a:spAutoFit/>
          </a:bodyPr>
          <a:lstStyle/>
          <a:p>
            <a:pPr>
              <a:defRPr/>
            </a:pPr>
            <a:r>
              <a:rPr lang="de-DE" sz="900" err="1" smtClean="0">
                <a:solidFill>
                  <a:schemeClr val="accent2">
                    <a:lumMod val="75000"/>
                  </a:schemeClr>
                </a:solidFill>
                <a:latin typeface="Arial" charset="0"/>
              </a:rPr>
              <a:t>valve</a:t>
            </a:r>
            <a:endParaRPr lang="de-DE" sz="900">
              <a:solidFill>
                <a:schemeClr val="accent2">
                  <a:lumMod val="75000"/>
                </a:schemeClr>
              </a:solidFill>
              <a:latin typeface="Arial" charset="0"/>
            </a:endParaRPr>
          </a:p>
        </p:txBody>
      </p:sp>
      <p:sp>
        <p:nvSpPr>
          <p:cNvPr id="33" name="Textfeld 32"/>
          <p:cNvSpPr txBox="1"/>
          <p:nvPr/>
        </p:nvSpPr>
        <p:spPr>
          <a:xfrm>
            <a:off x="6242050" y="5715000"/>
            <a:ext cx="453970" cy="230832"/>
          </a:xfrm>
          <a:prstGeom prst="rect">
            <a:avLst/>
          </a:prstGeom>
          <a:noFill/>
        </p:spPr>
        <p:txBody>
          <a:bodyPr wrap="none">
            <a:spAutoFit/>
          </a:bodyPr>
          <a:lstStyle/>
          <a:p>
            <a:pPr>
              <a:defRPr/>
            </a:pPr>
            <a:r>
              <a:rPr lang="de-DE" sz="900" err="1" smtClean="0">
                <a:solidFill>
                  <a:schemeClr val="accent2">
                    <a:lumMod val="75000"/>
                  </a:schemeClr>
                </a:solidFill>
                <a:latin typeface="Arial" charset="0"/>
              </a:rPr>
              <a:t>valve</a:t>
            </a:r>
            <a:endParaRPr lang="de-DE" sz="900">
              <a:solidFill>
                <a:schemeClr val="accent2">
                  <a:lumMod val="75000"/>
                </a:schemeClr>
              </a:solidFill>
              <a:latin typeface="Arial" charset="0"/>
            </a:endParaRPr>
          </a:p>
        </p:txBody>
      </p:sp>
      <p:sp>
        <p:nvSpPr>
          <p:cNvPr id="34" name="Rechteck 33"/>
          <p:cNvSpPr/>
          <p:nvPr/>
        </p:nvSpPr>
        <p:spPr bwMode="auto">
          <a:xfrm rot="5400000">
            <a:off x="4572570" y="4436542"/>
            <a:ext cx="785818" cy="64294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vert270"/>
          <a:lstStyle/>
          <a:p>
            <a:pPr algn="ctr">
              <a:lnSpc>
                <a:spcPct val="93000"/>
              </a:lnSpc>
              <a:buClr>
                <a:srgbClr val="000000"/>
              </a:buClr>
              <a:buSzPct val="100000"/>
              <a:buFont typeface="Arial" pitchFamily="34" charset="0"/>
              <a:buNone/>
              <a:defRPr/>
            </a:pPr>
            <a:r>
              <a:rPr lang="de-DE" sz="900" smtClean="0">
                <a:solidFill>
                  <a:sysClr val="windowText" lastClr="000000"/>
                </a:solidFill>
              </a:rPr>
              <a:t>fluid-</a:t>
            </a:r>
            <a:endParaRPr lang="de-DE" sz="900">
              <a:solidFill>
                <a:sysClr val="windowText" lastClr="000000"/>
              </a:solidFill>
            </a:endParaRPr>
          </a:p>
          <a:p>
            <a:pPr algn="ctr">
              <a:lnSpc>
                <a:spcPct val="93000"/>
              </a:lnSpc>
              <a:buClr>
                <a:srgbClr val="000000"/>
              </a:buClr>
              <a:buSzPct val="100000"/>
              <a:buFont typeface="Arial" pitchFamily="34" charset="0"/>
              <a:buNone/>
              <a:defRPr/>
            </a:pPr>
            <a:r>
              <a:rPr lang="de-DE" sz="900" err="1" smtClean="0">
                <a:solidFill>
                  <a:sysClr val="windowText" lastClr="000000"/>
                </a:solidFill>
              </a:rPr>
              <a:t>cooling</a:t>
            </a:r>
            <a:endParaRPr lang="de-DE" sz="900">
              <a:solidFill>
                <a:sysClr val="windowText" lastClr="000000"/>
              </a:solidFill>
            </a:endParaRPr>
          </a:p>
        </p:txBody>
      </p:sp>
      <p:sp>
        <p:nvSpPr>
          <p:cNvPr id="20509" name="Flussdiagramm: Zusammenführung 35"/>
          <p:cNvSpPr>
            <a:spLocks noChangeArrowheads="1"/>
          </p:cNvSpPr>
          <p:nvPr/>
        </p:nvSpPr>
        <p:spPr bwMode="auto">
          <a:xfrm>
            <a:off x="5643563" y="4857750"/>
            <a:ext cx="239712" cy="219075"/>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37" name="Textfeld 36"/>
          <p:cNvSpPr txBox="1"/>
          <p:nvPr/>
        </p:nvSpPr>
        <p:spPr>
          <a:xfrm>
            <a:off x="5500688" y="5056188"/>
            <a:ext cx="473206"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39" name="Flussdiagramm: Oder 38"/>
          <p:cNvSpPr/>
          <p:nvPr/>
        </p:nvSpPr>
        <p:spPr bwMode="auto">
          <a:xfrm>
            <a:off x="6199188" y="3698875"/>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20512" name="Pfeil nach rechts 44"/>
          <p:cNvSpPr>
            <a:spLocks noChangeArrowheads="1"/>
          </p:cNvSpPr>
          <p:nvPr/>
        </p:nvSpPr>
        <p:spPr bwMode="auto">
          <a:xfrm rot="10800000">
            <a:off x="4822825" y="4786313"/>
            <a:ext cx="214313" cy="285750"/>
          </a:xfrm>
          <a:prstGeom prst="rightArrow">
            <a:avLst>
              <a:gd name="adj1" fmla="val 50000"/>
              <a:gd name="adj2" fmla="val 50000"/>
            </a:avLst>
          </a:prstGeom>
          <a:solidFill>
            <a:srgbClr val="FF0101">
              <a:alpha val="52156"/>
            </a:srgbClr>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0513" name="Pfeil nach rechts 47"/>
          <p:cNvSpPr>
            <a:spLocks noChangeArrowheads="1"/>
          </p:cNvSpPr>
          <p:nvPr/>
        </p:nvSpPr>
        <p:spPr bwMode="auto">
          <a:xfrm rot="-5400000">
            <a:off x="8070057" y="4020344"/>
            <a:ext cx="214312" cy="285750"/>
          </a:xfrm>
          <a:prstGeom prst="rightArrow">
            <a:avLst>
              <a:gd name="adj1" fmla="val 50000"/>
              <a:gd name="adj2" fmla="val 50000"/>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0514" name="Pfeil nach rechts 48"/>
          <p:cNvSpPr>
            <a:spLocks noChangeArrowheads="1"/>
          </p:cNvSpPr>
          <p:nvPr/>
        </p:nvSpPr>
        <p:spPr bwMode="auto">
          <a:xfrm rot="10800000">
            <a:off x="4786313" y="3786188"/>
            <a:ext cx="214312" cy="285750"/>
          </a:xfrm>
          <a:prstGeom prst="rightArrow">
            <a:avLst>
              <a:gd name="adj1" fmla="val 50000"/>
              <a:gd name="adj2" fmla="val 50000"/>
            </a:avLst>
          </a:prstGeom>
          <a:solidFill>
            <a:srgbClr val="FF0101">
              <a:alpha val="52156"/>
            </a:srgbClr>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0515" name="Pfeil nach rechts 49"/>
          <p:cNvSpPr>
            <a:spLocks noChangeArrowheads="1"/>
          </p:cNvSpPr>
          <p:nvPr/>
        </p:nvSpPr>
        <p:spPr bwMode="auto">
          <a:xfrm flipH="1">
            <a:off x="5929313" y="2319338"/>
            <a:ext cx="142875" cy="71437"/>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0516" name="Pfeil nach rechts 50"/>
          <p:cNvSpPr>
            <a:spLocks noChangeArrowheads="1"/>
          </p:cNvSpPr>
          <p:nvPr/>
        </p:nvSpPr>
        <p:spPr bwMode="auto">
          <a:xfrm>
            <a:off x="3500438" y="6448425"/>
            <a:ext cx="152400" cy="71438"/>
          </a:xfrm>
          <a:prstGeom prst="rightArrow">
            <a:avLst>
              <a:gd name="adj1" fmla="val 50000"/>
              <a:gd name="adj2" fmla="val 50005"/>
            </a:avLst>
          </a:prstGeom>
          <a:solidFill>
            <a:srgbClr val="FF0000"/>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52" name="Ellipse 51"/>
          <p:cNvSpPr/>
          <p:nvPr/>
        </p:nvSpPr>
        <p:spPr bwMode="auto">
          <a:xfrm>
            <a:off x="7072313" y="2143125"/>
            <a:ext cx="714375" cy="428625"/>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a:lnSpc>
                <a:spcPct val="93000"/>
              </a:lnSpc>
              <a:buClr>
                <a:srgbClr val="000000"/>
              </a:buClr>
              <a:buSzPct val="100000"/>
              <a:buFont typeface="Arial" pitchFamily="34" charset="0"/>
              <a:buNone/>
              <a:defRPr/>
            </a:pPr>
            <a:r>
              <a:rPr lang="de-DE" sz="1000" err="1" smtClean="0">
                <a:solidFill>
                  <a:schemeClr val="tx1"/>
                </a:solidFill>
              </a:rPr>
              <a:t>cold</a:t>
            </a:r>
            <a:endParaRPr lang="de-DE" sz="1000">
              <a:solidFill>
                <a:schemeClr val="tx1"/>
              </a:solidFill>
            </a:endParaRPr>
          </a:p>
        </p:txBody>
      </p:sp>
      <p:pic>
        <p:nvPicPr>
          <p:cNvPr id="20518" name="Picture 10" descr="C:\Users\Acer\Pictures\Microsoft Clip Organizer\j0215108.wmf"/>
          <p:cNvPicPr>
            <a:picLocks noChangeAspect="1" noChangeArrowheads="1"/>
          </p:cNvPicPr>
          <p:nvPr/>
        </p:nvPicPr>
        <p:blipFill>
          <a:blip r:embed="rId5" cstate="print"/>
          <a:srcRect/>
          <a:stretch>
            <a:fillRect/>
          </a:stretch>
        </p:blipFill>
        <p:spPr bwMode="auto">
          <a:xfrm>
            <a:off x="500063" y="2500313"/>
            <a:ext cx="3395662" cy="2571750"/>
          </a:xfrm>
          <a:prstGeom prst="rect">
            <a:avLst/>
          </a:prstGeom>
          <a:noFill/>
          <a:ln w="9525">
            <a:noFill/>
            <a:miter lim="800000"/>
            <a:headEnd/>
            <a:tailEnd/>
          </a:ln>
        </p:spPr>
      </p:pic>
      <p:sp>
        <p:nvSpPr>
          <p:cNvPr id="71" name="Wolke 70"/>
          <p:cNvSpPr/>
          <p:nvPr/>
        </p:nvSpPr>
        <p:spPr bwMode="auto">
          <a:xfrm>
            <a:off x="857250" y="1500188"/>
            <a:ext cx="1928813" cy="642937"/>
          </a:xfrm>
          <a:prstGeom prst="cloud">
            <a:avLst/>
          </a:prstGeom>
          <a:gradFill flip="none" rotWithShape="1">
            <a:gsLst>
              <a:gs pos="0">
                <a:srgbClr val="FFF200"/>
              </a:gs>
              <a:gs pos="45000">
                <a:srgbClr val="FF7A00"/>
              </a:gs>
              <a:gs pos="70000">
                <a:srgbClr val="FF0300"/>
              </a:gs>
              <a:gs pos="100000">
                <a:srgbClr val="4D0808"/>
              </a:gs>
            </a:gsLst>
            <a:lin ang="10800000" scaled="1"/>
            <a:tileRect/>
          </a:gradFill>
          <a:ln w="9525" cap="flat" cmpd="sng" algn="ctr">
            <a:solidFill>
              <a:schemeClr val="tx1"/>
            </a:solidFill>
            <a:prstDash val="solid"/>
            <a:round/>
            <a:headEnd type="none" w="med" len="med"/>
            <a:tailEnd type="none" w="med" len="med"/>
          </a:ln>
          <a:effectLst/>
        </p:spPr>
        <p:txBody>
          <a:bodyPr anchor="ctr"/>
          <a:lstStyle/>
          <a:p>
            <a:pPr algn="ctr">
              <a:lnSpc>
                <a:spcPct val="93000"/>
              </a:lnSpc>
              <a:buClr>
                <a:srgbClr val="000000"/>
              </a:buClr>
              <a:buSzPct val="100000"/>
              <a:buFont typeface="Arial" pitchFamily="34" charset="0"/>
              <a:buNone/>
              <a:defRPr/>
            </a:pPr>
            <a:r>
              <a:rPr lang="de-DE" b="1" err="1" smtClean="0"/>
              <a:t>Waste</a:t>
            </a:r>
            <a:r>
              <a:rPr lang="de-DE" b="1" smtClean="0"/>
              <a:t> </a:t>
            </a:r>
            <a:r>
              <a:rPr lang="de-DE" b="1" err="1" smtClean="0"/>
              <a:t>heat</a:t>
            </a:r>
            <a:endParaRPr lang="de-DE" b="1"/>
          </a:p>
        </p:txBody>
      </p:sp>
      <p:sp>
        <p:nvSpPr>
          <p:cNvPr id="32" name="Flussdiagramm: Oder 31"/>
          <p:cNvSpPr/>
          <p:nvPr/>
        </p:nvSpPr>
        <p:spPr bwMode="auto">
          <a:xfrm flipH="1">
            <a:off x="6042025" y="5715000"/>
            <a:ext cx="214313"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78" name="Textfeld 77"/>
          <p:cNvSpPr txBox="1"/>
          <p:nvPr/>
        </p:nvSpPr>
        <p:spPr>
          <a:xfrm>
            <a:off x="5214938" y="4699000"/>
            <a:ext cx="453970" cy="230832"/>
          </a:xfrm>
          <a:prstGeom prst="rect">
            <a:avLst/>
          </a:prstGeom>
          <a:noFill/>
        </p:spPr>
        <p:txBody>
          <a:bodyPr wrap="none">
            <a:spAutoFit/>
          </a:bodyPr>
          <a:lstStyle/>
          <a:p>
            <a:pPr>
              <a:defRPr/>
            </a:pPr>
            <a:r>
              <a:rPr lang="de-DE" sz="900" err="1" smtClean="0">
                <a:solidFill>
                  <a:schemeClr val="accent2">
                    <a:lumMod val="75000"/>
                  </a:schemeClr>
                </a:solidFill>
                <a:latin typeface="Arial" charset="0"/>
              </a:rPr>
              <a:t>valve</a:t>
            </a:r>
            <a:endParaRPr lang="de-DE" sz="900">
              <a:solidFill>
                <a:schemeClr val="accent2">
                  <a:lumMod val="75000"/>
                </a:schemeClr>
              </a:solidFill>
              <a:latin typeface="Arial" charset="0"/>
            </a:endParaRPr>
          </a:p>
        </p:txBody>
      </p:sp>
      <p:sp>
        <p:nvSpPr>
          <p:cNvPr id="79" name="Flussdiagramm: Oder 78"/>
          <p:cNvSpPr/>
          <p:nvPr/>
        </p:nvSpPr>
        <p:spPr bwMode="auto">
          <a:xfrm flipH="1">
            <a:off x="5364163" y="4857750"/>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20523" name="Flussdiagramm: Zusammenführung 80"/>
          <p:cNvSpPr>
            <a:spLocks noChangeArrowheads="1"/>
          </p:cNvSpPr>
          <p:nvPr/>
        </p:nvSpPr>
        <p:spPr bwMode="auto">
          <a:xfrm>
            <a:off x="5643563" y="4357688"/>
            <a:ext cx="239712" cy="219075"/>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82" name="Textfeld 81"/>
          <p:cNvSpPr txBox="1"/>
          <p:nvPr/>
        </p:nvSpPr>
        <p:spPr>
          <a:xfrm>
            <a:off x="5500688" y="4556125"/>
            <a:ext cx="473206"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83" name="Textfeld 82"/>
          <p:cNvSpPr txBox="1"/>
          <p:nvPr/>
        </p:nvSpPr>
        <p:spPr>
          <a:xfrm>
            <a:off x="5214938" y="4198938"/>
            <a:ext cx="453970" cy="230832"/>
          </a:xfrm>
          <a:prstGeom prst="rect">
            <a:avLst/>
          </a:prstGeom>
          <a:noFill/>
        </p:spPr>
        <p:txBody>
          <a:bodyPr wrap="none">
            <a:spAutoFit/>
          </a:bodyPr>
          <a:lstStyle/>
          <a:p>
            <a:pPr>
              <a:defRPr/>
            </a:pPr>
            <a:r>
              <a:rPr lang="de-DE" sz="900" err="1" smtClean="0">
                <a:solidFill>
                  <a:schemeClr val="accent2">
                    <a:lumMod val="75000"/>
                  </a:schemeClr>
                </a:solidFill>
                <a:latin typeface="Arial" charset="0"/>
              </a:rPr>
              <a:t>valve</a:t>
            </a:r>
            <a:endParaRPr lang="de-DE" sz="900">
              <a:solidFill>
                <a:schemeClr val="accent2">
                  <a:lumMod val="75000"/>
                </a:schemeClr>
              </a:solidFill>
              <a:latin typeface="Arial" charset="0"/>
            </a:endParaRPr>
          </a:p>
        </p:txBody>
      </p:sp>
      <p:sp>
        <p:nvSpPr>
          <p:cNvPr id="84" name="Flussdiagramm: Oder 83"/>
          <p:cNvSpPr/>
          <p:nvPr/>
        </p:nvSpPr>
        <p:spPr bwMode="auto">
          <a:xfrm flipH="1">
            <a:off x="5364163" y="4357688"/>
            <a:ext cx="214312" cy="214312"/>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88" name="Flussdiagramm: Oder 87"/>
          <p:cNvSpPr/>
          <p:nvPr/>
        </p:nvSpPr>
        <p:spPr bwMode="auto">
          <a:xfrm>
            <a:off x="6500813" y="3082925"/>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89" name="Flussdiagramm: Oder 88"/>
          <p:cNvSpPr/>
          <p:nvPr/>
        </p:nvSpPr>
        <p:spPr bwMode="auto">
          <a:xfrm>
            <a:off x="4214813" y="3895725"/>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90" name="Flussdiagramm: Oder 89"/>
          <p:cNvSpPr/>
          <p:nvPr/>
        </p:nvSpPr>
        <p:spPr bwMode="auto">
          <a:xfrm>
            <a:off x="4214813" y="4572000"/>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92" name="180-Grad-Pfeil 91"/>
          <p:cNvSpPr/>
          <p:nvPr/>
        </p:nvSpPr>
        <p:spPr bwMode="auto">
          <a:xfrm rot="10800000">
            <a:off x="2303463" y="5000625"/>
            <a:ext cx="2098675" cy="642938"/>
          </a:xfrm>
          <a:prstGeom prst="uturnArrow">
            <a:avLst>
              <a:gd name="adj1" fmla="val 18482"/>
              <a:gd name="adj2" fmla="val 25000"/>
              <a:gd name="adj3" fmla="val 0"/>
              <a:gd name="adj4" fmla="val 43750"/>
              <a:gd name="adj5" fmla="val 100000"/>
            </a:avLst>
          </a:prstGeom>
          <a:solidFill>
            <a:srgbClr val="FF0101"/>
          </a:solidFill>
          <a:ln w="9525" cap="flat" cmpd="sng" algn="ctr">
            <a:noFill/>
            <a:prstDash val="solid"/>
            <a:round/>
            <a:headEnd type="none" w="med" len="med"/>
            <a:tailEnd type="none" w="med" len="med"/>
          </a:ln>
          <a:effectLst/>
        </p:spPr>
        <p:txBody>
          <a:bodyPr/>
          <a:lstStyle/>
          <a:p>
            <a:pPr>
              <a:lnSpc>
                <a:spcPct val="93000"/>
              </a:lnSpc>
              <a:buClr>
                <a:srgbClr val="000000"/>
              </a:buClr>
              <a:buSzPct val="100000"/>
              <a:defRPr/>
            </a:pPr>
            <a:endParaRPr lang="de-DE" sz="1800"/>
          </a:p>
        </p:txBody>
      </p:sp>
      <p:sp>
        <p:nvSpPr>
          <p:cNvPr id="20531" name="Pfeil nach rechts 92"/>
          <p:cNvSpPr>
            <a:spLocks noChangeArrowheads="1"/>
          </p:cNvSpPr>
          <p:nvPr/>
        </p:nvSpPr>
        <p:spPr bwMode="auto">
          <a:xfrm flipH="1">
            <a:off x="2714625" y="5534025"/>
            <a:ext cx="152400" cy="71438"/>
          </a:xfrm>
          <a:prstGeom prst="rightArrow">
            <a:avLst>
              <a:gd name="adj1" fmla="val 50000"/>
              <a:gd name="adj2" fmla="val 50005"/>
            </a:avLst>
          </a:prstGeom>
          <a:solidFill>
            <a:srgbClr val="FF0000"/>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0532" name="Ellipse 52"/>
          <p:cNvSpPr>
            <a:spLocks noChangeArrowheads="1"/>
          </p:cNvSpPr>
          <p:nvPr/>
        </p:nvSpPr>
        <p:spPr bwMode="auto">
          <a:xfrm>
            <a:off x="2928938" y="5357813"/>
            <a:ext cx="1000125" cy="428625"/>
          </a:xfrm>
          <a:prstGeom prst="ellipse">
            <a:avLst/>
          </a:prstGeom>
          <a:solidFill>
            <a:srgbClr val="FF0000"/>
          </a:solidFill>
          <a:ln w="9525" algn="ctr">
            <a:solidFill>
              <a:schemeClr val="tx1"/>
            </a:solidFill>
            <a:round/>
            <a:headEnd/>
            <a:tailEnd/>
          </a:ln>
        </p:spPr>
        <p:txBody>
          <a:bodyPr lIns="0" tIns="0" rIns="0" bIns="0" anchor="ctr"/>
          <a:lstStyle/>
          <a:p>
            <a:pPr algn="ctr">
              <a:lnSpc>
                <a:spcPct val="93000"/>
              </a:lnSpc>
              <a:buClr>
                <a:srgbClr val="000000"/>
              </a:buClr>
              <a:buSzPct val="100000"/>
              <a:buFont typeface="Arial" pitchFamily="34" charset="0"/>
              <a:buNone/>
            </a:pPr>
            <a:r>
              <a:rPr lang="de-DE" sz="1000" err="1" smtClean="0">
                <a:solidFill>
                  <a:schemeClr val="tx1"/>
                </a:solidFill>
              </a:rPr>
              <a:t>heat</a:t>
            </a:r>
            <a:endParaRPr lang="de-DE" sz="1000">
              <a:solidFill>
                <a:schemeClr val="tx1"/>
              </a:solidFill>
            </a:endParaRPr>
          </a:p>
        </p:txBody>
      </p:sp>
      <p:sp>
        <p:nvSpPr>
          <p:cNvPr id="20533" name="Flussdiagramm: Zusammenführung 94"/>
          <p:cNvSpPr>
            <a:spLocks noChangeArrowheads="1"/>
          </p:cNvSpPr>
          <p:nvPr/>
        </p:nvSpPr>
        <p:spPr bwMode="auto">
          <a:xfrm>
            <a:off x="1428750" y="6357938"/>
            <a:ext cx="239713" cy="219075"/>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96" name="Textfeld 95"/>
          <p:cNvSpPr txBox="1"/>
          <p:nvPr/>
        </p:nvSpPr>
        <p:spPr>
          <a:xfrm>
            <a:off x="1285875" y="6556375"/>
            <a:ext cx="473206"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20535" name="Pfeil nach rechts 56"/>
          <p:cNvSpPr>
            <a:spLocks noChangeArrowheads="1"/>
          </p:cNvSpPr>
          <p:nvPr/>
        </p:nvSpPr>
        <p:spPr bwMode="auto">
          <a:xfrm rot="16200000" flipH="1">
            <a:off x="356394" y="3929857"/>
            <a:ext cx="142875" cy="71437"/>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0536" name="Pfeil nach rechts 57"/>
          <p:cNvSpPr>
            <a:spLocks noChangeArrowheads="1"/>
          </p:cNvSpPr>
          <p:nvPr/>
        </p:nvSpPr>
        <p:spPr bwMode="auto">
          <a:xfrm rot="5400000" flipH="1" flipV="1">
            <a:off x="2880519" y="2393157"/>
            <a:ext cx="142875" cy="71437"/>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0537" name="Titel 3"/>
          <p:cNvSpPr>
            <a:spLocks noGrp="1"/>
          </p:cNvSpPr>
          <p:nvPr>
            <p:ph type="title"/>
          </p:nvPr>
        </p:nvSpPr>
        <p:spPr/>
        <p:txBody>
          <a:bodyPr/>
          <a:lstStyle/>
          <a:p>
            <a:r>
              <a:rPr lang="en-US" smtClean="0"/>
              <a:t>Cooling and heating gain from waste heat</a:t>
            </a:r>
            <a:br>
              <a:rPr lang="en-US" smtClean="0"/>
            </a:br>
            <a:endParaRPr lang="de-DE" smtClean="0"/>
          </a:p>
        </p:txBody>
      </p:sp>
      <p:cxnSp>
        <p:nvCxnSpPr>
          <p:cNvPr id="61" name="Gerade Verbindung 60"/>
          <p:cNvCxnSpPr/>
          <p:nvPr/>
        </p:nvCxnSpPr>
        <p:spPr bwMode="auto">
          <a:xfrm rot="5400000">
            <a:off x="4607719" y="2035969"/>
            <a:ext cx="500062" cy="0"/>
          </a:xfrm>
          <a:prstGeom prst="line">
            <a:avLst/>
          </a:prstGeom>
          <a:noFill/>
          <a:ln w="123825" cap="flat" cmpd="sng" algn="ctr">
            <a:solidFill>
              <a:schemeClr val="accent2">
                <a:lumMod val="60000"/>
                <a:lumOff val="40000"/>
              </a:schemeClr>
            </a:solidFill>
            <a:prstDash val="solid"/>
            <a:round/>
            <a:headEnd type="none" w="med" len="med"/>
            <a:tailEnd type="none" w="med" len="med"/>
          </a:ln>
          <a:effectLst/>
        </p:spPr>
      </p:cxnSp>
      <p:sp>
        <p:nvSpPr>
          <p:cNvPr id="65" name="Flussdiagramm: Oder 64"/>
          <p:cNvSpPr/>
          <p:nvPr/>
        </p:nvSpPr>
        <p:spPr bwMode="auto">
          <a:xfrm>
            <a:off x="4751388" y="2214563"/>
            <a:ext cx="214312" cy="214312"/>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20540" name="Flussdiagramm: Zusammenführung 68"/>
          <p:cNvSpPr>
            <a:spLocks noChangeArrowheads="1"/>
          </p:cNvSpPr>
          <p:nvPr/>
        </p:nvSpPr>
        <p:spPr bwMode="auto">
          <a:xfrm>
            <a:off x="4000500" y="3071813"/>
            <a:ext cx="215900" cy="215900"/>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20541" name="Flussdiagramm: Zusammenführung 98"/>
          <p:cNvSpPr>
            <a:spLocks noChangeArrowheads="1"/>
          </p:cNvSpPr>
          <p:nvPr/>
        </p:nvSpPr>
        <p:spPr bwMode="auto">
          <a:xfrm>
            <a:off x="6572250" y="2214563"/>
            <a:ext cx="215900" cy="215900"/>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cxnSp>
        <p:nvCxnSpPr>
          <p:cNvPr id="20542" name="Gerade Verbindung 65"/>
          <p:cNvCxnSpPr>
            <a:cxnSpLocks noChangeShapeType="1"/>
          </p:cNvCxnSpPr>
          <p:nvPr/>
        </p:nvCxnSpPr>
        <p:spPr bwMode="auto">
          <a:xfrm rot="5400000">
            <a:off x="6731794" y="5607844"/>
            <a:ext cx="642938" cy="0"/>
          </a:xfrm>
          <a:prstGeom prst="line">
            <a:avLst/>
          </a:prstGeom>
          <a:noFill/>
          <a:ln w="123825" algn="ctr">
            <a:solidFill>
              <a:srgbClr val="FF0101"/>
            </a:solidFill>
            <a:round/>
            <a:headEnd/>
            <a:tailEnd/>
          </a:ln>
        </p:spPr>
      </p:cxnSp>
      <p:sp>
        <p:nvSpPr>
          <p:cNvPr id="67" name="Flussdiagramm: Oder 66"/>
          <p:cNvSpPr/>
          <p:nvPr/>
        </p:nvSpPr>
        <p:spPr bwMode="auto">
          <a:xfrm flipH="1">
            <a:off x="6946900" y="5429250"/>
            <a:ext cx="214313"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70" name="Rechteck 69"/>
          <p:cNvSpPr/>
          <p:nvPr/>
        </p:nvSpPr>
        <p:spPr bwMode="auto">
          <a:xfrm rot="5400000">
            <a:off x="6627933" y="5818729"/>
            <a:ext cx="1071570" cy="100697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vert270" lIns="0" rIns="0" anchor="b"/>
          <a:lstStyle/>
          <a:p>
            <a:pPr algn="ctr">
              <a:lnSpc>
                <a:spcPct val="93000"/>
              </a:lnSpc>
              <a:buClr>
                <a:srgbClr val="000000"/>
              </a:buClr>
              <a:buSzPct val="100000"/>
              <a:buFont typeface="Arial" pitchFamily="34" charset="0"/>
              <a:buNone/>
              <a:defRPr/>
            </a:pPr>
            <a:endParaRPr lang="de-DE" sz="900">
              <a:solidFill>
                <a:sysClr val="windowText" lastClr="000000"/>
              </a:solidFill>
            </a:endParaRPr>
          </a:p>
          <a:p>
            <a:pPr algn="ctr">
              <a:lnSpc>
                <a:spcPct val="93000"/>
              </a:lnSpc>
              <a:buClr>
                <a:srgbClr val="000000"/>
              </a:buClr>
              <a:buSzPct val="100000"/>
              <a:buFont typeface="Arial" pitchFamily="34" charset="0"/>
              <a:buNone/>
              <a:defRPr/>
            </a:pPr>
            <a:endParaRPr lang="de-DE" sz="900">
              <a:solidFill>
                <a:sysClr val="windowText" lastClr="000000"/>
              </a:solidFill>
            </a:endParaRPr>
          </a:p>
          <a:p>
            <a:pPr algn="ctr">
              <a:lnSpc>
                <a:spcPct val="93000"/>
              </a:lnSpc>
              <a:buClr>
                <a:srgbClr val="000000"/>
              </a:buClr>
              <a:buSzPct val="100000"/>
              <a:buFont typeface="Arial" pitchFamily="34" charset="0"/>
              <a:buNone/>
              <a:defRPr/>
            </a:pPr>
            <a:r>
              <a:rPr lang="de-DE" sz="900" smtClean="0">
                <a:solidFill>
                  <a:sysClr val="windowText" lastClr="000000"/>
                </a:solidFill>
              </a:rPr>
              <a:t>Gas </a:t>
            </a:r>
            <a:r>
              <a:rPr lang="de-DE" sz="900" err="1" smtClean="0">
                <a:solidFill>
                  <a:sysClr val="windowText" lastClr="000000"/>
                </a:solidFill>
              </a:rPr>
              <a:t>burner</a:t>
            </a:r>
            <a:endParaRPr lang="de-DE" sz="900">
              <a:solidFill>
                <a:sysClr val="windowText" lastClr="000000"/>
              </a:solidFill>
            </a:endParaRPr>
          </a:p>
        </p:txBody>
      </p:sp>
      <p:pic>
        <p:nvPicPr>
          <p:cNvPr id="20545" name="Picture 3" descr="C:\Users\Acer\Pictures\Microsoft Clip Organizer\j0311808.wmf"/>
          <p:cNvPicPr>
            <a:picLocks noChangeAspect="1" noChangeArrowheads="1"/>
          </p:cNvPicPr>
          <p:nvPr/>
        </p:nvPicPr>
        <p:blipFill>
          <a:blip r:embed="rId6" cstate="print"/>
          <a:srcRect/>
          <a:stretch>
            <a:fillRect/>
          </a:stretch>
        </p:blipFill>
        <p:spPr bwMode="auto">
          <a:xfrm>
            <a:off x="6804248" y="5805264"/>
            <a:ext cx="758825"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r>
              <a:rPr lang="de-DE" err="1" smtClean="0"/>
              <a:t>Principle</a:t>
            </a:r>
            <a:r>
              <a:rPr lang="de-DE" smtClean="0"/>
              <a:t> </a:t>
            </a:r>
            <a:r>
              <a:rPr lang="de-DE" err="1" smtClean="0"/>
              <a:t>of</a:t>
            </a:r>
            <a:r>
              <a:rPr lang="de-DE" smtClean="0"/>
              <a:t> </a:t>
            </a:r>
            <a:r>
              <a:rPr lang="de-DE" err="1" smtClean="0"/>
              <a:t>energy</a:t>
            </a:r>
            <a:r>
              <a:rPr lang="de-DE" smtClean="0"/>
              <a:t> </a:t>
            </a:r>
            <a:r>
              <a:rPr lang="de-DE" err="1" smtClean="0"/>
              <a:t>flows</a:t>
            </a:r>
            <a:r>
              <a:rPr lang="de-DE" smtClean="0"/>
              <a:t/>
            </a:r>
            <a:br>
              <a:rPr lang="de-DE" smtClean="0"/>
            </a:br>
            <a:endParaRPr lang="de-DE" smtClean="0"/>
          </a:p>
        </p:txBody>
      </p:sp>
      <p:pic>
        <p:nvPicPr>
          <p:cNvPr id="30722" name="Picture 2"/>
          <p:cNvPicPr>
            <a:picLocks noChangeAspect="1" noChangeArrowheads="1"/>
          </p:cNvPicPr>
          <p:nvPr/>
        </p:nvPicPr>
        <p:blipFill>
          <a:blip r:embed="rId3" cstate="print"/>
          <a:srcRect/>
          <a:stretch>
            <a:fillRect/>
          </a:stretch>
        </p:blipFill>
        <p:spPr bwMode="auto">
          <a:xfrm>
            <a:off x="827584" y="1196752"/>
            <a:ext cx="7414343" cy="528914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2"/>
          <p:cNvSpPr>
            <a:spLocks noGrp="1"/>
          </p:cNvSpPr>
          <p:nvPr>
            <p:ph type="title"/>
          </p:nvPr>
        </p:nvSpPr>
        <p:spPr/>
        <p:txBody>
          <a:bodyPr/>
          <a:lstStyle/>
          <a:p>
            <a:r>
              <a:rPr lang="de-DE" smtClean="0"/>
              <a:t>Potential </a:t>
            </a:r>
            <a:r>
              <a:rPr lang="de-DE" err="1" smtClean="0"/>
              <a:t>of</a:t>
            </a:r>
            <a:r>
              <a:rPr lang="de-DE" smtClean="0"/>
              <a:t> </a:t>
            </a:r>
            <a:br>
              <a:rPr lang="de-DE" smtClean="0"/>
            </a:br>
            <a:r>
              <a:rPr lang="de-DE" smtClean="0"/>
              <a:t>Adsorption </a:t>
            </a:r>
            <a:r>
              <a:rPr lang="de-DE" err="1" smtClean="0"/>
              <a:t>Energy</a:t>
            </a:r>
            <a:r>
              <a:rPr lang="de-DE" smtClean="0"/>
              <a:t> </a:t>
            </a:r>
            <a:r>
              <a:rPr lang="de-DE" err="1" smtClean="0"/>
              <a:t>Conversion</a:t>
            </a:r>
            <a:r>
              <a:rPr lang="de-DE" smtClean="0"/>
              <a:t> </a:t>
            </a:r>
            <a:r>
              <a:rPr lang="de-DE" err="1" smtClean="0"/>
              <a:t>Procedure</a:t>
            </a:r>
            <a:r>
              <a:rPr lang="de-DE" smtClean="0"/>
              <a:t/>
            </a:r>
            <a:br>
              <a:rPr lang="de-DE" smtClean="0"/>
            </a:br>
            <a:endParaRPr lang="de-DE" smtClean="0"/>
          </a:p>
        </p:txBody>
      </p:sp>
      <p:sp>
        <p:nvSpPr>
          <p:cNvPr id="24578" name="Inhaltsplatzhalter 3"/>
          <p:cNvSpPr>
            <a:spLocks noGrp="1"/>
          </p:cNvSpPr>
          <p:nvPr>
            <p:ph idx="1"/>
          </p:nvPr>
        </p:nvSpPr>
        <p:spPr/>
        <p:txBody>
          <a:bodyPr/>
          <a:lstStyle/>
          <a:p>
            <a:r>
              <a:rPr lang="en-US" smtClean="0"/>
              <a:t>Substantial saving of energy costs for cooling and heating </a:t>
            </a:r>
            <a:endParaRPr lang="de-DE" smtClean="0"/>
          </a:p>
          <a:p>
            <a:r>
              <a:rPr lang="en-US" smtClean="0"/>
              <a:t>Storage of the energy for use, meeting demand contained in the waste heat, (temporal and spatial)</a:t>
            </a:r>
            <a:endParaRPr lang="de-DE" smtClean="0"/>
          </a:p>
          <a:p>
            <a:pPr>
              <a:buNone/>
            </a:pPr>
            <a:r>
              <a:rPr lang="en-US" smtClean="0"/>
              <a:t>	With presence of a power station fuel saving by use of cold for the cooling of the cooling water as well as the warmth to the preliminary heating of the feed water </a:t>
            </a:r>
          </a:p>
          <a:p>
            <a:r>
              <a:rPr lang="en-US" smtClean="0"/>
              <a:t>Substantial reduction of the water consumption for cooling purposes in District Cooling Stations.</a:t>
            </a:r>
            <a:endParaRPr lang="de-DE" smtClean="0"/>
          </a:p>
          <a:p>
            <a:r>
              <a:rPr lang="en-US" smtClean="0"/>
              <a:t>Spatial and temporal flexibility in the distribution of warmth and cold .</a:t>
            </a:r>
          </a:p>
          <a:p>
            <a:endParaRPr lang="de-DE" smtClean="0"/>
          </a:p>
          <a:p>
            <a:r>
              <a:rPr lang="en-US" smtClean="0"/>
              <a:t>Marketing of cold weather and warmth </a:t>
            </a:r>
          </a:p>
          <a:p>
            <a:pPr>
              <a:buNone/>
            </a:pPr>
            <a:endParaRPr lang="de-DE"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bgerundetes Rechteck 52"/>
          <p:cNvSpPr/>
          <p:nvPr/>
        </p:nvSpPr>
        <p:spPr bwMode="auto">
          <a:xfrm>
            <a:off x="3286125" y="2286000"/>
            <a:ext cx="3571875" cy="2770188"/>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bIns="0" anchor="b"/>
          <a:lstStyle/>
          <a:p>
            <a:pPr algn="ctr">
              <a:lnSpc>
                <a:spcPct val="93000"/>
              </a:lnSpc>
              <a:buClr>
                <a:srgbClr val="000000"/>
              </a:buClr>
              <a:buSzPct val="100000"/>
              <a:buFont typeface="Arial" pitchFamily="34" charset="0"/>
              <a:buNone/>
              <a:defRPr/>
            </a:pPr>
            <a:endParaRPr lang="de-DE" sz="1200" b="1"/>
          </a:p>
        </p:txBody>
      </p:sp>
      <p:cxnSp>
        <p:nvCxnSpPr>
          <p:cNvPr id="26626" name="Gerade Verbindung 57"/>
          <p:cNvCxnSpPr>
            <a:cxnSpLocks noChangeShapeType="1"/>
          </p:cNvCxnSpPr>
          <p:nvPr/>
        </p:nvCxnSpPr>
        <p:spPr bwMode="auto">
          <a:xfrm rot="5400000">
            <a:off x="5147469" y="5045869"/>
            <a:ext cx="642938" cy="0"/>
          </a:xfrm>
          <a:prstGeom prst="line">
            <a:avLst/>
          </a:prstGeom>
          <a:noFill/>
          <a:ln w="123825" algn="ctr">
            <a:solidFill>
              <a:srgbClr val="FF0101"/>
            </a:solidFill>
            <a:round/>
            <a:headEnd/>
            <a:tailEnd/>
          </a:ln>
        </p:spPr>
      </p:cxnSp>
      <p:sp>
        <p:nvSpPr>
          <p:cNvPr id="26627" name="Titel 3"/>
          <p:cNvSpPr>
            <a:spLocks noGrp="1"/>
          </p:cNvSpPr>
          <p:nvPr>
            <p:ph type="title"/>
          </p:nvPr>
        </p:nvSpPr>
        <p:spPr/>
        <p:txBody>
          <a:bodyPr/>
          <a:lstStyle/>
          <a:p>
            <a:r>
              <a:rPr lang="de-DE" smtClean="0"/>
              <a:t>Components</a:t>
            </a:r>
            <a:endParaRPr lang="de-DE"/>
          </a:p>
        </p:txBody>
      </p:sp>
      <p:sp>
        <p:nvSpPr>
          <p:cNvPr id="51" name="180-Grad-Pfeil 50"/>
          <p:cNvSpPr/>
          <p:nvPr/>
        </p:nvSpPr>
        <p:spPr bwMode="auto">
          <a:xfrm rot="5400000">
            <a:off x="5464969" y="2178844"/>
            <a:ext cx="2214563" cy="1285875"/>
          </a:xfrm>
          <a:prstGeom prst="uturnArrow">
            <a:avLst>
              <a:gd name="adj1" fmla="val 9038"/>
              <a:gd name="adj2" fmla="val 25000"/>
              <a:gd name="adj3" fmla="val 0"/>
              <a:gd name="adj4" fmla="val 18517"/>
              <a:gd name="adj5" fmla="val 75000"/>
            </a:avLst>
          </a:prstGeom>
          <a:solidFill>
            <a:schemeClr val="accent6">
              <a:lumMod val="60000"/>
              <a:lumOff val="40000"/>
            </a:schemeClr>
          </a:solidFill>
          <a:ln w="9525" cap="flat" cmpd="sng" algn="ctr">
            <a:no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cxnSp>
        <p:nvCxnSpPr>
          <p:cNvPr id="26629" name="Gerade Verbindung 51"/>
          <p:cNvCxnSpPr>
            <a:cxnSpLocks noChangeShapeType="1"/>
          </p:cNvCxnSpPr>
          <p:nvPr/>
        </p:nvCxnSpPr>
        <p:spPr bwMode="auto">
          <a:xfrm>
            <a:off x="2714625" y="4143375"/>
            <a:ext cx="500063" cy="0"/>
          </a:xfrm>
          <a:prstGeom prst="line">
            <a:avLst/>
          </a:prstGeom>
          <a:noFill/>
          <a:ln w="123825" algn="ctr">
            <a:solidFill>
              <a:srgbClr val="FF0101"/>
            </a:solidFill>
            <a:round/>
            <a:headEnd/>
            <a:tailEnd/>
          </a:ln>
        </p:spPr>
      </p:cxnSp>
      <p:sp>
        <p:nvSpPr>
          <p:cNvPr id="54" name="180-Grad-Pfeil 53"/>
          <p:cNvSpPr/>
          <p:nvPr/>
        </p:nvSpPr>
        <p:spPr bwMode="auto">
          <a:xfrm>
            <a:off x="3500438" y="2571750"/>
            <a:ext cx="3286125" cy="785813"/>
          </a:xfrm>
          <a:prstGeom prst="uturnArrow">
            <a:avLst>
              <a:gd name="adj1" fmla="val 13053"/>
              <a:gd name="adj2" fmla="val 25000"/>
              <a:gd name="adj3" fmla="val 0"/>
              <a:gd name="adj4" fmla="val 25126"/>
              <a:gd name="adj5" fmla="val 10000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defRPr/>
            </a:pPr>
            <a:endParaRPr lang="de-DE" sz="1800"/>
          </a:p>
        </p:txBody>
      </p:sp>
      <p:sp>
        <p:nvSpPr>
          <p:cNvPr id="55" name="Rechteckiger Pfeil 54"/>
          <p:cNvSpPr/>
          <p:nvPr/>
        </p:nvSpPr>
        <p:spPr bwMode="auto">
          <a:xfrm>
            <a:off x="2714625" y="3143250"/>
            <a:ext cx="428625" cy="1500188"/>
          </a:xfrm>
          <a:prstGeom prst="bentArrow">
            <a:avLst>
              <a:gd name="adj1" fmla="val 27002"/>
              <a:gd name="adj2" fmla="val 25000"/>
              <a:gd name="adj3" fmla="val 0"/>
              <a:gd name="adj4" fmla="val 31502"/>
            </a:avLst>
          </a:prstGeom>
          <a:solidFill>
            <a:srgbClr val="FF0101"/>
          </a:solidFill>
          <a:ln w="9525" cap="flat" cmpd="sng" algn="ctr">
            <a:no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56" name="Rechteckiger Pfeil 55"/>
          <p:cNvSpPr/>
          <p:nvPr/>
        </p:nvSpPr>
        <p:spPr bwMode="auto">
          <a:xfrm flipH="1">
            <a:off x="3643313" y="2857500"/>
            <a:ext cx="1143000" cy="642938"/>
          </a:xfrm>
          <a:prstGeom prst="bentArrow">
            <a:avLst>
              <a:gd name="adj1" fmla="val 15662"/>
              <a:gd name="adj2" fmla="val 16920"/>
              <a:gd name="adj3" fmla="val 0"/>
              <a:gd name="adj4" fmla="val 19508"/>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57" name="180-Grad-Pfeil 56"/>
          <p:cNvSpPr/>
          <p:nvPr/>
        </p:nvSpPr>
        <p:spPr bwMode="auto">
          <a:xfrm flipH="1" flipV="1">
            <a:off x="1963738" y="4714875"/>
            <a:ext cx="2679700" cy="1285875"/>
          </a:xfrm>
          <a:prstGeom prst="uturnArrow">
            <a:avLst>
              <a:gd name="adj1" fmla="val 10036"/>
              <a:gd name="adj2" fmla="val 14899"/>
              <a:gd name="adj3" fmla="val 0"/>
              <a:gd name="adj4" fmla="val 10036"/>
              <a:gd name="adj5" fmla="val 6992"/>
            </a:avLst>
          </a:prstGeom>
          <a:solidFill>
            <a:srgbClr val="FF0101"/>
          </a:solidFill>
          <a:ln w="9525" cap="flat" cmpd="sng" algn="ctr">
            <a:no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cxnSp>
        <p:nvCxnSpPr>
          <p:cNvPr id="26634" name="Gerade Verbindung 58"/>
          <p:cNvCxnSpPr>
            <a:cxnSpLocks noChangeShapeType="1"/>
          </p:cNvCxnSpPr>
          <p:nvPr/>
        </p:nvCxnSpPr>
        <p:spPr bwMode="auto">
          <a:xfrm flipV="1">
            <a:off x="3643313" y="4413250"/>
            <a:ext cx="785812" cy="15875"/>
          </a:xfrm>
          <a:prstGeom prst="line">
            <a:avLst/>
          </a:prstGeom>
          <a:noFill/>
          <a:ln w="123825" algn="ctr">
            <a:solidFill>
              <a:srgbClr val="FF0101"/>
            </a:solidFill>
            <a:round/>
            <a:headEnd/>
            <a:tailEnd/>
          </a:ln>
        </p:spPr>
      </p:cxnSp>
      <p:cxnSp>
        <p:nvCxnSpPr>
          <p:cNvPr id="60" name="Gerade Verbindung 59"/>
          <p:cNvCxnSpPr/>
          <p:nvPr/>
        </p:nvCxnSpPr>
        <p:spPr bwMode="auto">
          <a:xfrm>
            <a:off x="3643313" y="3929063"/>
            <a:ext cx="785812" cy="1587"/>
          </a:xfrm>
          <a:prstGeom prst="line">
            <a:avLst/>
          </a:prstGeom>
          <a:noFill/>
          <a:ln w="123825" cap="flat" cmpd="sng" algn="ctr">
            <a:solidFill>
              <a:schemeClr val="accent6">
                <a:lumMod val="60000"/>
                <a:lumOff val="40000"/>
              </a:schemeClr>
            </a:solidFill>
            <a:prstDash val="solid"/>
            <a:round/>
            <a:headEnd type="none" w="med" len="med"/>
            <a:tailEnd type="none" w="med" len="med"/>
          </a:ln>
          <a:effectLst/>
        </p:spPr>
      </p:cxnSp>
      <p:sp>
        <p:nvSpPr>
          <p:cNvPr id="61" name="180-Grad-Pfeil 60"/>
          <p:cNvSpPr/>
          <p:nvPr/>
        </p:nvSpPr>
        <p:spPr bwMode="auto">
          <a:xfrm>
            <a:off x="5286375" y="2984500"/>
            <a:ext cx="1143000" cy="428625"/>
          </a:xfrm>
          <a:prstGeom prst="uturnArrow">
            <a:avLst>
              <a:gd name="adj1" fmla="val 24366"/>
              <a:gd name="adj2" fmla="val 25000"/>
              <a:gd name="adj3" fmla="val 0"/>
              <a:gd name="adj4" fmla="val 25126"/>
              <a:gd name="adj5" fmla="val 50451"/>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defRPr/>
            </a:pPr>
            <a:endParaRPr lang="de-DE" sz="1800"/>
          </a:p>
        </p:txBody>
      </p:sp>
      <p:sp>
        <p:nvSpPr>
          <p:cNvPr id="62" name="Abgerundetes Rechteck 61"/>
          <p:cNvSpPr/>
          <p:nvPr/>
        </p:nvSpPr>
        <p:spPr bwMode="auto">
          <a:xfrm>
            <a:off x="4357688" y="3413125"/>
            <a:ext cx="1428750" cy="1357313"/>
          </a:xfrm>
          <a:prstGeom prst="roundRect">
            <a:avLst/>
          </a:prstGeom>
          <a:gradFill flip="none" rotWithShape="1">
            <a:gsLst>
              <a:gs pos="0">
                <a:srgbClr val="FF0000"/>
              </a:gs>
              <a:gs pos="100000">
                <a:schemeClr val="accent2">
                  <a:lumMod val="60000"/>
                  <a:lumOff val="40000"/>
                </a:schemeClr>
              </a:gs>
            </a:gsLst>
            <a:lin ang="16200000" scaled="1"/>
            <a:tileRect/>
          </a:gra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cxnSp>
        <p:nvCxnSpPr>
          <p:cNvPr id="63" name="Gerade Verbindung 62"/>
          <p:cNvCxnSpPr/>
          <p:nvPr/>
        </p:nvCxnSpPr>
        <p:spPr bwMode="auto">
          <a:xfrm>
            <a:off x="5715000" y="3627438"/>
            <a:ext cx="642938" cy="15875"/>
          </a:xfrm>
          <a:prstGeom prst="line">
            <a:avLst/>
          </a:prstGeom>
          <a:noFill/>
          <a:ln w="123825" cap="flat" cmpd="sng" algn="ctr">
            <a:solidFill>
              <a:schemeClr val="accent2">
                <a:lumMod val="60000"/>
                <a:lumOff val="40000"/>
              </a:schemeClr>
            </a:solidFill>
            <a:prstDash val="solid"/>
            <a:round/>
            <a:headEnd type="none" w="med" len="med"/>
            <a:tailEnd type="none" w="med" len="med"/>
          </a:ln>
          <a:effectLst/>
        </p:spPr>
      </p:cxnSp>
      <p:sp>
        <p:nvSpPr>
          <p:cNvPr id="26639" name="Flussdiagramm: Zusammenführung 63"/>
          <p:cNvSpPr>
            <a:spLocks noChangeArrowheads="1"/>
          </p:cNvSpPr>
          <p:nvPr/>
        </p:nvSpPr>
        <p:spPr bwMode="auto">
          <a:xfrm>
            <a:off x="2641600" y="3609975"/>
            <a:ext cx="215900" cy="215900"/>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65" name="Textfeld 64"/>
          <p:cNvSpPr txBox="1"/>
          <p:nvPr/>
        </p:nvSpPr>
        <p:spPr>
          <a:xfrm rot="16200000">
            <a:off x="2729578" y="3589016"/>
            <a:ext cx="486030"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26641" name="Abgerundetes Rechteck 65"/>
          <p:cNvSpPr>
            <a:spLocks noChangeArrowheads="1"/>
          </p:cNvSpPr>
          <p:nvPr/>
        </p:nvSpPr>
        <p:spPr bwMode="auto">
          <a:xfrm>
            <a:off x="4500563" y="3413125"/>
            <a:ext cx="1143000" cy="1214438"/>
          </a:xfrm>
          <a:prstGeom prst="roundRect">
            <a:avLst>
              <a:gd name="adj" fmla="val 16667"/>
            </a:avLst>
          </a:prstGeom>
          <a:blipFill dpi="0" rotWithShape="1">
            <a:blip r:embed="rId3" cstate="print"/>
            <a:srcRect/>
            <a:tile tx="0" ty="0" sx="100000" sy="100000" flip="none" algn="tl"/>
          </a:blipFill>
          <a:ln w="9525" algn="ctr">
            <a:solidFill>
              <a:schemeClr val="tx1"/>
            </a:solidFill>
            <a:round/>
            <a:headEnd/>
            <a:tailEnd/>
          </a:ln>
        </p:spPr>
        <p:txBody>
          <a:bodyPr anchor="ctr"/>
          <a:lstStyle/>
          <a:p>
            <a:r>
              <a:rPr lang="de-DE" sz="1000" err="1" smtClean="0">
                <a:solidFill>
                  <a:schemeClr val="tx1"/>
                </a:solidFill>
              </a:rPr>
              <a:t>Zeolite</a:t>
            </a:r>
            <a:r>
              <a:rPr lang="de-DE" sz="1000" smtClean="0"/>
              <a:t> </a:t>
            </a:r>
            <a:r>
              <a:rPr lang="de-DE" sz="1000" err="1" smtClean="0">
                <a:solidFill>
                  <a:schemeClr val="tx1"/>
                </a:solidFill>
              </a:rPr>
              <a:t>reactor</a:t>
            </a:r>
            <a:r>
              <a:rPr lang="de-DE" sz="1000" smtClean="0"/>
              <a:t> </a:t>
            </a:r>
            <a:endParaRPr lang="de-DE" sz="1000"/>
          </a:p>
        </p:txBody>
      </p:sp>
      <p:sp>
        <p:nvSpPr>
          <p:cNvPr id="67" name="Rechteck 66"/>
          <p:cNvSpPr/>
          <p:nvPr/>
        </p:nvSpPr>
        <p:spPr bwMode="auto">
          <a:xfrm>
            <a:off x="3059832" y="2852936"/>
            <a:ext cx="642937" cy="78581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ctr">
              <a:lnSpc>
                <a:spcPct val="93000"/>
              </a:lnSpc>
              <a:buClr>
                <a:srgbClr val="000000"/>
              </a:buClr>
              <a:buSzPct val="100000"/>
              <a:defRPr/>
            </a:pPr>
            <a:r>
              <a:rPr lang="de-DE" sz="900" err="1" smtClean="0"/>
              <a:t>Condenser</a:t>
            </a:r>
            <a:endParaRPr lang="de-DE" sz="900" smtClean="0"/>
          </a:p>
          <a:p>
            <a:pPr algn="ctr">
              <a:lnSpc>
                <a:spcPct val="93000"/>
              </a:lnSpc>
              <a:buClr>
                <a:srgbClr val="000000"/>
              </a:buClr>
              <a:buSzPct val="100000"/>
              <a:buFont typeface="Arial" pitchFamily="34" charset="0"/>
              <a:buNone/>
              <a:defRPr/>
            </a:pPr>
            <a:endParaRPr lang="de-DE" sz="900">
              <a:solidFill>
                <a:schemeClr val="bg1"/>
              </a:solidFill>
            </a:endParaRPr>
          </a:p>
        </p:txBody>
      </p:sp>
      <p:sp>
        <p:nvSpPr>
          <p:cNvPr id="26643" name="Flussdiagramm: Zusammenführung 67"/>
          <p:cNvSpPr>
            <a:spLocks noChangeArrowheads="1"/>
          </p:cNvSpPr>
          <p:nvPr/>
        </p:nvSpPr>
        <p:spPr bwMode="auto">
          <a:xfrm>
            <a:off x="5857875" y="3516313"/>
            <a:ext cx="239713" cy="220662"/>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69" name="Textfeld 68"/>
          <p:cNvSpPr txBox="1"/>
          <p:nvPr/>
        </p:nvSpPr>
        <p:spPr>
          <a:xfrm>
            <a:off x="5726113" y="3341688"/>
            <a:ext cx="486030"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70" name="Flussdiagramm: Oder 69"/>
          <p:cNvSpPr/>
          <p:nvPr/>
        </p:nvSpPr>
        <p:spPr bwMode="auto">
          <a:xfrm flipH="1">
            <a:off x="5214938" y="3127375"/>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71" name="Rechteck 70"/>
          <p:cNvSpPr/>
          <p:nvPr/>
        </p:nvSpPr>
        <p:spPr bwMode="auto">
          <a:xfrm>
            <a:off x="6215063" y="3198813"/>
            <a:ext cx="785812" cy="5715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r>
              <a:rPr lang="de-DE" sz="900" smtClean="0"/>
              <a:t>Evaporator</a:t>
            </a:r>
            <a:endParaRPr lang="de-DE" sz="900"/>
          </a:p>
        </p:txBody>
      </p:sp>
      <p:sp>
        <p:nvSpPr>
          <p:cNvPr id="73" name="Textfeld 72"/>
          <p:cNvSpPr txBox="1"/>
          <p:nvPr/>
        </p:nvSpPr>
        <p:spPr>
          <a:xfrm>
            <a:off x="4749800" y="3055938"/>
            <a:ext cx="530915"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Ventils</a:t>
            </a:r>
            <a:endParaRPr lang="de-DE" sz="900">
              <a:solidFill>
                <a:schemeClr val="accent2">
                  <a:lumMod val="75000"/>
                </a:schemeClr>
              </a:solidFill>
              <a:latin typeface="Arial" charset="0"/>
            </a:endParaRPr>
          </a:p>
        </p:txBody>
      </p:sp>
      <p:sp>
        <p:nvSpPr>
          <p:cNvPr id="74" name="Textfeld 73"/>
          <p:cNvSpPr txBox="1"/>
          <p:nvPr/>
        </p:nvSpPr>
        <p:spPr>
          <a:xfrm>
            <a:off x="4670425" y="5143500"/>
            <a:ext cx="473075" cy="230188"/>
          </a:xfrm>
          <a:prstGeom prst="rect">
            <a:avLst/>
          </a:prstGeom>
          <a:noFill/>
        </p:spPr>
        <p:txBody>
          <a:bodyPr wrap="none">
            <a:spAutoFit/>
          </a:bodyPr>
          <a:lstStyle/>
          <a:p>
            <a:pPr>
              <a:defRPr/>
            </a:pPr>
            <a:r>
              <a:rPr lang="de-DE" sz="900">
                <a:solidFill>
                  <a:schemeClr val="accent2">
                    <a:lumMod val="75000"/>
                  </a:schemeClr>
                </a:solidFill>
                <a:latin typeface="Arial" charset="0"/>
              </a:rPr>
              <a:t>Ventil</a:t>
            </a:r>
          </a:p>
        </p:txBody>
      </p:sp>
      <p:sp>
        <p:nvSpPr>
          <p:cNvPr id="75" name="Rechteck 74"/>
          <p:cNvSpPr/>
          <p:nvPr/>
        </p:nvSpPr>
        <p:spPr bwMode="auto">
          <a:xfrm rot="5400000">
            <a:off x="3000364" y="3857629"/>
            <a:ext cx="785818" cy="64294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vert270"/>
          <a:lstStyle/>
          <a:p>
            <a:pPr algn="ctr">
              <a:lnSpc>
                <a:spcPct val="93000"/>
              </a:lnSpc>
              <a:buClr>
                <a:srgbClr val="000000"/>
              </a:buClr>
              <a:buSzPct val="100000"/>
              <a:buFont typeface="Arial" pitchFamily="34" charset="0"/>
              <a:buNone/>
              <a:defRPr/>
            </a:pPr>
            <a:r>
              <a:rPr lang="de-DE" sz="900">
                <a:solidFill>
                  <a:sysClr val="windowText" lastClr="000000"/>
                </a:solidFill>
              </a:rPr>
              <a:t>Fluid-</a:t>
            </a:r>
          </a:p>
          <a:p>
            <a:pPr algn="ctr">
              <a:lnSpc>
                <a:spcPct val="93000"/>
              </a:lnSpc>
              <a:buClr>
                <a:srgbClr val="000000"/>
              </a:buClr>
              <a:buSzPct val="100000"/>
              <a:buFont typeface="Arial" pitchFamily="34" charset="0"/>
              <a:buNone/>
              <a:defRPr/>
            </a:pPr>
            <a:r>
              <a:rPr lang="de-DE" sz="900">
                <a:solidFill>
                  <a:sysClr val="windowText" lastClr="000000"/>
                </a:solidFill>
              </a:rPr>
              <a:t>kühler</a:t>
            </a:r>
          </a:p>
        </p:txBody>
      </p:sp>
      <p:sp>
        <p:nvSpPr>
          <p:cNvPr id="26650" name="Flussdiagramm: Zusammenführung 75"/>
          <p:cNvSpPr>
            <a:spLocks noChangeArrowheads="1"/>
          </p:cNvSpPr>
          <p:nvPr/>
        </p:nvSpPr>
        <p:spPr bwMode="auto">
          <a:xfrm>
            <a:off x="4071938" y="4286250"/>
            <a:ext cx="239712" cy="219075"/>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77" name="Textfeld 76"/>
          <p:cNvSpPr txBox="1"/>
          <p:nvPr/>
        </p:nvSpPr>
        <p:spPr>
          <a:xfrm>
            <a:off x="3929063" y="4484688"/>
            <a:ext cx="486030"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78" name="Flussdiagramm: Oder 77"/>
          <p:cNvSpPr/>
          <p:nvPr/>
        </p:nvSpPr>
        <p:spPr bwMode="auto">
          <a:xfrm>
            <a:off x="4627563" y="3127375"/>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26653" name="Pfeil nach rechts 78"/>
          <p:cNvSpPr>
            <a:spLocks noChangeArrowheads="1"/>
          </p:cNvSpPr>
          <p:nvPr/>
        </p:nvSpPr>
        <p:spPr bwMode="auto">
          <a:xfrm rot="10800000">
            <a:off x="3249613" y="4214813"/>
            <a:ext cx="214312" cy="285750"/>
          </a:xfrm>
          <a:prstGeom prst="rightArrow">
            <a:avLst>
              <a:gd name="adj1" fmla="val 50000"/>
              <a:gd name="adj2" fmla="val 50000"/>
            </a:avLst>
          </a:prstGeom>
          <a:solidFill>
            <a:srgbClr val="FF0101">
              <a:alpha val="52156"/>
            </a:srgbClr>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6654" name="Pfeil nach rechts 79"/>
          <p:cNvSpPr>
            <a:spLocks noChangeArrowheads="1"/>
          </p:cNvSpPr>
          <p:nvPr/>
        </p:nvSpPr>
        <p:spPr bwMode="auto">
          <a:xfrm rot="-5400000">
            <a:off x="6479927" y="3537297"/>
            <a:ext cx="214312" cy="285750"/>
          </a:xfrm>
          <a:prstGeom prst="rightArrow">
            <a:avLst>
              <a:gd name="adj1" fmla="val 50000"/>
              <a:gd name="adj2" fmla="val 50000"/>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6655" name="Pfeil nach rechts 80"/>
          <p:cNvSpPr>
            <a:spLocks noChangeArrowheads="1"/>
          </p:cNvSpPr>
          <p:nvPr/>
        </p:nvSpPr>
        <p:spPr bwMode="auto">
          <a:xfrm rot="10800000">
            <a:off x="3214688" y="3214688"/>
            <a:ext cx="214312" cy="285750"/>
          </a:xfrm>
          <a:prstGeom prst="rightArrow">
            <a:avLst>
              <a:gd name="adj1" fmla="val 50000"/>
              <a:gd name="adj2" fmla="val 50000"/>
            </a:avLst>
          </a:prstGeom>
          <a:solidFill>
            <a:srgbClr val="FF0101">
              <a:alpha val="52156"/>
            </a:srgbClr>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6656" name="Pfeil nach rechts 81"/>
          <p:cNvSpPr>
            <a:spLocks noChangeArrowheads="1"/>
          </p:cNvSpPr>
          <p:nvPr/>
        </p:nvSpPr>
        <p:spPr bwMode="auto">
          <a:xfrm flipH="1">
            <a:off x="6429375" y="1714500"/>
            <a:ext cx="142875" cy="71438"/>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84" name="Wolke 83"/>
          <p:cNvSpPr/>
          <p:nvPr/>
        </p:nvSpPr>
        <p:spPr bwMode="auto">
          <a:xfrm>
            <a:off x="928688" y="5500688"/>
            <a:ext cx="1928812" cy="642937"/>
          </a:xfrm>
          <a:prstGeom prst="cloud">
            <a:avLst/>
          </a:prstGeom>
          <a:gradFill flip="none" rotWithShape="1">
            <a:gsLst>
              <a:gs pos="0">
                <a:srgbClr val="FFF200"/>
              </a:gs>
              <a:gs pos="45000">
                <a:srgbClr val="FF7A00"/>
              </a:gs>
              <a:gs pos="70000">
                <a:srgbClr val="FF0300"/>
              </a:gs>
              <a:gs pos="100000">
                <a:srgbClr val="4D0808"/>
              </a:gs>
            </a:gsLst>
            <a:lin ang="10800000" scaled="1"/>
            <a:tileRect/>
          </a:gradFill>
          <a:ln w="9525" cap="flat" cmpd="sng" algn="ctr">
            <a:solidFill>
              <a:schemeClr val="tx1"/>
            </a:solidFill>
            <a:prstDash val="solid"/>
            <a:round/>
            <a:headEnd type="none" w="med" len="med"/>
            <a:tailEnd type="none" w="med" len="med"/>
          </a:ln>
          <a:effectLst/>
        </p:spPr>
        <p:txBody>
          <a:bodyPr anchor="ctr"/>
          <a:lstStyle/>
          <a:p>
            <a:pPr algn="ctr">
              <a:lnSpc>
                <a:spcPct val="93000"/>
              </a:lnSpc>
              <a:buClr>
                <a:srgbClr val="000000"/>
              </a:buClr>
              <a:buSzPct val="100000"/>
              <a:buFont typeface="Arial" pitchFamily="34" charset="0"/>
              <a:buNone/>
              <a:defRPr/>
            </a:pPr>
            <a:r>
              <a:rPr lang="de-DE" b="1" err="1" smtClean="0"/>
              <a:t>waste</a:t>
            </a:r>
            <a:r>
              <a:rPr lang="de-DE" b="1" smtClean="0"/>
              <a:t> </a:t>
            </a:r>
            <a:r>
              <a:rPr lang="de-DE" b="1" err="1" smtClean="0"/>
              <a:t>heat</a:t>
            </a:r>
            <a:endParaRPr lang="de-DE" b="1"/>
          </a:p>
        </p:txBody>
      </p:sp>
      <p:sp>
        <p:nvSpPr>
          <p:cNvPr id="85" name="Flussdiagramm: Oder 84"/>
          <p:cNvSpPr/>
          <p:nvPr/>
        </p:nvSpPr>
        <p:spPr bwMode="auto">
          <a:xfrm flipH="1">
            <a:off x="4470400" y="5143500"/>
            <a:ext cx="214313"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86" name="Textfeld 85"/>
          <p:cNvSpPr txBox="1"/>
          <p:nvPr/>
        </p:nvSpPr>
        <p:spPr>
          <a:xfrm>
            <a:off x="3643313" y="4127500"/>
            <a:ext cx="473075" cy="230188"/>
          </a:xfrm>
          <a:prstGeom prst="rect">
            <a:avLst/>
          </a:prstGeom>
          <a:noFill/>
        </p:spPr>
        <p:txBody>
          <a:bodyPr wrap="none">
            <a:spAutoFit/>
          </a:bodyPr>
          <a:lstStyle/>
          <a:p>
            <a:pPr>
              <a:defRPr/>
            </a:pPr>
            <a:r>
              <a:rPr lang="de-DE" sz="900">
                <a:solidFill>
                  <a:schemeClr val="accent2">
                    <a:lumMod val="75000"/>
                  </a:schemeClr>
                </a:solidFill>
                <a:latin typeface="Arial" charset="0"/>
              </a:rPr>
              <a:t>Ventil</a:t>
            </a:r>
          </a:p>
        </p:txBody>
      </p:sp>
      <p:sp>
        <p:nvSpPr>
          <p:cNvPr id="87" name="Flussdiagramm: Oder 86"/>
          <p:cNvSpPr/>
          <p:nvPr/>
        </p:nvSpPr>
        <p:spPr bwMode="auto">
          <a:xfrm flipH="1">
            <a:off x="3792538" y="4286250"/>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26661" name="Flussdiagramm: Zusammenführung 87"/>
          <p:cNvSpPr>
            <a:spLocks noChangeArrowheads="1"/>
          </p:cNvSpPr>
          <p:nvPr/>
        </p:nvSpPr>
        <p:spPr bwMode="auto">
          <a:xfrm>
            <a:off x="4071938" y="3786188"/>
            <a:ext cx="239712" cy="219075"/>
          </a:xfrm>
          <a:prstGeom prst="flowChartSummingJunction">
            <a:avLst/>
          </a:prstGeom>
          <a:solidFill>
            <a:srgbClr val="00B8FF"/>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100"/>
          </a:p>
        </p:txBody>
      </p:sp>
      <p:sp>
        <p:nvSpPr>
          <p:cNvPr id="89" name="Textfeld 88"/>
          <p:cNvSpPr txBox="1"/>
          <p:nvPr/>
        </p:nvSpPr>
        <p:spPr>
          <a:xfrm>
            <a:off x="3929063" y="3984625"/>
            <a:ext cx="486030" cy="230832"/>
          </a:xfrm>
          <a:prstGeom prst="rect">
            <a:avLst/>
          </a:prstGeom>
          <a:noFill/>
        </p:spPr>
        <p:txBody>
          <a:bodyPr wrap="none">
            <a:spAutoFit/>
          </a:bodyPr>
          <a:lstStyle/>
          <a:p>
            <a:pPr>
              <a:defRPr/>
            </a:pPr>
            <a:r>
              <a:rPr lang="de-DE" sz="900" smtClean="0">
                <a:solidFill>
                  <a:schemeClr val="accent2">
                    <a:lumMod val="75000"/>
                  </a:schemeClr>
                </a:solidFill>
                <a:latin typeface="Arial" charset="0"/>
              </a:rPr>
              <a:t>Pump</a:t>
            </a:r>
            <a:endParaRPr lang="de-DE" sz="900">
              <a:solidFill>
                <a:schemeClr val="accent2">
                  <a:lumMod val="75000"/>
                </a:schemeClr>
              </a:solidFill>
              <a:latin typeface="Arial" charset="0"/>
            </a:endParaRPr>
          </a:p>
        </p:txBody>
      </p:sp>
      <p:sp>
        <p:nvSpPr>
          <p:cNvPr id="90" name="Textfeld 89"/>
          <p:cNvSpPr txBox="1"/>
          <p:nvPr/>
        </p:nvSpPr>
        <p:spPr>
          <a:xfrm>
            <a:off x="3643313" y="3627438"/>
            <a:ext cx="473075" cy="230187"/>
          </a:xfrm>
          <a:prstGeom prst="rect">
            <a:avLst/>
          </a:prstGeom>
          <a:noFill/>
        </p:spPr>
        <p:txBody>
          <a:bodyPr wrap="none">
            <a:spAutoFit/>
          </a:bodyPr>
          <a:lstStyle/>
          <a:p>
            <a:pPr>
              <a:defRPr/>
            </a:pPr>
            <a:r>
              <a:rPr lang="de-DE" sz="900">
                <a:solidFill>
                  <a:schemeClr val="accent2">
                    <a:lumMod val="75000"/>
                  </a:schemeClr>
                </a:solidFill>
                <a:latin typeface="Arial" charset="0"/>
              </a:rPr>
              <a:t>Ventil</a:t>
            </a:r>
          </a:p>
        </p:txBody>
      </p:sp>
      <p:sp>
        <p:nvSpPr>
          <p:cNvPr id="91" name="Flussdiagramm: Oder 90"/>
          <p:cNvSpPr/>
          <p:nvPr/>
        </p:nvSpPr>
        <p:spPr bwMode="auto">
          <a:xfrm flipH="1">
            <a:off x="3792538" y="3786188"/>
            <a:ext cx="214312" cy="214312"/>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92" name="Flussdiagramm: Oder 91"/>
          <p:cNvSpPr/>
          <p:nvPr/>
        </p:nvSpPr>
        <p:spPr bwMode="auto">
          <a:xfrm>
            <a:off x="4929188" y="2511425"/>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93" name="Flussdiagramm: Oder 92"/>
          <p:cNvSpPr/>
          <p:nvPr/>
        </p:nvSpPr>
        <p:spPr bwMode="auto">
          <a:xfrm>
            <a:off x="2643188" y="3324225"/>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94" name="Flussdiagramm: Oder 93"/>
          <p:cNvSpPr/>
          <p:nvPr/>
        </p:nvSpPr>
        <p:spPr bwMode="auto">
          <a:xfrm>
            <a:off x="2643188" y="4000500"/>
            <a:ext cx="214312"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102" name="Rechteck 101"/>
          <p:cNvSpPr/>
          <p:nvPr/>
        </p:nvSpPr>
        <p:spPr bwMode="auto">
          <a:xfrm rot="5400000">
            <a:off x="3000364" y="5572140"/>
            <a:ext cx="785818" cy="64294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vert270"/>
          <a:lstStyle/>
          <a:p>
            <a:pPr algn="ctr">
              <a:lnSpc>
                <a:spcPct val="93000"/>
              </a:lnSpc>
              <a:buClr>
                <a:srgbClr val="000000"/>
              </a:buClr>
              <a:buSzPct val="100000"/>
              <a:defRPr/>
            </a:pPr>
            <a:r>
              <a:rPr lang="de-DE" sz="900" err="1" smtClean="0"/>
              <a:t>Heat</a:t>
            </a:r>
            <a:r>
              <a:rPr lang="de-DE" sz="900" smtClean="0"/>
              <a:t> </a:t>
            </a:r>
            <a:r>
              <a:rPr lang="de-DE" sz="900" err="1" smtClean="0"/>
              <a:t>exchanger</a:t>
            </a:r>
            <a:r>
              <a:rPr lang="de-DE" sz="900" smtClean="0"/>
              <a:t> </a:t>
            </a:r>
          </a:p>
          <a:p>
            <a:pPr algn="ctr">
              <a:lnSpc>
                <a:spcPct val="93000"/>
              </a:lnSpc>
              <a:buClr>
                <a:srgbClr val="000000"/>
              </a:buClr>
              <a:buSzPct val="100000"/>
              <a:buFont typeface="Arial" pitchFamily="34" charset="0"/>
              <a:buNone/>
              <a:defRPr/>
            </a:pPr>
            <a:endParaRPr lang="de-DE" sz="900">
              <a:solidFill>
                <a:sysClr val="windowText" lastClr="000000"/>
              </a:solidFill>
            </a:endParaRPr>
          </a:p>
        </p:txBody>
      </p:sp>
      <p:sp>
        <p:nvSpPr>
          <p:cNvPr id="26669" name="Pfeil nach rechts 102"/>
          <p:cNvSpPr>
            <a:spLocks noChangeArrowheads="1"/>
          </p:cNvSpPr>
          <p:nvPr/>
        </p:nvSpPr>
        <p:spPr bwMode="auto">
          <a:xfrm rot="10800000" flipH="1">
            <a:off x="3286125" y="5929313"/>
            <a:ext cx="214313" cy="285750"/>
          </a:xfrm>
          <a:prstGeom prst="rightArrow">
            <a:avLst>
              <a:gd name="adj1" fmla="val 50000"/>
              <a:gd name="adj2" fmla="val 50000"/>
            </a:avLst>
          </a:prstGeom>
          <a:solidFill>
            <a:srgbClr val="FF0101">
              <a:alpha val="52156"/>
            </a:srgbClr>
          </a:solid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105" name="Abgerundetes Rechteck 104"/>
          <p:cNvSpPr/>
          <p:nvPr/>
        </p:nvSpPr>
        <p:spPr bwMode="auto">
          <a:xfrm>
            <a:off x="5000625" y="1428750"/>
            <a:ext cx="928688" cy="5715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lnSpc>
                <a:spcPct val="93000"/>
              </a:lnSpc>
              <a:buClr>
                <a:srgbClr val="000000"/>
              </a:buClr>
              <a:buSzPct val="100000"/>
              <a:buFont typeface="Arial" pitchFamily="34" charset="0"/>
              <a:buNone/>
              <a:defRPr/>
            </a:pPr>
            <a:r>
              <a:rPr lang="de-DE" sz="900" smtClean="0"/>
              <a:t>Customer </a:t>
            </a:r>
            <a:r>
              <a:rPr lang="de-DE" sz="900" err="1" smtClean="0"/>
              <a:t>cold</a:t>
            </a:r>
            <a:r>
              <a:rPr lang="de-DE" sz="900" smtClean="0"/>
              <a:t> </a:t>
            </a:r>
            <a:endParaRPr lang="de-DE" sz="900"/>
          </a:p>
        </p:txBody>
      </p:sp>
      <p:sp>
        <p:nvSpPr>
          <p:cNvPr id="106" name="Abgerundetes Rechteck 105"/>
          <p:cNvSpPr/>
          <p:nvPr/>
        </p:nvSpPr>
        <p:spPr bwMode="auto">
          <a:xfrm>
            <a:off x="2000250" y="4572000"/>
            <a:ext cx="928688" cy="5715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lnSpc>
                <a:spcPct val="93000"/>
              </a:lnSpc>
              <a:buClr>
                <a:srgbClr val="000000"/>
              </a:buClr>
              <a:buSzPct val="100000"/>
              <a:defRPr/>
            </a:pPr>
            <a:r>
              <a:rPr lang="de-DE" sz="900" smtClean="0"/>
              <a:t>Customer </a:t>
            </a:r>
            <a:r>
              <a:rPr lang="de-DE" sz="900" err="1" smtClean="0"/>
              <a:t>warmth</a:t>
            </a:r>
            <a:r>
              <a:rPr lang="de-DE" sz="900" smtClean="0"/>
              <a:t> </a:t>
            </a:r>
          </a:p>
          <a:p>
            <a:pPr algn="ctr">
              <a:lnSpc>
                <a:spcPct val="93000"/>
              </a:lnSpc>
              <a:buClr>
                <a:srgbClr val="000000"/>
              </a:buClr>
              <a:buSzPct val="100000"/>
              <a:buFont typeface="Arial" pitchFamily="34" charset="0"/>
              <a:buNone/>
              <a:defRPr/>
            </a:pPr>
            <a:endParaRPr lang="de-DE" sz="900"/>
          </a:p>
        </p:txBody>
      </p:sp>
      <p:sp>
        <p:nvSpPr>
          <p:cNvPr id="26672" name="Pfeil nach rechts 106"/>
          <p:cNvSpPr>
            <a:spLocks noChangeArrowheads="1"/>
          </p:cNvSpPr>
          <p:nvPr/>
        </p:nvSpPr>
        <p:spPr bwMode="auto">
          <a:xfrm rot="16200000" flipH="1">
            <a:off x="2713831" y="4358482"/>
            <a:ext cx="142875" cy="71438"/>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6673" name="Pfeil nach rechts 107"/>
          <p:cNvSpPr>
            <a:spLocks noChangeArrowheads="1"/>
          </p:cNvSpPr>
          <p:nvPr/>
        </p:nvSpPr>
        <p:spPr bwMode="auto">
          <a:xfrm rot="10800000" flipH="1">
            <a:off x="4106863" y="5894388"/>
            <a:ext cx="142875" cy="71437"/>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6674" name="Pfeil nach rechts 108"/>
          <p:cNvSpPr>
            <a:spLocks noChangeArrowheads="1"/>
          </p:cNvSpPr>
          <p:nvPr/>
        </p:nvSpPr>
        <p:spPr bwMode="auto">
          <a:xfrm flipH="1">
            <a:off x="4071938" y="2928938"/>
            <a:ext cx="142875" cy="71437"/>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6675" name="Pfeil nach rechts 109"/>
          <p:cNvSpPr>
            <a:spLocks noChangeArrowheads="1"/>
          </p:cNvSpPr>
          <p:nvPr/>
        </p:nvSpPr>
        <p:spPr bwMode="auto">
          <a:xfrm flipH="1">
            <a:off x="5786438" y="3000375"/>
            <a:ext cx="142875" cy="71438"/>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26676" name="Pfeil nach rechts 110"/>
          <p:cNvSpPr>
            <a:spLocks noChangeArrowheads="1"/>
          </p:cNvSpPr>
          <p:nvPr/>
        </p:nvSpPr>
        <p:spPr bwMode="auto">
          <a:xfrm>
            <a:off x="4429125" y="2571750"/>
            <a:ext cx="142875" cy="71438"/>
          </a:xfrm>
          <a:prstGeom prst="rightArrow">
            <a:avLst>
              <a:gd name="adj1" fmla="val 50000"/>
              <a:gd name="adj2" fmla="val 50000"/>
            </a:avLst>
          </a:prstGeom>
          <a:noFill/>
          <a:ln w="9525" algn="ctr">
            <a:solidFill>
              <a:schemeClr val="tx1"/>
            </a:solidFill>
            <a:round/>
            <a:headEnd/>
            <a:tailEnd/>
          </a:ln>
        </p:spPr>
        <p:txBody>
          <a:bodyPr/>
          <a:lstStyle/>
          <a:p>
            <a:pPr>
              <a:lnSpc>
                <a:spcPct val="93000"/>
              </a:lnSpc>
              <a:buClr>
                <a:srgbClr val="000000"/>
              </a:buClr>
              <a:buSzPct val="100000"/>
              <a:buFont typeface="Arial" pitchFamily="34" charset="0"/>
              <a:buNone/>
            </a:pPr>
            <a:endParaRPr lang="de-DE" sz="1800"/>
          </a:p>
        </p:txBody>
      </p:sp>
      <p:sp>
        <p:nvSpPr>
          <p:cNvPr id="83" name="Flussdiagramm: Oder 82"/>
          <p:cNvSpPr/>
          <p:nvPr/>
        </p:nvSpPr>
        <p:spPr bwMode="auto">
          <a:xfrm flipH="1">
            <a:off x="5362575" y="5159375"/>
            <a:ext cx="214313" cy="214313"/>
          </a:xfrm>
          <a:prstGeom prst="flowChartOr">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nSpc>
                <a:spcPct val="93000"/>
              </a:lnSpc>
              <a:buClr>
                <a:srgbClr val="000000"/>
              </a:buClr>
              <a:buSzPct val="100000"/>
              <a:buFont typeface="Arial" pitchFamily="34" charset="0"/>
              <a:buNone/>
              <a:defRPr/>
            </a:pPr>
            <a:endParaRPr lang="de-DE" sz="1800"/>
          </a:p>
        </p:txBody>
      </p:sp>
      <p:sp>
        <p:nvSpPr>
          <p:cNvPr id="95" name="Rechteck 94"/>
          <p:cNvSpPr/>
          <p:nvPr/>
        </p:nvSpPr>
        <p:spPr bwMode="auto">
          <a:xfrm rot="5400000">
            <a:off x="4972889" y="5405515"/>
            <a:ext cx="1071570" cy="100697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vert270" lIns="0" rIns="0" anchor="b"/>
          <a:lstStyle/>
          <a:p>
            <a:pPr algn="ctr">
              <a:lnSpc>
                <a:spcPct val="93000"/>
              </a:lnSpc>
              <a:buClr>
                <a:srgbClr val="000000"/>
              </a:buClr>
              <a:buSzPct val="100000"/>
              <a:buFont typeface="Arial" pitchFamily="34" charset="0"/>
              <a:buNone/>
              <a:defRPr/>
            </a:pPr>
            <a:endParaRPr lang="de-DE" sz="900">
              <a:solidFill>
                <a:sysClr val="windowText" lastClr="000000"/>
              </a:solidFill>
            </a:endParaRPr>
          </a:p>
          <a:p>
            <a:pPr algn="ctr">
              <a:lnSpc>
                <a:spcPct val="93000"/>
              </a:lnSpc>
              <a:buClr>
                <a:srgbClr val="000000"/>
              </a:buClr>
              <a:buSzPct val="100000"/>
              <a:buFont typeface="Arial" pitchFamily="34" charset="0"/>
              <a:buNone/>
              <a:defRPr/>
            </a:pPr>
            <a:endParaRPr lang="de-DE" sz="900">
              <a:solidFill>
                <a:sysClr val="windowText" lastClr="000000"/>
              </a:solidFill>
            </a:endParaRPr>
          </a:p>
          <a:p>
            <a:pPr algn="ctr">
              <a:lnSpc>
                <a:spcPct val="93000"/>
              </a:lnSpc>
              <a:buClr>
                <a:srgbClr val="000000"/>
              </a:buClr>
              <a:buSzPct val="100000"/>
              <a:buFont typeface="Arial" pitchFamily="34" charset="0"/>
              <a:buNone/>
              <a:defRPr/>
            </a:pPr>
            <a:r>
              <a:rPr lang="de-DE" sz="900" smtClean="0">
                <a:solidFill>
                  <a:sysClr val="windowText" lastClr="000000"/>
                </a:solidFill>
              </a:rPr>
              <a:t>Gas </a:t>
            </a:r>
            <a:r>
              <a:rPr lang="de-DE" sz="900" err="1" smtClean="0">
                <a:solidFill>
                  <a:sysClr val="windowText" lastClr="000000"/>
                </a:solidFill>
              </a:rPr>
              <a:t>burner</a:t>
            </a:r>
            <a:endParaRPr lang="de-DE" sz="900">
              <a:solidFill>
                <a:sysClr val="windowText" lastClr="000000"/>
              </a:solidFill>
            </a:endParaRPr>
          </a:p>
        </p:txBody>
      </p:sp>
      <p:pic>
        <p:nvPicPr>
          <p:cNvPr id="26679" name="Picture 3" descr="C:\Users\Acer\Pictures\Microsoft Clip Organizer\j0311808.wmf"/>
          <p:cNvPicPr>
            <a:picLocks noChangeAspect="1" noChangeArrowheads="1"/>
          </p:cNvPicPr>
          <p:nvPr/>
        </p:nvPicPr>
        <p:blipFill>
          <a:blip r:embed="rId4" cstate="print"/>
          <a:srcRect/>
          <a:stretch>
            <a:fillRect/>
          </a:stretch>
        </p:blipFill>
        <p:spPr bwMode="auto">
          <a:xfrm>
            <a:off x="5148263" y="5405438"/>
            <a:ext cx="758825" cy="825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r>
              <a:rPr lang="de-DE" smtClean="0"/>
              <a:t>Operational </a:t>
            </a:r>
            <a:r>
              <a:rPr lang="de-DE" err="1" smtClean="0"/>
              <a:t>principle</a:t>
            </a:r>
            <a:r>
              <a:rPr lang="de-DE" smtClean="0"/>
              <a:t/>
            </a:r>
            <a:br>
              <a:rPr lang="de-DE" smtClean="0"/>
            </a:br>
            <a:endParaRPr lang="de-DE" smtClean="0"/>
          </a:p>
        </p:txBody>
      </p:sp>
      <p:sp>
        <p:nvSpPr>
          <p:cNvPr id="5" name="Rechteck 4"/>
          <p:cNvSpPr/>
          <p:nvPr/>
        </p:nvSpPr>
        <p:spPr>
          <a:xfrm>
            <a:off x="3347864" y="1988840"/>
            <a:ext cx="5581824" cy="1077218"/>
          </a:xfrm>
          <a:prstGeom prst="rect">
            <a:avLst/>
          </a:prstGeom>
        </p:spPr>
        <p:txBody>
          <a:bodyPr wrap="square">
            <a:spAutoFit/>
          </a:bodyPr>
          <a:lstStyle/>
          <a:p>
            <a:pPr>
              <a:defRPr/>
            </a:pPr>
            <a:r>
              <a:rPr lang="de-DE" sz="1600" b="1" u="sng" smtClean="0">
                <a:solidFill>
                  <a:schemeClr val="bg1">
                    <a:lumMod val="50000"/>
                  </a:schemeClr>
                </a:solidFill>
                <a:latin typeface="Arial" charset="0"/>
              </a:rPr>
              <a:t>Phase 1 – Desorption</a:t>
            </a:r>
          </a:p>
          <a:p>
            <a:pPr>
              <a:defRPr/>
            </a:pPr>
            <a:r>
              <a:rPr lang="en-US" sz="1600" smtClean="0">
                <a:solidFill>
                  <a:schemeClr val="bg2"/>
                </a:solidFill>
              </a:rPr>
              <a:t>By means of heat,  water from </a:t>
            </a:r>
            <a:r>
              <a:rPr lang="en-US" sz="1600" err="1" smtClean="0">
                <a:solidFill>
                  <a:schemeClr val="bg2"/>
                </a:solidFill>
              </a:rPr>
              <a:t>zeolite</a:t>
            </a:r>
            <a:r>
              <a:rPr lang="en-US" sz="1600" smtClean="0">
                <a:solidFill>
                  <a:schemeClr val="bg2"/>
                </a:solidFill>
              </a:rPr>
              <a:t> minerals is driven out, the  </a:t>
            </a:r>
            <a:r>
              <a:rPr lang="en-US" sz="1600" err="1" smtClean="0">
                <a:solidFill>
                  <a:schemeClr val="bg2"/>
                </a:solidFill>
              </a:rPr>
              <a:t>zeolite</a:t>
            </a:r>
            <a:r>
              <a:rPr lang="en-US" sz="1600" smtClean="0">
                <a:solidFill>
                  <a:schemeClr val="bg2"/>
                </a:solidFill>
              </a:rPr>
              <a:t>  gets " dry"</a:t>
            </a:r>
          </a:p>
          <a:p>
            <a:pPr>
              <a:defRPr/>
            </a:pPr>
            <a:endParaRPr lang="de-DE" sz="1600" b="1" u="sng" smtClean="0">
              <a:solidFill>
                <a:schemeClr val="bg1">
                  <a:lumMod val="50000"/>
                </a:schemeClr>
              </a:solidFill>
              <a:latin typeface="Arial" charset="0"/>
            </a:endParaRPr>
          </a:p>
        </p:txBody>
      </p:sp>
      <p:sp>
        <p:nvSpPr>
          <p:cNvPr id="6" name="Rechteck 5"/>
          <p:cNvSpPr/>
          <p:nvPr/>
        </p:nvSpPr>
        <p:spPr>
          <a:xfrm>
            <a:off x="3214688" y="4500563"/>
            <a:ext cx="5572125" cy="1077218"/>
          </a:xfrm>
          <a:prstGeom prst="rect">
            <a:avLst/>
          </a:prstGeom>
        </p:spPr>
        <p:txBody>
          <a:bodyPr>
            <a:spAutoFit/>
          </a:bodyPr>
          <a:lstStyle/>
          <a:p>
            <a:pPr>
              <a:defRPr/>
            </a:pPr>
            <a:r>
              <a:rPr lang="de-DE" sz="1600" b="1" u="sng">
                <a:solidFill>
                  <a:schemeClr val="bg1">
                    <a:lumMod val="50000"/>
                  </a:schemeClr>
                </a:solidFill>
                <a:latin typeface="Arial" charset="0"/>
              </a:rPr>
              <a:t>Phase 2 – </a:t>
            </a:r>
            <a:r>
              <a:rPr lang="de-DE" sz="1600" b="1" u="sng" smtClean="0">
                <a:solidFill>
                  <a:schemeClr val="bg1">
                    <a:lumMod val="50000"/>
                  </a:schemeClr>
                </a:solidFill>
                <a:latin typeface="Arial" charset="0"/>
              </a:rPr>
              <a:t>Adsorption</a:t>
            </a:r>
          </a:p>
          <a:p>
            <a:pPr>
              <a:defRPr/>
            </a:pPr>
            <a:r>
              <a:rPr lang="en-US" sz="1600" smtClean="0">
                <a:solidFill>
                  <a:schemeClr val="bg2"/>
                </a:solidFill>
              </a:rPr>
              <a:t>Water is again supplied to the </a:t>
            </a:r>
            <a:r>
              <a:rPr lang="en-US" sz="1600" err="1" smtClean="0">
                <a:solidFill>
                  <a:schemeClr val="bg2"/>
                </a:solidFill>
              </a:rPr>
              <a:t>zeolite</a:t>
            </a:r>
            <a:r>
              <a:rPr lang="en-US" sz="1600" smtClean="0">
                <a:solidFill>
                  <a:schemeClr val="bg2"/>
                </a:solidFill>
              </a:rPr>
              <a:t> by way of an evaporation process, cold  and warmth develop.</a:t>
            </a:r>
            <a:endParaRPr lang="de-DE" sz="1600" b="1" u="sng">
              <a:solidFill>
                <a:schemeClr val="bg2"/>
              </a:solidFill>
              <a:latin typeface="Arial" charset="0"/>
            </a:endParaRPr>
          </a:p>
          <a:p>
            <a:pPr>
              <a:defRPr/>
            </a:pPr>
            <a:endParaRPr lang="de-DE" sz="1600">
              <a:solidFill>
                <a:schemeClr val="bg1">
                  <a:lumMod val="50000"/>
                </a:schemeClr>
              </a:solidFill>
              <a:latin typeface="Arial" charset="0"/>
            </a:endParaRPr>
          </a:p>
        </p:txBody>
      </p:sp>
      <p:sp>
        <p:nvSpPr>
          <p:cNvPr id="7" name="Rechteck 6"/>
          <p:cNvSpPr/>
          <p:nvPr/>
        </p:nvSpPr>
        <p:spPr>
          <a:xfrm flipV="1">
            <a:off x="3347864" y="1844824"/>
            <a:ext cx="5328592" cy="307777"/>
          </a:xfrm>
          <a:prstGeom prst="rect">
            <a:avLst/>
          </a:prstGeom>
        </p:spPr>
        <p:txBody>
          <a:bodyPr wrap="square">
            <a:spAutoFit/>
          </a:bodyPr>
          <a:lstStyle/>
          <a:p>
            <a:r>
              <a:rPr lang="en-US" smtClean="0"/>
              <a:t>By means of he</a:t>
            </a:r>
            <a:endParaRPr lang="en-US"/>
          </a:p>
        </p:txBody>
      </p:sp>
      <p:pic>
        <p:nvPicPr>
          <p:cNvPr id="31748" name="Picture 4"/>
          <p:cNvPicPr>
            <a:picLocks noChangeAspect="1" noChangeArrowheads="1"/>
          </p:cNvPicPr>
          <p:nvPr/>
        </p:nvPicPr>
        <p:blipFill>
          <a:blip r:embed="rId3" cstate="print"/>
          <a:srcRect/>
          <a:stretch>
            <a:fillRect/>
          </a:stretch>
        </p:blipFill>
        <p:spPr bwMode="auto">
          <a:xfrm>
            <a:off x="528603" y="4077072"/>
            <a:ext cx="2675245" cy="1957256"/>
          </a:xfrm>
          <a:prstGeom prst="rect">
            <a:avLst/>
          </a:prstGeom>
          <a:noFill/>
          <a:ln w="9525">
            <a:noFill/>
            <a:miter lim="800000"/>
            <a:headEnd/>
            <a:tailEnd/>
          </a:ln>
        </p:spPr>
      </p:pic>
      <p:pic>
        <p:nvPicPr>
          <p:cNvPr id="31749" name="Picture 5"/>
          <p:cNvPicPr>
            <a:picLocks noChangeAspect="1" noChangeArrowheads="1"/>
          </p:cNvPicPr>
          <p:nvPr/>
        </p:nvPicPr>
        <p:blipFill>
          <a:blip r:embed="rId4" cstate="print"/>
          <a:srcRect/>
          <a:stretch>
            <a:fillRect/>
          </a:stretch>
        </p:blipFill>
        <p:spPr bwMode="auto">
          <a:xfrm>
            <a:off x="539552" y="1700808"/>
            <a:ext cx="2664296" cy="19834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p:txBody>
          <a:bodyPr/>
          <a:lstStyle/>
          <a:p>
            <a:r>
              <a:rPr lang="de-DE" err="1" smtClean="0"/>
              <a:t>Synthetic</a:t>
            </a:r>
            <a:r>
              <a:rPr lang="de-DE" smtClean="0"/>
              <a:t> </a:t>
            </a:r>
            <a:r>
              <a:rPr lang="de-DE" err="1" smtClean="0"/>
              <a:t>zeolite</a:t>
            </a:r>
            <a:r>
              <a:rPr lang="de-DE" smtClean="0"/>
              <a:t> - a </a:t>
            </a:r>
            <a:r>
              <a:rPr lang="de-DE" err="1" smtClean="0"/>
              <a:t>fascinating</a:t>
            </a:r>
            <a:r>
              <a:rPr lang="de-DE" smtClean="0"/>
              <a:t> material</a:t>
            </a:r>
            <a:br>
              <a:rPr lang="de-DE" smtClean="0"/>
            </a:br>
            <a:endParaRPr lang="de-DE" smtClean="0"/>
          </a:p>
        </p:txBody>
      </p:sp>
      <p:sp>
        <p:nvSpPr>
          <p:cNvPr id="3" name="Inhaltsplatzhalter 2"/>
          <p:cNvSpPr txBox="1">
            <a:spLocks/>
          </p:cNvSpPr>
          <p:nvPr/>
        </p:nvSpPr>
        <p:spPr>
          <a:xfrm>
            <a:off x="2627784" y="1412777"/>
            <a:ext cx="6159029" cy="5016598"/>
          </a:xfrm>
          <a:prstGeom prst="rect">
            <a:avLst/>
          </a:prstGeom>
        </p:spPr>
        <p:txBody>
          <a:bodyPr/>
          <a:lstStyle/>
          <a:p>
            <a:pPr marL="341313" indent="-341313" fontAlgn="auto">
              <a:lnSpc>
                <a:spcPct val="93000"/>
              </a:lnSpc>
              <a:spcBef>
                <a:spcPts val="1125"/>
              </a:spcBef>
              <a:spcAft>
                <a:spcPts val="0"/>
              </a:spcAft>
              <a:buClr>
                <a:schemeClr val="tx1">
                  <a:shade val="95000"/>
                </a:schemeClr>
              </a:buClr>
              <a:buSzPct val="100000"/>
              <a:defRPr/>
            </a:pPr>
            <a:r>
              <a:rPr lang="de-DE" sz="1800" kern="0" smtClean="0">
                <a:solidFill>
                  <a:schemeClr val="tx1"/>
                </a:solidFill>
                <a:latin typeface="+mn-lt"/>
                <a:ea typeface="+mn-ea"/>
                <a:cs typeface="+mn-cs"/>
              </a:rPr>
              <a:t>     </a:t>
            </a:r>
            <a:r>
              <a:rPr lang="de-DE" sz="1800" err="1" smtClean="0">
                <a:solidFill>
                  <a:schemeClr val="bg2"/>
                </a:solidFill>
              </a:rPr>
              <a:t>Synthetically</a:t>
            </a:r>
            <a:r>
              <a:rPr lang="de-DE" sz="1800" smtClean="0">
                <a:solidFill>
                  <a:schemeClr val="bg2"/>
                </a:solidFill>
              </a:rPr>
              <a:t> </a:t>
            </a:r>
            <a:r>
              <a:rPr lang="de-DE" sz="1800" err="1" smtClean="0">
                <a:solidFill>
                  <a:schemeClr val="bg2"/>
                </a:solidFill>
              </a:rPr>
              <a:t>manufactured</a:t>
            </a:r>
            <a:r>
              <a:rPr lang="de-DE" sz="1800" smtClean="0">
                <a:solidFill>
                  <a:schemeClr val="bg2"/>
                </a:solidFill>
              </a:rPr>
              <a:t> </a:t>
            </a:r>
            <a:r>
              <a:rPr lang="de-DE" sz="1800" err="1" smtClean="0">
                <a:solidFill>
                  <a:schemeClr val="bg2"/>
                </a:solidFill>
              </a:rPr>
              <a:t>mineral</a:t>
            </a:r>
            <a:r>
              <a:rPr lang="de-DE" sz="1800" smtClean="0">
                <a:solidFill>
                  <a:schemeClr val="bg2"/>
                </a:solidFill>
              </a:rPr>
              <a:t> </a:t>
            </a:r>
            <a:endParaRPr lang="de-DE" sz="1800" kern="0">
              <a:solidFill>
                <a:srgbClr val="808080"/>
              </a:solidFill>
              <a:latin typeface="+mn-lt"/>
              <a:ea typeface="+mn-ea"/>
              <a:cs typeface="+mn-cs"/>
            </a:endParaRPr>
          </a:p>
          <a:p>
            <a:pPr marL="341313" indent="-341313" fontAlgn="auto">
              <a:lnSpc>
                <a:spcPct val="93000"/>
              </a:lnSpc>
              <a:spcBef>
                <a:spcPts val="1125"/>
              </a:spcBef>
              <a:spcAft>
                <a:spcPts val="0"/>
              </a:spcAft>
              <a:buClr>
                <a:schemeClr val="tx1">
                  <a:shade val="95000"/>
                </a:schemeClr>
              </a:buClr>
              <a:buSzPct val="100000"/>
              <a:defRPr/>
            </a:pPr>
            <a:r>
              <a:rPr lang="de-DE" sz="1800" smtClean="0">
                <a:solidFill>
                  <a:schemeClr val="bg2"/>
                </a:solidFill>
              </a:rPr>
              <a:t>	</a:t>
            </a:r>
            <a:r>
              <a:rPr lang="de-DE" sz="1800" err="1" smtClean="0">
                <a:solidFill>
                  <a:schemeClr val="bg2"/>
                </a:solidFill>
              </a:rPr>
              <a:t>Spherically</a:t>
            </a:r>
            <a:r>
              <a:rPr lang="de-DE" sz="1800" smtClean="0">
                <a:solidFill>
                  <a:schemeClr val="bg2"/>
                </a:solidFill>
              </a:rPr>
              <a:t>, </a:t>
            </a:r>
            <a:r>
              <a:rPr lang="de-DE" sz="1800" err="1" smtClean="0">
                <a:solidFill>
                  <a:schemeClr val="bg2"/>
                </a:solidFill>
              </a:rPr>
              <a:t>innocuously</a:t>
            </a:r>
            <a:r>
              <a:rPr lang="de-DE" sz="1800" smtClean="0">
                <a:solidFill>
                  <a:schemeClr val="bg2"/>
                </a:solidFill>
              </a:rPr>
              <a:t>, </a:t>
            </a:r>
            <a:r>
              <a:rPr lang="de-DE" sz="1800" err="1" smtClean="0">
                <a:solidFill>
                  <a:schemeClr val="bg2"/>
                </a:solidFill>
              </a:rPr>
              <a:t>harmless</a:t>
            </a:r>
            <a:r>
              <a:rPr lang="de-DE" sz="1800" smtClean="0">
                <a:solidFill>
                  <a:schemeClr val="bg2"/>
                </a:solidFill>
              </a:rPr>
              <a:t> </a:t>
            </a:r>
          </a:p>
          <a:p>
            <a:pPr marL="341313" indent="-341313" fontAlgn="auto">
              <a:lnSpc>
                <a:spcPct val="93000"/>
              </a:lnSpc>
              <a:spcBef>
                <a:spcPts val="1125"/>
              </a:spcBef>
              <a:spcAft>
                <a:spcPts val="0"/>
              </a:spcAft>
              <a:buClr>
                <a:schemeClr val="tx1">
                  <a:shade val="95000"/>
                </a:schemeClr>
              </a:buClr>
              <a:buSzPct val="100000"/>
              <a:defRPr/>
            </a:pPr>
            <a:r>
              <a:rPr lang="de-DE" sz="1800" kern="0" smtClean="0">
                <a:solidFill>
                  <a:schemeClr val="bg2"/>
                </a:solidFill>
                <a:latin typeface="+mn-lt"/>
                <a:ea typeface="+mn-ea"/>
                <a:cs typeface="+mn-cs"/>
              </a:rPr>
              <a:t>      </a:t>
            </a:r>
            <a:r>
              <a:rPr lang="en-US" sz="1800" smtClean="0">
                <a:solidFill>
                  <a:schemeClr val="bg2"/>
                </a:solidFill>
              </a:rPr>
              <a:t>Internal surface of a football field in a hand </a:t>
            </a:r>
          </a:p>
          <a:p>
            <a:r>
              <a:rPr lang="en-US" sz="1800" smtClean="0"/>
              <a:t>hand </a:t>
            </a:r>
          </a:p>
          <a:p>
            <a:pPr marL="341313" indent="-341313" fontAlgn="auto">
              <a:lnSpc>
                <a:spcPct val="93000"/>
              </a:lnSpc>
              <a:spcBef>
                <a:spcPts val="1125"/>
              </a:spcBef>
              <a:spcAft>
                <a:spcPts val="0"/>
              </a:spcAft>
              <a:buClr>
                <a:schemeClr val="tx1">
                  <a:shade val="95000"/>
                </a:schemeClr>
              </a:buClr>
              <a:buSzPct val="100000"/>
              <a:defRPr/>
            </a:pPr>
            <a:r>
              <a:rPr lang="en-US" sz="1800" smtClean="0">
                <a:solidFill>
                  <a:schemeClr val="bg2"/>
                </a:solidFill>
              </a:rPr>
              <a:t>	Industrial mass-produced goods, use for/as</a:t>
            </a:r>
          </a:p>
          <a:p>
            <a:pPr marL="341313" indent="-341313" fontAlgn="auto">
              <a:lnSpc>
                <a:spcPct val="93000"/>
              </a:lnSpc>
              <a:spcBef>
                <a:spcPts val="1125"/>
              </a:spcBef>
              <a:spcAft>
                <a:spcPts val="0"/>
              </a:spcAft>
              <a:buClr>
                <a:schemeClr val="tx1">
                  <a:shade val="95000"/>
                </a:schemeClr>
              </a:buClr>
              <a:buSzPct val="100000"/>
              <a:defRPr/>
            </a:pPr>
            <a:r>
              <a:rPr lang="en-US" sz="1800" smtClean="0">
                <a:solidFill>
                  <a:schemeClr val="bg2"/>
                </a:solidFill>
              </a:rPr>
              <a:t>             </a:t>
            </a:r>
            <a:r>
              <a:rPr lang="en-US" sz="1600" smtClean="0">
                <a:solidFill>
                  <a:schemeClr val="bg2"/>
                </a:solidFill>
              </a:rPr>
              <a:t>Ion exchanger for water softening</a:t>
            </a:r>
          </a:p>
          <a:p>
            <a:pPr marL="798513" lvl="1" indent="-341313" fontAlgn="auto">
              <a:lnSpc>
                <a:spcPct val="93000"/>
              </a:lnSpc>
              <a:spcBef>
                <a:spcPts val="0"/>
              </a:spcBef>
              <a:spcAft>
                <a:spcPts val="0"/>
              </a:spcAft>
              <a:buClr>
                <a:schemeClr val="tx1">
                  <a:shade val="95000"/>
                </a:schemeClr>
              </a:buClr>
              <a:buSzPct val="100000"/>
              <a:defRPr/>
            </a:pPr>
            <a:r>
              <a:rPr lang="de-DE" sz="1600" kern="0">
                <a:solidFill>
                  <a:srgbClr val="808080"/>
                </a:solidFill>
                <a:latin typeface="+mn-lt"/>
                <a:ea typeface="+mn-ea"/>
                <a:cs typeface="+mn-cs"/>
              </a:rPr>
              <a:t> </a:t>
            </a:r>
            <a:r>
              <a:rPr lang="de-DE" sz="1600" kern="0" smtClean="0">
                <a:solidFill>
                  <a:srgbClr val="808080"/>
                </a:solidFill>
                <a:latin typeface="+mn-lt"/>
                <a:ea typeface="+mn-ea"/>
                <a:cs typeface="+mn-cs"/>
              </a:rPr>
              <a:t>     </a:t>
            </a:r>
            <a:r>
              <a:rPr lang="de-DE" sz="1600" smtClean="0">
                <a:solidFill>
                  <a:schemeClr val="bg2"/>
                </a:solidFill>
              </a:rPr>
              <a:t>EDTA </a:t>
            </a:r>
            <a:r>
              <a:rPr lang="de-DE" sz="1600" err="1" smtClean="0">
                <a:solidFill>
                  <a:schemeClr val="bg2"/>
                </a:solidFill>
              </a:rPr>
              <a:t>substitute</a:t>
            </a:r>
            <a:r>
              <a:rPr lang="de-DE" sz="1600" smtClean="0">
                <a:solidFill>
                  <a:schemeClr val="bg2"/>
                </a:solidFill>
              </a:rPr>
              <a:t> </a:t>
            </a:r>
            <a:endParaRPr lang="de-DE" sz="1600" kern="0">
              <a:solidFill>
                <a:srgbClr val="808080"/>
              </a:solidFill>
              <a:latin typeface="+mn-lt"/>
              <a:ea typeface="+mn-ea"/>
              <a:cs typeface="+mn-cs"/>
            </a:endParaRPr>
          </a:p>
          <a:p>
            <a:pPr marL="798513" lvl="1" indent="-341313" fontAlgn="auto">
              <a:lnSpc>
                <a:spcPct val="93000"/>
              </a:lnSpc>
              <a:spcBef>
                <a:spcPts val="0"/>
              </a:spcBef>
              <a:spcAft>
                <a:spcPts val="0"/>
              </a:spcAft>
              <a:buClr>
                <a:schemeClr val="tx1">
                  <a:shade val="95000"/>
                </a:schemeClr>
              </a:buClr>
              <a:buSzPct val="100000"/>
              <a:defRPr/>
            </a:pPr>
            <a:r>
              <a:rPr lang="de-DE" sz="1600" smtClean="0">
                <a:solidFill>
                  <a:schemeClr val="bg2"/>
                </a:solidFill>
              </a:rPr>
              <a:t>      </a:t>
            </a:r>
            <a:r>
              <a:rPr lang="de-DE" sz="1600" err="1" smtClean="0">
                <a:solidFill>
                  <a:schemeClr val="bg2"/>
                </a:solidFill>
              </a:rPr>
              <a:t>Molecular</a:t>
            </a:r>
            <a:r>
              <a:rPr lang="de-DE" sz="1600" smtClean="0">
                <a:solidFill>
                  <a:schemeClr val="bg2"/>
                </a:solidFill>
              </a:rPr>
              <a:t> </a:t>
            </a:r>
            <a:r>
              <a:rPr lang="de-DE" sz="1600" err="1" smtClean="0">
                <a:solidFill>
                  <a:schemeClr val="bg2"/>
                </a:solidFill>
              </a:rPr>
              <a:t>sieves</a:t>
            </a:r>
            <a:endParaRPr lang="de-DE" sz="1600" smtClean="0">
              <a:solidFill>
                <a:schemeClr val="bg2"/>
              </a:solidFill>
            </a:endParaRPr>
          </a:p>
          <a:p>
            <a:pPr marL="798513" lvl="1" indent="-341313" fontAlgn="auto">
              <a:lnSpc>
                <a:spcPct val="93000"/>
              </a:lnSpc>
              <a:spcBef>
                <a:spcPts val="0"/>
              </a:spcBef>
              <a:spcAft>
                <a:spcPts val="0"/>
              </a:spcAft>
              <a:buClr>
                <a:schemeClr val="tx1">
                  <a:shade val="95000"/>
                </a:schemeClr>
              </a:buClr>
              <a:buSzPct val="100000"/>
              <a:defRPr/>
            </a:pPr>
            <a:r>
              <a:rPr lang="de-DE" sz="1600" kern="0">
                <a:solidFill>
                  <a:srgbClr val="808080"/>
                </a:solidFill>
                <a:latin typeface="+mn-lt"/>
                <a:ea typeface="+mn-ea"/>
                <a:cs typeface="+mn-cs"/>
              </a:rPr>
              <a:t> </a:t>
            </a:r>
            <a:r>
              <a:rPr lang="de-DE" sz="1600" kern="0" smtClean="0">
                <a:solidFill>
                  <a:srgbClr val="808080"/>
                </a:solidFill>
                <a:latin typeface="+mn-lt"/>
                <a:ea typeface="+mn-ea"/>
                <a:cs typeface="+mn-cs"/>
              </a:rPr>
              <a:t>    </a:t>
            </a:r>
            <a:r>
              <a:rPr lang="de-DE" sz="1600" kern="0" smtClean="0">
                <a:solidFill>
                  <a:schemeClr val="bg2"/>
                </a:solidFill>
                <a:latin typeface="+mn-lt"/>
                <a:ea typeface="+mn-ea"/>
                <a:cs typeface="+mn-cs"/>
              </a:rPr>
              <a:t> </a:t>
            </a:r>
            <a:r>
              <a:rPr lang="de-DE" sz="1600" err="1" smtClean="0">
                <a:solidFill>
                  <a:schemeClr val="bg2"/>
                </a:solidFill>
              </a:rPr>
              <a:t>Desiccator</a:t>
            </a:r>
            <a:endParaRPr lang="de-DE" sz="1600" kern="0">
              <a:solidFill>
                <a:srgbClr val="808080"/>
              </a:solidFill>
              <a:latin typeface="+mn-lt"/>
              <a:ea typeface="+mn-ea"/>
              <a:cs typeface="+mn-cs"/>
            </a:endParaRPr>
          </a:p>
          <a:p>
            <a:r>
              <a:rPr lang="de-DE" sz="1600" kern="0" smtClean="0">
                <a:solidFill>
                  <a:schemeClr val="bg2"/>
                </a:solidFill>
                <a:latin typeface="+mn-lt"/>
                <a:ea typeface="+mn-ea"/>
                <a:cs typeface="+mn-cs"/>
              </a:rPr>
              <a:t>              </a:t>
            </a:r>
            <a:r>
              <a:rPr lang="de-DE" sz="1600" smtClean="0">
                <a:solidFill>
                  <a:schemeClr val="bg2"/>
                </a:solidFill>
              </a:rPr>
              <a:t>Industrial </a:t>
            </a:r>
            <a:r>
              <a:rPr lang="de-DE" sz="1600" err="1" smtClean="0">
                <a:solidFill>
                  <a:schemeClr val="bg2"/>
                </a:solidFill>
              </a:rPr>
              <a:t>catalysts</a:t>
            </a:r>
            <a:r>
              <a:rPr lang="de-DE" sz="1600" smtClean="0">
                <a:solidFill>
                  <a:schemeClr val="bg2"/>
                </a:solidFill>
              </a:rPr>
              <a:t> </a:t>
            </a:r>
          </a:p>
          <a:p>
            <a:pPr marL="798513" lvl="1" indent="-341313" fontAlgn="auto">
              <a:lnSpc>
                <a:spcPct val="93000"/>
              </a:lnSpc>
              <a:spcBef>
                <a:spcPts val="0"/>
              </a:spcBef>
              <a:spcAft>
                <a:spcPts val="0"/>
              </a:spcAft>
              <a:buClr>
                <a:schemeClr val="tx1">
                  <a:shade val="95000"/>
                </a:schemeClr>
              </a:buClr>
              <a:buSzPct val="100000"/>
              <a:defRPr/>
            </a:pPr>
            <a:r>
              <a:rPr lang="de-DE" sz="1600" smtClean="0">
                <a:solidFill>
                  <a:schemeClr val="bg2"/>
                </a:solidFill>
              </a:rPr>
              <a:t>	</a:t>
            </a:r>
            <a:r>
              <a:rPr lang="de-DE" sz="1600" err="1" smtClean="0">
                <a:solidFill>
                  <a:schemeClr val="bg2"/>
                </a:solidFill>
              </a:rPr>
              <a:t>Production</a:t>
            </a:r>
            <a:r>
              <a:rPr lang="de-DE" sz="1600" smtClean="0">
                <a:solidFill>
                  <a:schemeClr val="bg2"/>
                </a:solidFill>
              </a:rPr>
              <a:t> </a:t>
            </a:r>
            <a:r>
              <a:rPr lang="de-DE" sz="1600" err="1" smtClean="0">
                <a:solidFill>
                  <a:schemeClr val="bg2"/>
                </a:solidFill>
              </a:rPr>
              <a:t>of</a:t>
            </a:r>
            <a:r>
              <a:rPr lang="de-DE" sz="1600" smtClean="0">
                <a:solidFill>
                  <a:schemeClr val="bg2"/>
                </a:solidFill>
              </a:rPr>
              <a:t> </a:t>
            </a:r>
            <a:r>
              <a:rPr lang="de-DE" sz="1600" err="1" smtClean="0">
                <a:solidFill>
                  <a:schemeClr val="bg2"/>
                </a:solidFill>
              </a:rPr>
              <a:t>detergents</a:t>
            </a:r>
            <a:r>
              <a:rPr lang="de-DE" sz="1600" smtClean="0">
                <a:solidFill>
                  <a:schemeClr val="bg2"/>
                </a:solidFill>
              </a:rPr>
              <a:t> </a:t>
            </a:r>
          </a:p>
          <a:p>
            <a:pPr marL="798513" lvl="1" indent="-341313" fontAlgn="auto">
              <a:lnSpc>
                <a:spcPct val="93000"/>
              </a:lnSpc>
              <a:spcBef>
                <a:spcPts val="0"/>
              </a:spcBef>
              <a:spcAft>
                <a:spcPts val="0"/>
              </a:spcAft>
              <a:buClr>
                <a:schemeClr val="tx1">
                  <a:shade val="95000"/>
                </a:schemeClr>
              </a:buClr>
              <a:buSzPct val="100000"/>
              <a:defRPr/>
            </a:pPr>
            <a:endParaRPr lang="de-DE" sz="1600" kern="0">
              <a:solidFill>
                <a:srgbClr val="808080"/>
              </a:solidFill>
              <a:latin typeface="+mn-lt"/>
              <a:ea typeface="+mn-ea"/>
              <a:cs typeface="+mn-cs"/>
            </a:endParaRPr>
          </a:p>
          <a:p>
            <a:pPr marL="341313" indent="-341313" fontAlgn="auto">
              <a:lnSpc>
                <a:spcPct val="93000"/>
              </a:lnSpc>
              <a:spcBef>
                <a:spcPts val="1125"/>
              </a:spcBef>
              <a:spcAft>
                <a:spcPts val="0"/>
              </a:spcAft>
              <a:buClr>
                <a:schemeClr val="tx1">
                  <a:shade val="95000"/>
                </a:schemeClr>
              </a:buClr>
              <a:buSzPct val="100000"/>
              <a:defRPr/>
            </a:pPr>
            <a:r>
              <a:rPr lang="en-US" sz="1800" smtClean="0">
                <a:solidFill>
                  <a:schemeClr val="bg2"/>
                </a:solidFill>
              </a:rPr>
              <a:t>	Other materials in particular water can deposit           („to adsorb “), energy becomes free </a:t>
            </a:r>
          </a:p>
          <a:p>
            <a:pPr marL="341313" indent="-341313" fontAlgn="auto">
              <a:lnSpc>
                <a:spcPct val="93000"/>
              </a:lnSpc>
              <a:spcBef>
                <a:spcPts val="1125"/>
              </a:spcBef>
              <a:spcAft>
                <a:spcPts val="0"/>
              </a:spcAft>
              <a:buClr>
                <a:schemeClr val="tx1">
                  <a:shade val="95000"/>
                </a:schemeClr>
              </a:buClr>
              <a:buSzPct val="100000"/>
              <a:defRPr/>
            </a:pPr>
            <a:r>
              <a:rPr lang="de-DE" sz="1800" kern="0" smtClean="0">
                <a:solidFill>
                  <a:srgbClr val="808080"/>
                </a:solidFill>
                <a:latin typeface="+mn-lt"/>
                <a:ea typeface="+mn-ea"/>
                <a:cs typeface="+mn-cs"/>
              </a:rPr>
              <a:t>	</a:t>
            </a:r>
            <a:r>
              <a:rPr lang="en-US" sz="1800" smtClean="0">
                <a:solidFill>
                  <a:schemeClr val="bg2"/>
                </a:solidFill>
              </a:rPr>
              <a:t>Freely („</a:t>
            </a:r>
            <a:r>
              <a:rPr lang="en-US" sz="1800" err="1" smtClean="0">
                <a:solidFill>
                  <a:schemeClr val="bg2"/>
                </a:solidFill>
              </a:rPr>
              <a:t>desorb</a:t>
            </a:r>
            <a:r>
              <a:rPr lang="en-US" sz="1800" smtClean="0">
                <a:solidFill>
                  <a:schemeClr val="bg2"/>
                </a:solidFill>
              </a:rPr>
              <a:t>) with heating in particular water gives bound materials, likewise energy becomes free</a:t>
            </a:r>
          </a:p>
          <a:p>
            <a:pPr marL="341313" indent="-341313" fontAlgn="auto">
              <a:lnSpc>
                <a:spcPct val="93000"/>
              </a:lnSpc>
              <a:spcBef>
                <a:spcPts val="1125"/>
              </a:spcBef>
              <a:spcAft>
                <a:spcPts val="0"/>
              </a:spcAft>
              <a:buClr>
                <a:schemeClr val="tx1">
                  <a:shade val="95000"/>
                </a:schemeClr>
              </a:buClr>
              <a:buSzPct val="100000"/>
              <a:defRPr/>
            </a:pPr>
            <a:r>
              <a:rPr lang="de-DE" sz="1800" kern="0">
                <a:solidFill>
                  <a:srgbClr val="808080"/>
                </a:solidFill>
                <a:latin typeface="+mn-lt"/>
                <a:ea typeface="+mn-ea"/>
                <a:cs typeface="+mn-cs"/>
              </a:rPr>
              <a:t/>
            </a:r>
            <a:br>
              <a:rPr lang="de-DE" sz="1800" kern="0">
                <a:solidFill>
                  <a:srgbClr val="808080"/>
                </a:solidFill>
                <a:latin typeface="+mn-lt"/>
                <a:ea typeface="+mn-ea"/>
                <a:cs typeface="+mn-cs"/>
              </a:rPr>
            </a:br>
            <a:endParaRPr lang="de-DE" sz="1800" kern="0">
              <a:solidFill>
                <a:srgbClr val="808080"/>
              </a:solidFill>
              <a:latin typeface="+mn-lt"/>
              <a:ea typeface="+mn-ea"/>
              <a:cs typeface="+mn-cs"/>
            </a:endParaRPr>
          </a:p>
        </p:txBody>
      </p:sp>
      <p:pic>
        <p:nvPicPr>
          <p:cNvPr id="30723" name="Picture 9" descr="zeolite1"/>
          <p:cNvPicPr>
            <a:picLocks noChangeAspect="1" noChangeArrowheads="1"/>
          </p:cNvPicPr>
          <p:nvPr/>
        </p:nvPicPr>
        <p:blipFill>
          <a:blip r:embed="rId3" cstate="print"/>
          <a:srcRect/>
          <a:stretch>
            <a:fillRect/>
          </a:stretch>
        </p:blipFill>
        <p:spPr bwMode="auto">
          <a:xfrm>
            <a:off x="571500" y="1357313"/>
            <a:ext cx="1643063" cy="2465387"/>
          </a:xfrm>
          <a:prstGeom prst="rect">
            <a:avLst/>
          </a:prstGeom>
          <a:noFill/>
          <a:ln w="9525">
            <a:noFill/>
            <a:miter lim="800000"/>
            <a:headEnd/>
            <a:tailEnd/>
          </a:ln>
        </p:spPr>
      </p:pic>
      <p:pic>
        <p:nvPicPr>
          <p:cNvPr id="30724" name="Picture 3"/>
          <p:cNvPicPr>
            <a:picLocks noChangeAspect="1" noChangeArrowheads="1"/>
          </p:cNvPicPr>
          <p:nvPr/>
        </p:nvPicPr>
        <p:blipFill>
          <a:blip r:embed="rId4" cstate="print"/>
          <a:srcRect/>
          <a:stretch>
            <a:fillRect/>
          </a:stretch>
        </p:blipFill>
        <p:spPr bwMode="auto">
          <a:xfrm>
            <a:off x="500063" y="3857625"/>
            <a:ext cx="19304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395535" y="608013"/>
            <a:ext cx="8346827" cy="660747"/>
          </a:xfrm>
        </p:spPr>
        <p:txBody>
          <a:bodyPr/>
          <a:lstStyle/>
          <a:p>
            <a:r>
              <a:rPr lang="de-DE" smtClean="0"/>
              <a:t>Operational </a:t>
            </a:r>
            <a:r>
              <a:rPr lang="de-DE" err="1" smtClean="0"/>
              <a:t>prinziple</a:t>
            </a:r>
            <a:r>
              <a:rPr lang="de-DE" smtClean="0"/>
              <a:t> Adsorption </a:t>
            </a:r>
            <a:r>
              <a:rPr lang="de-DE" err="1" smtClean="0"/>
              <a:t>Cooling</a:t>
            </a:r>
            <a:r>
              <a:rPr lang="de-DE" smtClean="0"/>
              <a:t/>
            </a:r>
            <a:br>
              <a:rPr lang="de-DE" smtClean="0"/>
            </a:br>
            <a:r>
              <a:rPr lang="de-DE" smtClean="0"/>
              <a:t>Phase 1: Desorption</a:t>
            </a:r>
          </a:p>
        </p:txBody>
      </p:sp>
      <p:sp>
        <p:nvSpPr>
          <p:cNvPr id="6" name="Inhaltsplatzhalter 2"/>
          <p:cNvSpPr txBox="1">
            <a:spLocks/>
          </p:cNvSpPr>
          <p:nvPr/>
        </p:nvSpPr>
        <p:spPr>
          <a:xfrm>
            <a:off x="4211961" y="1412776"/>
            <a:ext cx="4646290" cy="5088037"/>
          </a:xfrm>
          <a:prstGeom prst="rect">
            <a:avLst/>
          </a:prstGeom>
        </p:spPr>
        <p:txBody>
          <a:bodyPr/>
          <a:lstStyle/>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The </a:t>
            </a:r>
            <a:r>
              <a:rPr lang="en-US" err="1" smtClean="0">
                <a:solidFill>
                  <a:schemeClr val="bg2"/>
                </a:solidFill>
              </a:rPr>
              <a:t>zeolite</a:t>
            </a:r>
            <a:r>
              <a:rPr lang="en-US" smtClean="0">
                <a:solidFill>
                  <a:schemeClr val="bg2"/>
                </a:solidFill>
              </a:rPr>
              <a:t> reactor is filled with </a:t>
            </a:r>
            <a:r>
              <a:rPr lang="en-US" err="1" smtClean="0">
                <a:solidFill>
                  <a:schemeClr val="bg2"/>
                </a:solidFill>
              </a:rPr>
              <a:t>zeolite</a:t>
            </a:r>
            <a:r>
              <a:rPr lang="en-US" smtClean="0">
                <a:solidFill>
                  <a:schemeClr val="bg2"/>
                </a:solidFill>
              </a:rPr>
              <a:t>, which far defined water content does not possess</a:t>
            </a:r>
            <a:endParaRPr lang="de-DE" kern="0">
              <a:solidFill>
                <a:srgbClr val="808080"/>
              </a:solidFill>
              <a:latin typeface="+mn-lt"/>
              <a:ea typeface="+mn-ea"/>
              <a:cs typeface="+mn-cs"/>
            </a:endParaRP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In </a:t>
            </a:r>
            <a:r>
              <a:rPr lang="en-US" err="1" smtClean="0">
                <a:solidFill>
                  <a:schemeClr val="bg2"/>
                </a:solidFill>
              </a:rPr>
              <a:t>zeolite</a:t>
            </a:r>
            <a:r>
              <a:rPr lang="en-US" smtClean="0">
                <a:solidFill>
                  <a:schemeClr val="bg2"/>
                </a:solidFill>
              </a:rPr>
              <a:t> reactor, condenser and evaporator a vacuum near condition prevails. </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The </a:t>
            </a:r>
            <a:r>
              <a:rPr lang="en-US" err="1" smtClean="0">
                <a:solidFill>
                  <a:schemeClr val="bg2"/>
                </a:solidFill>
              </a:rPr>
              <a:t>zeolite</a:t>
            </a:r>
            <a:r>
              <a:rPr lang="en-US" smtClean="0">
                <a:solidFill>
                  <a:schemeClr val="bg2"/>
                </a:solidFill>
              </a:rPr>
              <a:t> reactor is surrounded by a liquid, which is moved in a closed circulation system.</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Over a heat exchanger this liquid is heated up on 200°C or more (waste heat power station) and then get pumped through the reactor.</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err="1" smtClean="0">
                <a:solidFill>
                  <a:schemeClr val="bg2"/>
                </a:solidFill>
              </a:rPr>
              <a:t>Zeolite</a:t>
            </a:r>
            <a:r>
              <a:rPr lang="en-US" smtClean="0">
                <a:solidFill>
                  <a:schemeClr val="bg2"/>
                </a:solidFill>
              </a:rPr>
              <a:t> takes up the energy and separates thereby completely the water bounded in it in the form of water </a:t>
            </a:r>
            <a:r>
              <a:rPr lang="en-US" err="1" smtClean="0">
                <a:solidFill>
                  <a:schemeClr val="bg2"/>
                </a:solidFill>
              </a:rPr>
              <a:t>varpour</a:t>
            </a:r>
            <a:r>
              <a:rPr lang="en-US" err="1" smtClean="0"/>
              <a:t>of</a:t>
            </a:r>
            <a:r>
              <a:rPr lang="en-US" smtClean="0"/>
              <a:t> </a:t>
            </a:r>
          </a:p>
          <a:p>
            <a:pPr marL="341313" indent="-341313" fontAlgn="auto">
              <a:lnSpc>
                <a:spcPct val="93000"/>
              </a:lnSpc>
              <a:spcBef>
                <a:spcPts val="1125"/>
              </a:spcBef>
              <a:spcAft>
                <a:spcPts val="0"/>
              </a:spcAft>
              <a:buClr>
                <a:schemeClr val="tx1">
                  <a:shade val="95000"/>
                </a:schemeClr>
              </a:buClr>
              <a:buSzPct val="100000"/>
              <a:defRPr/>
            </a:pPr>
            <a:r>
              <a:rPr lang="en-US" kern="0" smtClean="0">
                <a:solidFill>
                  <a:srgbClr val="808080"/>
                </a:solidFill>
                <a:latin typeface="+mn-lt"/>
                <a:ea typeface="+mn-ea"/>
                <a:cs typeface="+mn-cs"/>
              </a:rPr>
              <a:t>	</a:t>
            </a:r>
            <a:r>
              <a:rPr lang="en-US" smtClean="0">
                <a:solidFill>
                  <a:schemeClr val="bg2"/>
                </a:solidFill>
              </a:rPr>
              <a:t> The water </a:t>
            </a:r>
            <a:r>
              <a:rPr lang="en-US" err="1" smtClean="0">
                <a:solidFill>
                  <a:schemeClr val="bg2"/>
                </a:solidFill>
              </a:rPr>
              <a:t>vapour</a:t>
            </a:r>
            <a:r>
              <a:rPr lang="en-US" smtClean="0">
                <a:solidFill>
                  <a:schemeClr val="bg2"/>
                </a:solidFill>
              </a:rPr>
              <a:t> is liquefied in the condenser</a:t>
            </a:r>
            <a:endParaRPr lang="de-DE" kern="0">
              <a:solidFill>
                <a:schemeClr val="bg2"/>
              </a:solidFill>
              <a:latin typeface="+mn-lt"/>
              <a:ea typeface="+mn-ea"/>
              <a:cs typeface="+mn-cs"/>
            </a:endParaRP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Over a pressure control system the temperature in the condenser can be regulated within the range of for instance 50°C to for instance 150°C. </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mtClean="0">
                <a:solidFill>
                  <a:schemeClr val="bg2"/>
                </a:solidFill>
              </a:rPr>
              <a:t>This warmth can be transferred either to the environment or used otherwise.</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r>
              <a:rPr lang="en-US" sz="1600" b="1" smtClean="0">
                <a:solidFill>
                  <a:schemeClr val="bg2"/>
                </a:solidFill>
              </a:rPr>
              <a:t>Now the </a:t>
            </a:r>
            <a:r>
              <a:rPr lang="en-US" sz="1600" b="1" err="1" smtClean="0">
                <a:solidFill>
                  <a:schemeClr val="bg2"/>
                </a:solidFill>
              </a:rPr>
              <a:t>zeolite</a:t>
            </a:r>
            <a:r>
              <a:rPr lang="en-US" sz="1600" b="1" smtClean="0">
                <a:solidFill>
                  <a:schemeClr val="bg2"/>
                </a:solidFill>
              </a:rPr>
              <a:t> reactor is „loaded “, </a:t>
            </a:r>
            <a:r>
              <a:rPr lang="en-US" sz="1600" b="1" err="1" smtClean="0">
                <a:solidFill>
                  <a:schemeClr val="bg2"/>
                </a:solidFill>
              </a:rPr>
              <a:t>zeolite</a:t>
            </a:r>
            <a:r>
              <a:rPr lang="en-US" sz="1600" b="1" smtClean="0">
                <a:solidFill>
                  <a:schemeClr val="bg2"/>
                </a:solidFill>
              </a:rPr>
              <a:t> is „dry “.</a:t>
            </a: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endParaRPr lang="en-US" smtClean="0">
              <a:solidFill>
                <a:schemeClr val="bg2"/>
              </a:solidFill>
            </a:endParaRPr>
          </a:p>
          <a:p>
            <a:pPr marL="341313" indent="-341313" fontAlgn="auto">
              <a:lnSpc>
                <a:spcPct val="93000"/>
              </a:lnSpc>
              <a:spcBef>
                <a:spcPts val="1125"/>
              </a:spcBef>
              <a:spcAft>
                <a:spcPts val="0"/>
              </a:spcAft>
              <a:buClr>
                <a:schemeClr val="tx1">
                  <a:shade val="95000"/>
                </a:schemeClr>
              </a:buClr>
              <a:buSzPct val="100000"/>
              <a:buFont typeface="Times New Roman" pitchFamily="18" charset="0"/>
              <a:buChar char="•"/>
              <a:defRPr/>
            </a:pPr>
            <a:endParaRPr lang="en-US" smtClean="0">
              <a:solidFill>
                <a:schemeClr val="bg2"/>
              </a:solidFill>
            </a:endParaRPr>
          </a:p>
          <a:p>
            <a:pPr marL="341313" indent="-341313" fontAlgn="auto">
              <a:lnSpc>
                <a:spcPct val="93000"/>
              </a:lnSpc>
              <a:spcBef>
                <a:spcPts val="1125"/>
              </a:spcBef>
              <a:spcAft>
                <a:spcPts val="0"/>
              </a:spcAft>
              <a:buClr>
                <a:schemeClr val="tx1">
                  <a:shade val="95000"/>
                </a:schemeClr>
              </a:buClr>
              <a:buSzPct val="100000"/>
              <a:defRPr/>
            </a:pPr>
            <a:r>
              <a:rPr lang="de-DE" b="1" kern="0">
                <a:solidFill>
                  <a:srgbClr val="808080"/>
                </a:solidFill>
                <a:latin typeface="+mn-lt"/>
                <a:ea typeface="+mn-ea"/>
                <a:cs typeface="+mn-cs"/>
              </a:rPr>
              <a:t/>
            </a:r>
            <a:br>
              <a:rPr lang="de-DE" b="1" kern="0">
                <a:solidFill>
                  <a:srgbClr val="808080"/>
                </a:solidFill>
                <a:latin typeface="+mn-lt"/>
                <a:ea typeface="+mn-ea"/>
                <a:cs typeface="+mn-cs"/>
              </a:rPr>
            </a:br>
            <a:endParaRPr lang="de-DE" b="1" kern="0">
              <a:solidFill>
                <a:srgbClr val="808080"/>
              </a:solidFill>
              <a:latin typeface="+mn-lt"/>
              <a:ea typeface="+mn-ea"/>
              <a:cs typeface="+mn-cs"/>
            </a:endParaRPr>
          </a:p>
        </p:txBody>
      </p:sp>
      <p:pic>
        <p:nvPicPr>
          <p:cNvPr id="32771" name="Picture 3"/>
          <p:cNvPicPr>
            <a:picLocks noChangeAspect="1" noChangeArrowheads="1"/>
          </p:cNvPicPr>
          <p:nvPr/>
        </p:nvPicPr>
        <p:blipFill>
          <a:blip r:embed="rId3" cstate="print"/>
          <a:srcRect/>
          <a:stretch>
            <a:fillRect/>
          </a:stretch>
        </p:blipFill>
        <p:spPr bwMode="auto">
          <a:xfrm>
            <a:off x="395536" y="1412776"/>
            <a:ext cx="3684367" cy="5035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Arial"/>
        <a:ea typeface="Arial Unicode MS"/>
        <a:cs typeface="Arial Unicode MS"/>
      </a:majorFont>
      <a:minorFont>
        <a:latin typeface="Arial"/>
        <a:ea typeface="Arial Unicode MS"/>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defRPr>
        </a:defPPr>
      </a:lstStyle>
    </a:lnDef>
  </a:objectDefaults>
  <a:extraClrSchemeLst>
    <a:extraClrScheme>
      <a:clrScheme name="Larissa-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924</Words>
  <Application>Microsoft Office PowerPoint</Application>
  <PresentationFormat>Bildschirmpräsentation (4:3)</PresentationFormat>
  <Paragraphs>168</Paragraphs>
  <Slides>13</Slides>
  <Notes>13</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15" baseType="lpstr">
      <vt:lpstr>Larissa-Design</vt:lpstr>
      <vt:lpstr>Bitmap</vt:lpstr>
      <vt:lpstr>Folie 1</vt:lpstr>
      <vt:lpstr>Basic idea   </vt:lpstr>
      <vt:lpstr>Cooling and heating gain from waste heat </vt:lpstr>
      <vt:lpstr>Principle of energy flows </vt:lpstr>
      <vt:lpstr>Potential of  Adsorption Energy Conversion Procedure </vt:lpstr>
      <vt:lpstr>Components</vt:lpstr>
      <vt:lpstr>Operational principle </vt:lpstr>
      <vt:lpstr>Synthetic zeolite - a fascinating material </vt:lpstr>
      <vt:lpstr>Operational prinziple Adsorption Cooling Phase 1: Desorption</vt:lpstr>
      <vt:lpstr>Operational prinziple Adsorption Cooling  Phase 2: Adsorption</vt:lpstr>
      <vt:lpstr>Integration of the zeolite reactor in cooling and heating circuits </vt:lpstr>
      <vt:lpstr>Product concepts </vt:lpstr>
      <vt:lpstr>Distribution of energy independent of time and place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Fragen</dc:title>
  <dc:creator>Otfried</dc:creator>
  <cp:lastModifiedBy>Brigitte</cp:lastModifiedBy>
  <cp:revision>793</cp:revision>
  <dcterms:modified xsi:type="dcterms:W3CDTF">2010-11-08T10:45:33Z</dcterms:modified>
</cp:coreProperties>
</file>